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1" r:id="rId1"/>
    <p:sldMasterId id="2147483664" r:id="rId2"/>
  </p:sldMasterIdLst>
  <p:notesMasterIdLst>
    <p:notesMasterId r:id="rId38"/>
  </p:notesMasterIdLst>
  <p:sldIdLst>
    <p:sldId id="256" r:id="rId3"/>
    <p:sldId id="319" r:id="rId4"/>
    <p:sldId id="268" r:id="rId5"/>
    <p:sldId id="270" r:id="rId6"/>
    <p:sldId id="324" r:id="rId7"/>
    <p:sldId id="383" r:id="rId8"/>
    <p:sldId id="263" r:id="rId9"/>
    <p:sldId id="422" r:id="rId10"/>
    <p:sldId id="423" r:id="rId11"/>
    <p:sldId id="424" r:id="rId12"/>
    <p:sldId id="303" r:id="rId13"/>
    <p:sldId id="439" r:id="rId14"/>
    <p:sldId id="440" r:id="rId15"/>
    <p:sldId id="441" r:id="rId16"/>
    <p:sldId id="442" r:id="rId17"/>
    <p:sldId id="382" r:id="rId18"/>
    <p:sldId id="321" r:id="rId19"/>
    <p:sldId id="322" r:id="rId20"/>
    <p:sldId id="323" r:id="rId21"/>
    <p:sldId id="399" r:id="rId22"/>
    <p:sldId id="508" r:id="rId23"/>
    <p:sldId id="509" r:id="rId24"/>
    <p:sldId id="416" r:id="rId25"/>
    <p:sldId id="417" r:id="rId26"/>
    <p:sldId id="510" r:id="rId27"/>
    <p:sldId id="503" r:id="rId28"/>
    <p:sldId id="502" r:id="rId29"/>
    <p:sldId id="505" r:id="rId30"/>
    <p:sldId id="504" r:id="rId31"/>
    <p:sldId id="506" r:id="rId32"/>
    <p:sldId id="308" r:id="rId33"/>
    <p:sldId id="369" r:id="rId34"/>
    <p:sldId id="438" r:id="rId35"/>
    <p:sldId id="437" r:id="rId36"/>
    <p:sldId id="311" r:id="rId37"/>
  </p:sldIdLst>
  <p:sldSz cx="9144000" cy="5143500" type="screen16x9"/>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CC"/>
    <a:srgbClr val="196491"/>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400" autoAdjust="0"/>
    <p:restoredTop sz="94660"/>
  </p:normalViewPr>
  <p:slideViewPr>
    <p:cSldViewPr>
      <p:cViewPr varScale="1">
        <p:scale>
          <a:sx n="103" d="100"/>
          <a:sy n="103" d="100"/>
        </p:scale>
        <p:origin x="442" y="7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charts/_rels/chart1.xml.rels><?xml version="1.0" encoding="UTF-8" standalone="yes"?>
<Relationships xmlns="http://schemas.openxmlformats.org/package/2006/relationships"><Relationship Id="rId3" Type="http://schemas.openxmlformats.org/officeDocument/2006/relationships/oleObject" Target="file:///\\192.168.10.206\sharedata\&#31649;&#29702;&#37096;\_&#31777;&#22577;\&#27861;&#20154;&#35498;&#26126;&#26371;&#21450;&#27861;&#20154;&#21443;&#35370;\20250624&#27861;&#35498;&#26371;(&#21488;&#21335;-&#32218;&#19978;)\&#29151;&#26989;&#25910;&#20837;&amp;&#31237;&#24460;&#28136;&#21033;&#29575;-new.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192.168.10.206\sharedata\&#31649;&#29702;&#37096;\_&#31777;&#22577;\&#27861;&#20154;&#35498;&#26126;&#26371;&#21450;&#27861;&#20154;&#21443;&#35370;\20251230&#27861;&#35498;&#26371;(&#21488;&#21335;)\&#29151;&#26989;&#25910;&#20837;&amp;&#31237;&#24460;&#28136;&#21033;&#29575;-new.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192.168.10.206\sharedata\&#31649;&#29702;&#37096;\_&#31777;&#22577;\&#27861;&#20154;&#35498;&#26126;&#26371;&#21450;&#27861;&#20154;&#21443;&#35370;\20251230&#27861;&#35498;&#26371;(&#21488;&#21335;)\&#29151;&#26989;&#25910;&#20837;&amp;&#31237;&#24460;&#28136;&#21033;&#29575;-new.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bar3DChart>
        <c:barDir val="col"/>
        <c:grouping val="clustered"/>
        <c:varyColors val="0"/>
        <c:dLbls>
          <c:showLegendKey val="0"/>
          <c:showVal val="1"/>
          <c:showCatName val="0"/>
          <c:showSerName val="0"/>
          <c:showPercent val="0"/>
          <c:showBubbleSize val="0"/>
        </c:dLbls>
        <c:gapWidth val="150"/>
        <c:shape val="box"/>
        <c:axId val="441988904"/>
        <c:axId val="441989296"/>
        <c:axId val="0"/>
      </c:bar3DChart>
      <c:catAx>
        <c:axId val="441988904"/>
        <c:scaling>
          <c:orientation val="minMax"/>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441989296"/>
        <c:crosses val="autoZero"/>
        <c:auto val="1"/>
        <c:lblAlgn val="ctr"/>
        <c:lblOffset val="100"/>
        <c:noMultiLvlLbl val="0"/>
      </c:catAx>
      <c:valAx>
        <c:axId val="441989296"/>
        <c:scaling>
          <c:orientation val="minMax"/>
        </c:scaling>
        <c:delete val="1"/>
        <c:axPos val="l"/>
        <c:numFmt formatCode="General" sourceLinked="1"/>
        <c:majorTickMark val="none"/>
        <c:minorTickMark val="none"/>
        <c:tickLblPos val="nextTo"/>
        <c:crossAx val="4419889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rgbClr val="FFC000"/>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TW"/>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'工作表2-用此表'!$C$3:$C$9</c:f>
              <c:strCache>
                <c:ptCount val="7"/>
                <c:pt idx="0">
                  <c:v>2020</c:v>
                </c:pt>
                <c:pt idx="1">
                  <c:v>2021</c:v>
                </c:pt>
                <c:pt idx="2">
                  <c:v>2022</c:v>
                </c:pt>
                <c:pt idx="3">
                  <c:v>2023</c:v>
                </c:pt>
                <c:pt idx="4">
                  <c:v>2024</c:v>
                </c:pt>
                <c:pt idx="5">
                  <c:v>2024 Q3</c:v>
                </c:pt>
                <c:pt idx="6">
                  <c:v>2025 Q3</c:v>
                </c:pt>
              </c:strCache>
            </c:strRef>
          </c:cat>
          <c:val>
            <c:numRef>
              <c:f>'工作表2-用此表'!$D$3:$D$9</c:f>
              <c:numCache>
                <c:formatCode>General</c:formatCode>
                <c:ptCount val="7"/>
                <c:pt idx="0">
                  <c:v>85.9</c:v>
                </c:pt>
                <c:pt idx="1">
                  <c:v>104.8</c:v>
                </c:pt>
                <c:pt idx="2">
                  <c:v>122.8</c:v>
                </c:pt>
                <c:pt idx="3">
                  <c:v>98.3</c:v>
                </c:pt>
                <c:pt idx="4" formatCode="#,##0.0_ ">
                  <c:v>120</c:v>
                </c:pt>
                <c:pt idx="5" formatCode="#,##0.0_ ">
                  <c:v>85.9</c:v>
                </c:pt>
                <c:pt idx="6">
                  <c:v>93.3</c:v>
                </c:pt>
              </c:numCache>
            </c:numRef>
          </c:val>
          <c:extLst xmlns:c16r2="http://schemas.microsoft.com/office/drawing/2015/06/chart">
            <c:ext xmlns:c16="http://schemas.microsoft.com/office/drawing/2014/chart" uri="{C3380CC4-5D6E-409C-BE32-E72D297353CC}">
              <c16:uniqueId val="{00000000-43D0-4B96-9A88-759DE5B1DFAE}"/>
            </c:ext>
          </c:extLst>
        </c:ser>
        <c:dLbls>
          <c:showLegendKey val="0"/>
          <c:showVal val="1"/>
          <c:showCatName val="0"/>
          <c:showSerName val="0"/>
          <c:showPercent val="0"/>
          <c:showBubbleSize val="0"/>
        </c:dLbls>
        <c:gapWidth val="150"/>
        <c:shape val="box"/>
        <c:axId val="441986552"/>
        <c:axId val="441983024"/>
        <c:axId val="0"/>
      </c:bar3DChart>
      <c:catAx>
        <c:axId val="441986552"/>
        <c:scaling>
          <c:orientation val="minMax"/>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441983024"/>
        <c:crosses val="autoZero"/>
        <c:auto val="1"/>
        <c:lblAlgn val="ctr"/>
        <c:lblOffset val="100"/>
        <c:noMultiLvlLbl val="0"/>
      </c:catAx>
      <c:valAx>
        <c:axId val="441983024"/>
        <c:scaling>
          <c:orientation val="minMax"/>
        </c:scaling>
        <c:delete val="1"/>
        <c:axPos val="l"/>
        <c:numFmt formatCode="General" sourceLinked="1"/>
        <c:majorTickMark val="none"/>
        <c:minorTickMark val="none"/>
        <c:tickLblPos val="nextTo"/>
        <c:crossAx val="4419865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zh-TW"/>
        </a:p>
      </c:txPr>
    </c:title>
    <c:autoTitleDeleted val="0"/>
    <c:plotArea>
      <c:layout/>
      <c:lineChart>
        <c:grouping val="standard"/>
        <c:varyColors val="0"/>
        <c:ser>
          <c:idx val="0"/>
          <c:order val="0"/>
          <c:tx>
            <c:strRef>
              <c:f>'工作表2-用此表'!$D$12</c:f>
              <c:strCache>
                <c:ptCount val="1"/>
              </c:strCache>
            </c:strRef>
          </c:tx>
          <c:spPr>
            <a:ln w="34925" cap="rnd">
              <a:solidFill>
                <a:srgbClr val="FF0000"/>
              </a:solidFill>
              <a:round/>
            </a:ln>
            <a:effectLst>
              <a:outerShdw blurRad="57150" dist="19050" dir="5400000" algn="ctr" rotWithShape="0">
                <a:srgbClr val="000000">
                  <a:alpha val="63000"/>
                </a:srgbClr>
              </a:outerShdw>
            </a:effectLst>
          </c:spPr>
          <c:marker>
            <c:symbol val="none"/>
          </c:marker>
          <c:dLbls>
            <c:dLbl>
              <c:idx val="0"/>
              <c:layout>
                <c:manualLayout>
                  <c:x val="-9.3566796368352786E-2"/>
                  <c:y val="-2.365426220947188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F770-424F-9874-999EBE351145}"/>
                </c:ext>
                <c:ext xmlns:c15="http://schemas.microsoft.com/office/drawing/2012/chart" uri="{CE6537A1-D6FC-4f65-9D91-7224C49458BB}">
                  <c15:layout/>
                </c:ext>
              </c:extLst>
            </c:dLbl>
            <c:dLbl>
              <c:idx val="3"/>
              <c:layout>
                <c:manualLayout>
                  <c:x val="-5.6271127587650766E-2"/>
                  <c:y val="-9.256037762721521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F770-424F-9874-999EBE351145}"/>
                </c:ext>
                <c:ext xmlns:c15="http://schemas.microsoft.com/office/drawing/2012/chart" uri="{CE6537A1-D6FC-4f65-9D91-7224C49458BB}">
                  <c15:layout/>
                </c:ext>
              </c:extLst>
            </c:dLbl>
            <c:dLbl>
              <c:idx val="6"/>
              <c:layout>
                <c:manualLayout>
                  <c:x val="-1.3151750972762647E-2"/>
                  <c:y val="1.5105427713008584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F770-424F-9874-999EBE351145}"/>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TW"/>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'工作表2-用此表'!$C$13:$C$19</c:f>
              <c:strCache>
                <c:ptCount val="7"/>
                <c:pt idx="0">
                  <c:v>2020</c:v>
                </c:pt>
                <c:pt idx="1">
                  <c:v>2021</c:v>
                </c:pt>
                <c:pt idx="2">
                  <c:v>2022</c:v>
                </c:pt>
                <c:pt idx="3">
                  <c:v>2023</c:v>
                </c:pt>
                <c:pt idx="4">
                  <c:v>2024</c:v>
                </c:pt>
                <c:pt idx="5">
                  <c:v>2024Q3</c:v>
                </c:pt>
                <c:pt idx="6">
                  <c:v>2025  Q3          </c:v>
                </c:pt>
              </c:strCache>
            </c:strRef>
          </c:cat>
          <c:val>
            <c:numRef>
              <c:f>'工作表2-用此表'!$D$13:$D$19</c:f>
              <c:numCache>
                <c:formatCode>0.00%</c:formatCode>
                <c:ptCount val="7"/>
                <c:pt idx="0">
                  <c:v>-2.4E-2</c:v>
                </c:pt>
                <c:pt idx="1">
                  <c:v>1.8700000000000001E-2</c:v>
                </c:pt>
                <c:pt idx="2">
                  <c:v>3.3099999999999997E-2</c:v>
                </c:pt>
                <c:pt idx="3">
                  <c:v>1.18E-2</c:v>
                </c:pt>
                <c:pt idx="4">
                  <c:v>4.2999999999999997E-2</c:v>
                </c:pt>
                <c:pt idx="5">
                  <c:v>3.78E-2</c:v>
                </c:pt>
                <c:pt idx="6">
                  <c:v>-1.0200000000000001E-2</c:v>
                </c:pt>
              </c:numCache>
            </c:numRef>
          </c:val>
          <c:smooth val="0"/>
          <c:extLst xmlns:c16r2="http://schemas.microsoft.com/office/drawing/2015/06/chart">
            <c:ext xmlns:c16="http://schemas.microsoft.com/office/drawing/2014/chart" uri="{C3380CC4-5D6E-409C-BE32-E72D297353CC}">
              <c16:uniqueId val="{00000003-F770-424F-9874-999EBE351145}"/>
            </c:ext>
          </c:extLst>
        </c:ser>
        <c:dLbls>
          <c:dLblPos val="t"/>
          <c:showLegendKey val="0"/>
          <c:showVal val="1"/>
          <c:showCatName val="0"/>
          <c:showSerName val="0"/>
          <c:showPercent val="0"/>
          <c:showBubbleSize val="0"/>
        </c:dLbls>
        <c:smooth val="0"/>
        <c:axId val="441983416"/>
        <c:axId val="441984200"/>
      </c:lineChart>
      <c:catAx>
        <c:axId val="44198341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441984200"/>
        <c:crosses val="autoZero"/>
        <c:auto val="1"/>
        <c:lblAlgn val="ctr"/>
        <c:lblOffset val="100"/>
        <c:noMultiLvlLbl val="0"/>
      </c:catAx>
      <c:valAx>
        <c:axId val="441984200"/>
        <c:scaling>
          <c:orientation val="minMax"/>
        </c:scaling>
        <c:delete val="1"/>
        <c:axPos val="l"/>
        <c:numFmt formatCode="0.00%" sourceLinked="1"/>
        <c:majorTickMark val="none"/>
        <c:minorTickMark val="none"/>
        <c:tickLblPos val="nextTo"/>
        <c:crossAx val="4419834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5D9788-A02C-4682-8940-6FF1AC3940EF}" type="datetimeFigureOut">
              <a:rPr lang="zh-TW" altLang="en-US" smtClean="0"/>
              <a:pPr/>
              <a:t>2025/12/29</a:t>
            </a:fld>
            <a:endParaRPr lang="zh-TW" altLang="en-US"/>
          </a:p>
        </p:txBody>
      </p:sp>
      <p:sp>
        <p:nvSpPr>
          <p:cNvPr id="4" name="投影片圖像版面配置區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C90AA5-075D-4DBF-8161-434DFEE8F46E}" type="slidenum">
              <a:rPr lang="zh-TW" altLang="en-US" smtClean="0"/>
              <a:pPr/>
              <a:t>‹#›</a:t>
            </a:fld>
            <a:endParaRPr lang="zh-TW" altLang="en-US"/>
          </a:p>
        </p:txBody>
      </p:sp>
    </p:spTree>
    <p:extLst>
      <p:ext uri="{BB962C8B-B14F-4D97-AF65-F5344CB8AC3E}">
        <p14:creationId xmlns:p14="http://schemas.microsoft.com/office/powerpoint/2010/main" val="1222491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DC90AA5-075D-4DBF-8161-434DFEE8F46E}" type="slidenum">
              <a:rPr lang="zh-TW" altLang="en-US" smtClean="0"/>
              <a:pPr/>
              <a:t>6</a:t>
            </a:fld>
            <a:endParaRPr lang="zh-TW" altLang="en-US"/>
          </a:p>
        </p:txBody>
      </p:sp>
    </p:spTree>
    <p:extLst>
      <p:ext uri="{BB962C8B-B14F-4D97-AF65-F5344CB8AC3E}">
        <p14:creationId xmlns:p14="http://schemas.microsoft.com/office/powerpoint/2010/main" val="4243206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996C3E14-9219-483A-9D32-FECD39ACBBDC}" type="slidenum">
              <a:rPr lang="zh-TW" altLang="en-US" smtClean="0"/>
              <a:pPr/>
              <a:t>32</a:t>
            </a:fld>
            <a:endParaRPr lang="zh-TW" altLang="en-US"/>
          </a:p>
        </p:txBody>
      </p:sp>
    </p:spTree>
    <p:extLst>
      <p:ext uri="{BB962C8B-B14F-4D97-AF65-F5344CB8AC3E}">
        <p14:creationId xmlns:p14="http://schemas.microsoft.com/office/powerpoint/2010/main" val="3750557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996C3E14-9219-483A-9D32-FECD39ACBBDC}" type="slidenum">
              <a:rPr lang="zh-TW" altLang="en-US" smtClean="0"/>
              <a:pPr/>
              <a:t>33</a:t>
            </a:fld>
            <a:endParaRPr lang="zh-TW" altLang="en-US"/>
          </a:p>
        </p:txBody>
      </p:sp>
    </p:spTree>
    <p:extLst>
      <p:ext uri="{BB962C8B-B14F-4D97-AF65-F5344CB8AC3E}">
        <p14:creationId xmlns:p14="http://schemas.microsoft.com/office/powerpoint/2010/main" val="1112970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996C3E14-9219-483A-9D32-FECD39ACBBDC}" type="slidenum">
              <a:rPr lang="zh-TW" altLang="en-US" smtClean="0"/>
              <a:pPr/>
              <a:t>34</a:t>
            </a:fld>
            <a:endParaRPr lang="zh-TW" altLang="en-US"/>
          </a:p>
        </p:txBody>
      </p:sp>
    </p:spTree>
    <p:extLst>
      <p:ext uri="{BB962C8B-B14F-4D97-AF65-F5344CB8AC3E}">
        <p14:creationId xmlns:p14="http://schemas.microsoft.com/office/powerpoint/2010/main" val="3701185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DC90AA5-075D-4DBF-8161-434DFEE8F46E}" type="slidenum">
              <a:rPr lang="zh-TW" altLang="en-US" smtClean="0"/>
              <a:pPr/>
              <a:t>8</a:t>
            </a:fld>
            <a:endParaRPr lang="zh-TW" altLang="en-US"/>
          </a:p>
        </p:txBody>
      </p:sp>
    </p:spTree>
    <p:extLst>
      <p:ext uri="{BB962C8B-B14F-4D97-AF65-F5344CB8AC3E}">
        <p14:creationId xmlns:p14="http://schemas.microsoft.com/office/powerpoint/2010/main" val="1657124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DC90AA5-075D-4DBF-8161-434DFEE8F46E}" type="slidenum">
              <a:rPr lang="zh-TW" altLang="en-US" smtClean="0"/>
              <a:pPr/>
              <a:t>10</a:t>
            </a:fld>
            <a:endParaRPr lang="zh-TW" altLang="en-US"/>
          </a:p>
        </p:txBody>
      </p:sp>
    </p:spTree>
    <p:extLst>
      <p:ext uri="{BB962C8B-B14F-4D97-AF65-F5344CB8AC3E}">
        <p14:creationId xmlns:p14="http://schemas.microsoft.com/office/powerpoint/2010/main" val="647984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DC90AA5-075D-4DBF-8161-434DFEE8F46E}" type="slidenum">
              <a:rPr lang="zh-TW" altLang="en-US" smtClean="0"/>
              <a:pPr/>
              <a:t>11</a:t>
            </a:fld>
            <a:endParaRPr lang="zh-TW" altLang="en-US"/>
          </a:p>
        </p:txBody>
      </p:sp>
    </p:spTree>
    <p:extLst>
      <p:ext uri="{BB962C8B-B14F-4D97-AF65-F5344CB8AC3E}">
        <p14:creationId xmlns:p14="http://schemas.microsoft.com/office/powerpoint/2010/main" val="3889122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DDC90AA5-075D-4DBF-8161-434DFEE8F46E}" type="slidenum">
              <a:rPr lang="zh-TW" altLang="en-US" smtClean="0"/>
              <a:pPr/>
              <a:t>14</a:t>
            </a:fld>
            <a:endParaRPr lang="zh-TW" altLang="en-US"/>
          </a:p>
        </p:txBody>
      </p:sp>
    </p:spTree>
    <p:extLst>
      <p:ext uri="{BB962C8B-B14F-4D97-AF65-F5344CB8AC3E}">
        <p14:creationId xmlns:p14="http://schemas.microsoft.com/office/powerpoint/2010/main" val="159785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C3CD375-5510-43C3-861B-E6E42B6FC5F4}" type="slidenum">
              <a:rPr lang="zh-TW" altLang="en-US" smtClean="0"/>
              <a:pPr/>
              <a:t>17</a:t>
            </a:fld>
            <a:endParaRPr lang="zh-TW" altLang="en-US"/>
          </a:p>
        </p:txBody>
      </p:sp>
    </p:spTree>
    <p:extLst>
      <p:ext uri="{BB962C8B-B14F-4D97-AF65-F5344CB8AC3E}">
        <p14:creationId xmlns:p14="http://schemas.microsoft.com/office/powerpoint/2010/main" val="124698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DC90AA5-075D-4DBF-8161-434DFEE8F46E}" type="slidenum">
              <a:rPr lang="zh-TW" altLang="en-US" smtClean="0"/>
              <a:pPr/>
              <a:t>18</a:t>
            </a:fld>
            <a:endParaRPr lang="zh-TW" altLang="en-US"/>
          </a:p>
        </p:txBody>
      </p:sp>
    </p:spTree>
    <p:extLst>
      <p:ext uri="{BB962C8B-B14F-4D97-AF65-F5344CB8AC3E}">
        <p14:creationId xmlns:p14="http://schemas.microsoft.com/office/powerpoint/2010/main" val="1458471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DC90AA5-075D-4DBF-8161-434DFEE8F46E}" type="slidenum">
              <a:rPr lang="zh-TW" altLang="en-US" smtClean="0"/>
              <a:pPr/>
              <a:t>21</a:t>
            </a:fld>
            <a:endParaRPr lang="zh-TW" altLang="en-US"/>
          </a:p>
        </p:txBody>
      </p:sp>
    </p:spTree>
    <p:extLst>
      <p:ext uri="{BB962C8B-B14F-4D97-AF65-F5344CB8AC3E}">
        <p14:creationId xmlns:p14="http://schemas.microsoft.com/office/powerpoint/2010/main" val="1501369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DC90AA5-075D-4DBF-8161-434DFEE8F46E}" type="slidenum">
              <a:rPr lang="zh-TW" altLang="en-US" smtClean="0"/>
              <a:pPr/>
              <a:t>22</a:t>
            </a:fld>
            <a:endParaRPr lang="zh-TW" altLang="en-US"/>
          </a:p>
        </p:txBody>
      </p:sp>
    </p:spTree>
    <p:extLst>
      <p:ext uri="{BB962C8B-B14F-4D97-AF65-F5344CB8AC3E}">
        <p14:creationId xmlns:p14="http://schemas.microsoft.com/office/powerpoint/2010/main" val="7687060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5526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pPr/>
              <a:t>Monday, December 29, 2025</a:t>
            </a:fld>
            <a:endParaRPr lang="en-US"/>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0" y="594060"/>
            <a:ext cx="2139696" cy="946404"/>
          </a:xfrm>
        </p:spPr>
        <p:txBody>
          <a:bodyPr anchor="b">
            <a:noAutofit/>
          </a:bodyPr>
          <a:lstStyle>
            <a:lvl1pPr algn="l">
              <a:defRPr sz="2400" b="0"/>
            </a:lvl1pPr>
          </a:lstStyle>
          <a:p>
            <a:r>
              <a:rPr lang="zh-TW" altLang="en-US"/>
              <a:t>按一下以編輯母片標題樣式</a:t>
            </a:r>
            <a:endParaRPr lang="en-US" dirty="0"/>
          </a:p>
        </p:txBody>
      </p:sp>
      <p:sp>
        <p:nvSpPr>
          <p:cNvPr id="3" name="Content Placeholder 2"/>
          <p:cNvSpPr>
            <a:spLocks noGrp="1"/>
          </p:cNvSpPr>
          <p:nvPr>
            <p:ph idx="1"/>
          </p:nvPr>
        </p:nvSpPr>
        <p:spPr>
          <a:xfrm>
            <a:off x="2971800" y="594060"/>
            <a:ext cx="5715000" cy="418338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457201" y="1597915"/>
            <a:ext cx="2139696" cy="31827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3FE976D3-5B7F-4300-ABED-C91F1B2AE209}" type="datetime2">
              <a:rPr lang="en-US" smtClean="0"/>
              <a:pPr/>
              <a:t>Monday, December 29, 2025</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684114" y="2684956"/>
            <a:ext cx="418338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457200" y="594360"/>
            <a:ext cx="2142680" cy="948690"/>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p:cNvSpPr>
          <p:nvPr>
            <p:ph type="pic" idx="1"/>
          </p:nvPr>
        </p:nvSpPr>
        <p:spPr>
          <a:xfrm>
            <a:off x="2858610" y="628651"/>
            <a:ext cx="5904390" cy="4125342"/>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457200" y="1600200"/>
            <a:ext cx="2139696" cy="31821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EBDC1E59-17DD-41CE-97CA-624A472382D4}" type="datetime2">
              <a:rPr lang="en-US" smtClean="0"/>
              <a:pPr/>
              <a:t>Monday, December 29, 2025</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8CC057FC-95B6-4D89-AFDA-ABA33EE921E5}" type="datetime2">
              <a:rPr lang="en-US" smtClean="0"/>
              <a:pPr/>
              <a:t>Monday, December 29, 2025</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4400550"/>
          </a:xfrm>
        </p:spPr>
        <p:txBody>
          <a:bodyPr vert="eaVert" anchor="b"/>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457200" y="457200"/>
            <a:ext cx="6019800" cy="440055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pPr/>
              <a:t>Monday, December 29, 2025</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597819"/>
            <a:ext cx="7772400" cy="1102519"/>
          </a:xfrm>
          <a:prstGeom prst="rect">
            <a:avLst/>
          </a:prstGeom>
        </p:spPr>
        <p:txBody>
          <a:bodyPr/>
          <a:lstStyle/>
          <a:p>
            <a:r>
              <a:rPr lang="zh-TW" altLang="en-US"/>
              <a:t>按一下以編輯母片標題樣式</a:t>
            </a:r>
          </a:p>
        </p:txBody>
      </p:sp>
      <p:sp>
        <p:nvSpPr>
          <p:cNvPr id="3" name="副標題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a:xfrm>
            <a:off x="457200" y="4767263"/>
            <a:ext cx="2133600" cy="273844"/>
          </a:xfrm>
          <a:prstGeom prst="rect">
            <a:avLst/>
          </a:prstGeom>
        </p:spPr>
        <p:txBody>
          <a:bodyPr/>
          <a:lstStyle/>
          <a:p>
            <a:fld id="{30EE1903-D600-496A-B03A-58B761297759}" type="datetimeFigureOut">
              <a:rPr lang="zh-TW" altLang="en-US" smtClean="0"/>
              <a:pPr/>
              <a:t>2025/12/29</a:t>
            </a:fld>
            <a:endParaRPr lang="zh-TW" altLang="en-US"/>
          </a:p>
        </p:txBody>
      </p:sp>
      <p:sp>
        <p:nvSpPr>
          <p:cNvPr id="5" name="頁尾版面配置區 4"/>
          <p:cNvSpPr>
            <a:spLocks noGrp="1"/>
          </p:cNvSpPr>
          <p:nvPr>
            <p:ph type="ftr" sz="quarter" idx="11"/>
          </p:nvPr>
        </p:nvSpPr>
        <p:spPr>
          <a:xfrm>
            <a:off x="3124200" y="4767263"/>
            <a:ext cx="2895600" cy="273844"/>
          </a:xfrm>
          <a:prstGeom prst="rect">
            <a:avLst/>
          </a:prstGeom>
        </p:spPr>
        <p:txBody>
          <a:bodyPr/>
          <a:lstStyle/>
          <a:p>
            <a:endParaRPr lang="zh-TW" altLang="en-US"/>
          </a:p>
        </p:txBody>
      </p:sp>
      <p:sp>
        <p:nvSpPr>
          <p:cNvPr id="6" name="投影片編號版面配置區 5"/>
          <p:cNvSpPr>
            <a:spLocks noGrp="1"/>
          </p:cNvSpPr>
          <p:nvPr>
            <p:ph type="sldNum" sz="quarter" idx="12"/>
          </p:nvPr>
        </p:nvSpPr>
        <p:spPr>
          <a:xfrm>
            <a:off x="6553200" y="4767263"/>
            <a:ext cx="2133600" cy="273844"/>
          </a:xfrm>
          <a:prstGeom prst="rect">
            <a:avLst/>
          </a:prstGeom>
        </p:spPr>
        <p:txBody>
          <a:bodyPr/>
          <a:lstStyle/>
          <a:p>
            <a:fld id="{6573379C-CBDE-42FE-89F0-30A9D72642F9}" type="slidenum">
              <a:rPr lang="zh-TW" altLang="en-US" smtClean="0"/>
              <a:pPr/>
              <a:t>‹#›</a:t>
            </a:fld>
            <a:endParaRPr lang="zh-TW" altLang="en-US"/>
          </a:p>
        </p:txBody>
      </p:sp>
    </p:spTree>
    <p:extLst>
      <p:ext uri="{BB962C8B-B14F-4D97-AF65-F5344CB8AC3E}">
        <p14:creationId xmlns:p14="http://schemas.microsoft.com/office/powerpoint/2010/main" val="1236987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Section Break Slide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626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28700"/>
            <a:ext cx="7848600" cy="1445419"/>
          </a:xfrm>
        </p:spPr>
        <p:txBody>
          <a:bodyPr anchor="b">
            <a:noAutofit/>
          </a:bodyPr>
          <a:lstStyle>
            <a:lvl1pPr>
              <a:defRPr sz="5400" cap="all" baseline="0"/>
            </a:lvl1pPr>
          </a:lstStyle>
          <a:p>
            <a:r>
              <a:rPr lang="zh-TW" altLang="en-US"/>
              <a:t>按一下以編輯母片標題樣式</a:t>
            </a:r>
            <a:endParaRPr lang="en-US" dirty="0"/>
          </a:p>
        </p:txBody>
      </p:sp>
      <p:sp>
        <p:nvSpPr>
          <p:cNvPr id="3" name="Subtitle 2"/>
          <p:cNvSpPr>
            <a:spLocks noGrp="1"/>
          </p:cNvSpPr>
          <p:nvPr>
            <p:ph type="subTitle" idx="1"/>
          </p:nvPr>
        </p:nvSpPr>
        <p:spPr>
          <a:xfrm>
            <a:off x="685800" y="2628900"/>
            <a:ext cx="6400800" cy="131445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30EE1903-D600-496A-B03A-58B761297759}" type="datetimeFigureOut">
              <a:rPr lang="zh-TW" altLang="en-US" smtClean="0"/>
              <a:pPr/>
              <a:t>2025/12/29</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6573379C-CBDE-42FE-89F0-30A9D72642F9}" type="slidenum">
              <a:rPr lang="zh-TW" altLang="en-US" smtClean="0"/>
              <a:pPr/>
              <a:t>‹#›</a:t>
            </a:fld>
            <a:endParaRPr lang="zh-TW" altLang="en-US"/>
          </a:p>
        </p:txBody>
      </p:sp>
      <p:cxnSp>
        <p:nvCxnSpPr>
          <p:cNvPr id="8" name="Straight Connector 7"/>
          <p:cNvCxnSpPr/>
          <p:nvPr/>
        </p:nvCxnSpPr>
        <p:spPr>
          <a:xfrm>
            <a:off x="685800" y="2548890"/>
            <a:ext cx="7848600" cy="119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6396A3A3-94A6-4E5B-AF39-173ACA3E61CC}" type="datetime2">
              <a:rPr lang="en-US" smtClean="0"/>
              <a:pPr/>
              <a:t>Monday, December 29, 2025</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章節標題">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1771650"/>
            <a:ext cx="7772400" cy="1650206"/>
          </a:xfrm>
        </p:spPr>
        <p:txBody>
          <a:bodyPr anchor="b">
            <a:normAutofit/>
          </a:bodyPr>
          <a:lstStyle>
            <a:lvl1pPr algn="l">
              <a:defRPr sz="48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722313" y="3470149"/>
            <a:ext cx="7772400" cy="1125140"/>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9933D019-A32C-4EAD-B8E6-DBDA699692FD}" type="datetime2">
              <a:rPr lang="en-US" smtClean="0"/>
              <a:pPr/>
              <a:t>Monday, December 29, 2025</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7" name="Straight Connector 6"/>
          <p:cNvCxnSpPr/>
          <p:nvPr/>
        </p:nvCxnSpPr>
        <p:spPr>
          <a:xfrm>
            <a:off x="731520" y="3449574"/>
            <a:ext cx="7848600" cy="119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sz="half" idx="1"/>
          </p:nvPr>
        </p:nvSpPr>
        <p:spPr>
          <a:xfrm>
            <a:off x="457200" y="1255014"/>
            <a:ext cx="4038600" cy="35387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48200" y="1255014"/>
            <a:ext cx="4038600" cy="35387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pPr/>
              <a:t>Monday, December 29, 2025</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457200" y="1257300"/>
            <a:ext cx="3931920" cy="47982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457200" y="1828800"/>
            <a:ext cx="3931920"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754880" y="1257300"/>
            <a:ext cx="3931920" cy="47982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4754880" y="1828800"/>
            <a:ext cx="3931920"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pPr/>
              <a:t>Monday, December 29, 2025</a:t>
            </a:fld>
            <a:endParaRPr lang="en-US"/>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rot="5400000">
            <a:off x="2806462" y="3034268"/>
            <a:ext cx="353187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Date Placeholder 2"/>
          <p:cNvSpPr>
            <a:spLocks noGrp="1"/>
          </p:cNvSpPr>
          <p:nvPr>
            <p:ph type="dt" sz="half" idx="10"/>
          </p:nvPr>
        </p:nvSpPr>
        <p:spPr/>
        <p:txBody>
          <a:bodyPr/>
          <a:lstStyle/>
          <a:p>
            <a:fld id="{79CD4847-11EF-4466-A8AD-85CDB7B49118}" type="datetime2">
              <a:rPr lang="en-US" smtClean="0"/>
              <a:pPr/>
              <a:t>Monday, December 29, 2025</a:t>
            </a:fld>
            <a:endParaRPr lang="en-US"/>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24304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0" r:id="rId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165590"/>
            <a:ext cx="9144000" cy="1714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400050"/>
            <a:ext cx="8229600" cy="742950"/>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457200" y="1200150"/>
            <a:ext cx="8229600" cy="365760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Rectangle 6"/>
          <p:cNvSpPr/>
          <p:nvPr/>
        </p:nvSpPr>
        <p:spPr>
          <a:xfrm>
            <a:off x="0" y="0"/>
            <a:ext cx="9144000" cy="274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3716"/>
            <a:ext cx="2895600" cy="246888"/>
          </a:xfrm>
          <a:prstGeom prst="rect">
            <a:avLst/>
          </a:prstGeom>
        </p:spPr>
        <p:txBody>
          <a:bodyPr vert="horz" lIns="91440" tIns="45720" rIns="91440" bIns="45720" rtlCol="0" anchor="ctr"/>
          <a:lstStyle>
            <a:lvl1pPr algn="l">
              <a:defRPr sz="1200">
                <a:solidFill>
                  <a:srgbClr val="FFFFFF"/>
                </a:solidFill>
              </a:defRPr>
            </a:lvl1pPr>
          </a:lstStyle>
          <a:p>
            <a:fld id="{A80CB818-7379-467D-8E76-EF9D9074A26C}" type="datetime2">
              <a:rPr lang="en-US" smtClean="0"/>
              <a:pPr/>
              <a:t>Monday, December 29, 2025</a:t>
            </a:fld>
            <a:endParaRPr lang="en-US" dirty="0"/>
          </a:p>
        </p:txBody>
      </p:sp>
      <p:sp>
        <p:nvSpPr>
          <p:cNvPr id="5" name="Footer Placeholder 4"/>
          <p:cNvSpPr>
            <a:spLocks noGrp="1"/>
          </p:cNvSpPr>
          <p:nvPr>
            <p:ph type="ftr" sz="quarter" idx="3"/>
          </p:nvPr>
        </p:nvSpPr>
        <p:spPr>
          <a:xfrm>
            <a:off x="3429000" y="13716"/>
            <a:ext cx="4114800" cy="246888"/>
          </a:xfrm>
          <a:prstGeom prst="rect">
            <a:avLst/>
          </a:prstGeom>
        </p:spPr>
        <p:txBody>
          <a:bodyPr vert="horz" lIns="91440" tIns="45720" rIns="91440" bIns="45720" rtlCol="0" anchor="ctr"/>
          <a:lstStyle>
            <a:lvl1pPr algn="ctr">
              <a:defRPr sz="1200">
                <a:solidFill>
                  <a:srgbClr val="FFFFFF"/>
                </a:solidFill>
              </a:defRPr>
            </a:lvl1pPr>
          </a:lstStyle>
          <a:p>
            <a:pPr algn="r"/>
            <a:endParaRPr lang="en-US" dirty="0"/>
          </a:p>
        </p:txBody>
      </p:sp>
      <p:sp>
        <p:nvSpPr>
          <p:cNvPr id="6" name="Slide Number Placeholder 5"/>
          <p:cNvSpPr>
            <a:spLocks noGrp="1"/>
          </p:cNvSpPr>
          <p:nvPr>
            <p:ph type="sldNum" sz="quarter" idx="4"/>
          </p:nvPr>
        </p:nvSpPr>
        <p:spPr>
          <a:xfrm>
            <a:off x="7620000" y="13716"/>
            <a:ext cx="1066800" cy="246888"/>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delicacy.com.tw/" TargetMode="Externa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chart" Target="../charts/chart3.xml"/><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8" Type="http://schemas.openxmlformats.org/officeDocument/2006/relationships/image" Target="../media/image74.jpeg"/><Relationship Id="rId13" Type="http://schemas.openxmlformats.org/officeDocument/2006/relationships/image" Target="../media/image79.png"/><Relationship Id="rId3" Type="http://schemas.openxmlformats.org/officeDocument/2006/relationships/image" Target="../media/image69.jpeg"/><Relationship Id="rId7" Type="http://schemas.openxmlformats.org/officeDocument/2006/relationships/image" Target="../media/image73.jpeg"/><Relationship Id="rId12" Type="http://schemas.openxmlformats.org/officeDocument/2006/relationships/image" Target="../media/image78.jpe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72.jpeg"/><Relationship Id="rId11" Type="http://schemas.openxmlformats.org/officeDocument/2006/relationships/image" Target="../media/image77.jpeg"/><Relationship Id="rId5" Type="http://schemas.openxmlformats.org/officeDocument/2006/relationships/image" Target="../media/image71.png"/><Relationship Id="rId15" Type="http://schemas.openxmlformats.org/officeDocument/2006/relationships/image" Target="../media/image81.png"/><Relationship Id="rId10" Type="http://schemas.openxmlformats.org/officeDocument/2006/relationships/image" Target="../media/image76.jpeg"/><Relationship Id="rId4" Type="http://schemas.openxmlformats.org/officeDocument/2006/relationships/image" Target="../media/image70.png"/><Relationship Id="rId9" Type="http://schemas.openxmlformats.org/officeDocument/2006/relationships/image" Target="../media/image75.jpeg"/><Relationship Id="rId14" Type="http://schemas.openxmlformats.org/officeDocument/2006/relationships/image" Target="../media/image80.png"/></Relationships>
</file>

<file path=ppt/slides/_rels/slide33.xml.rels><?xml version="1.0" encoding="UTF-8" standalone="yes"?>
<Relationships xmlns="http://schemas.openxmlformats.org/package/2006/relationships"><Relationship Id="rId13" Type="http://schemas.openxmlformats.org/officeDocument/2006/relationships/image" Target="../media/image92.png"/><Relationship Id="rId18" Type="http://schemas.openxmlformats.org/officeDocument/2006/relationships/image" Target="../media/image97.jpeg"/><Relationship Id="rId26" Type="http://schemas.openxmlformats.org/officeDocument/2006/relationships/image" Target="../media/image105.png"/><Relationship Id="rId39" Type="http://schemas.openxmlformats.org/officeDocument/2006/relationships/image" Target="../media/image118.jpeg"/><Relationship Id="rId21" Type="http://schemas.openxmlformats.org/officeDocument/2006/relationships/image" Target="../media/image100.png"/><Relationship Id="rId34" Type="http://schemas.openxmlformats.org/officeDocument/2006/relationships/image" Target="../media/image113.png"/><Relationship Id="rId42" Type="http://schemas.openxmlformats.org/officeDocument/2006/relationships/image" Target="../media/image121.png"/><Relationship Id="rId47" Type="http://schemas.openxmlformats.org/officeDocument/2006/relationships/image" Target="../media/image126.png"/><Relationship Id="rId50" Type="http://schemas.openxmlformats.org/officeDocument/2006/relationships/image" Target="../media/image129.png"/><Relationship Id="rId55" Type="http://schemas.openxmlformats.org/officeDocument/2006/relationships/image" Target="../media/image134.png"/><Relationship Id="rId7" Type="http://schemas.openxmlformats.org/officeDocument/2006/relationships/image" Target="../media/image86.png"/><Relationship Id="rId12" Type="http://schemas.openxmlformats.org/officeDocument/2006/relationships/image" Target="../media/image91.png"/><Relationship Id="rId17" Type="http://schemas.openxmlformats.org/officeDocument/2006/relationships/image" Target="../media/image96.png"/><Relationship Id="rId25" Type="http://schemas.openxmlformats.org/officeDocument/2006/relationships/image" Target="../media/image104.gif"/><Relationship Id="rId33" Type="http://schemas.openxmlformats.org/officeDocument/2006/relationships/image" Target="../media/image112.png"/><Relationship Id="rId38" Type="http://schemas.openxmlformats.org/officeDocument/2006/relationships/image" Target="../media/image117.gif"/><Relationship Id="rId46" Type="http://schemas.openxmlformats.org/officeDocument/2006/relationships/image" Target="../media/image125.png"/><Relationship Id="rId2" Type="http://schemas.openxmlformats.org/officeDocument/2006/relationships/notesSlide" Target="../notesSlides/notesSlide11.xml"/><Relationship Id="rId16" Type="http://schemas.openxmlformats.org/officeDocument/2006/relationships/image" Target="../media/image95.png"/><Relationship Id="rId20" Type="http://schemas.openxmlformats.org/officeDocument/2006/relationships/image" Target="../media/image99.jpeg"/><Relationship Id="rId29" Type="http://schemas.openxmlformats.org/officeDocument/2006/relationships/image" Target="../media/image108.png"/><Relationship Id="rId41" Type="http://schemas.openxmlformats.org/officeDocument/2006/relationships/image" Target="../media/image120.png"/><Relationship Id="rId54" Type="http://schemas.openxmlformats.org/officeDocument/2006/relationships/image" Target="../media/image133.png"/><Relationship Id="rId1" Type="http://schemas.openxmlformats.org/officeDocument/2006/relationships/slideLayout" Target="../slideLayouts/slideLayout5.xml"/><Relationship Id="rId6" Type="http://schemas.openxmlformats.org/officeDocument/2006/relationships/image" Target="../media/image85.jpeg"/><Relationship Id="rId11" Type="http://schemas.openxmlformats.org/officeDocument/2006/relationships/image" Target="../media/image90.jpeg"/><Relationship Id="rId24" Type="http://schemas.openxmlformats.org/officeDocument/2006/relationships/image" Target="../media/image103.gif"/><Relationship Id="rId32" Type="http://schemas.openxmlformats.org/officeDocument/2006/relationships/image" Target="../media/image111.png"/><Relationship Id="rId37" Type="http://schemas.openxmlformats.org/officeDocument/2006/relationships/image" Target="../media/image116.png"/><Relationship Id="rId40" Type="http://schemas.openxmlformats.org/officeDocument/2006/relationships/image" Target="../media/image119.png"/><Relationship Id="rId45" Type="http://schemas.openxmlformats.org/officeDocument/2006/relationships/image" Target="../media/image124.png"/><Relationship Id="rId53" Type="http://schemas.openxmlformats.org/officeDocument/2006/relationships/image" Target="../media/image132.png"/><Relationship Id="rId5" Type="http://schemas.openxmlformats.org/officeDocument/2006/relationships/image" Target="../media/image84.jpeg"/><Relationship Id="rId15" Type="http://schemas.openxmlformats.org/officeDocument/2006/relationships/image" Target="../media/image94.gif"/><Relationship Id="rId23" Type="http://schemas.openxmlformats.org/officeDocument/2006/relationships/image" Target="../media/image102.jpeg"/><Relationship Id="rId28" Type="http://schemas.openxmlformats.org/officeDocument/2006/relationships/image" Target="../media/image107.png"/><Relationship Id="rId36" Type="http://schemas.openxmlformats.org/officeDocument/2006/relationships/image" Target="../media/image115.jpeg"/><Relationship Id="rId49" Type="http://schemas.openxmlformats.org/officeDocument/2006/relationships/image" Target="../media/image128.png"/><Relationship Id="rId10" Type="http://schemas.openxmlformats.org/officeDocument/2006/relationships/image" Target="../media/image89.png"/><Relationship Id="rId19" Type="http://schemas.openxmlformats.org/officeDocument/2006/relationships/image" Target="../media/image98.png"/><Relationship Id="rId31" Type="http://schemas.openxmlformats.org/officeDocument/2006/relationships/image" Target="../media/image110.jpeg"/><Relationship Id="rId44" Type="http://schemas.openxmlformats.org/officeDocument/2006/relationships/image" Target="../media/image123.png"/><Relationship Id="rId52" Type="http://schemas.openxmlformats.org/officeDocument/2006/relationships/image" Target="../media/image131.jpeg"/><Relationship Id="rId4" Type="http://schemas.openxmlformats.org/officeDocument/2006/relationships/image" Target="../media/image83.jpeg"/><Relationship Id="rId9" Type="http://schemas.openxmlformats.org/officeDocument/2006/relationships/image" Target="../media/image88.png"/><Relationship Id="rId14" Type="http://schemas.openxmlformats.org/officeDocument/2006/relationships/image" Target="../media/image93.jpeg"/><Relationship Id="rId22" Type="http://schemas.openxmlformats.org/officeDocument/2006/relationships/image" Target="../media/image101.png"/><Relationship Id="rId27" Type="http://schemas.openxmlformats.org/officeDocument/2006/relationships/image" Target="../media/image106.png"/><Relationship Id="rId30" Type="http://schemas.openxmlformats.org/officeDocument/2006/relationships/image" Target="../media/image109.png"/><Relationship Id="rId35" Type="http://schemas.openxmlformats.org/officeDocument/2006/relationships/image" Target="../media/image114.png"/><Relationship Id="rId43" Type="http://schemas.openxmlformats.org/officeDocument/2006/relationships/image" Target="../media/image122.png"/><Relationship Id="rId48" Type="http://schemas.openxmlformats.org/officeDocument/2006/relationships/image" Target="../media/image127.jpeg"/><Relationship Id="rId56" Type="http://schemas.openxmlformats.org/officeDocument/2006/relationships/image" Target="../media/image135.png"/><Relationship Id="rId8" Type="http://schemas.openxmlformats.org/officeDocument/2006/relationships/image" Target="../media/image87.png"/><Relationship Id="rId51" Type="http://schemas.openxmlformats.org/officeDocument/2006/relationships/image" Target="../media/image130.png"/><Relationship Id="rId3" Type="http://schemas.openxmlformats.org/officeDocument/2006/relationships/image" Target="../media/image82.png"/></Relationships>
</file>

<file path=ppt/slides/_rels/slide34.xml.rels><?xml version="1.0" encoding="UTF-8" standalone="yes"?>
<Relationships xmlns="http://schemas.openxmlformats.org/package/2006/relationships"><Relationship Id="rId8" Type="http://schemas.openxmlformats.org/officeDocument/2006/relationships/image" Target="../media/image140.emf"/><Relationship Id="rId13" Type="http://schemas.openxmlformats.org/officeDocument/2006/relationships/image" Target="../media/image145.emf"/><Relationship Id="rId18" Type="http://schemas.openxmlformats.org/officeDocument/2006/relationships/image" Target="../media/image150.png"/><Relationship Id="rId26" Type="http://schemas.openxmlformats.org/officeDocument/2006/relationships/image" Target="../media/image158.png"/><Relationship Id="rId3" Type="http://schemas.openxmlformats.org/officeDocument/2006/relationships/image" Target="../media/image103.gif"/><Relationship Id="rId21" Type="http://schemas.openxmlformats.org/officeDocument/2006/relationships/image" Target="../media/image153.png"/><Relationship Id="rId7" Type="http://schemas.openxmlformats.org/officeDocument/2006/relationships/image" Target="../media/image139.emf"/><Relationship Id="rId12" Type="http://schemas.openxmlformats.org/officeDocument/2006/relationships/image" Target="../media/image144.emf"/><Relationship Id="rId17" Type="http://schemas.openxmlformats.org/officeDocument/2006/relationships/image" Target="../media/image149.png"/><Relationship Id="rId25" Type="http://schemas.openxmlformats.org/officeDocument/2006/relationships/image" Target="../media/image157.png"/><Relationship Id="rId33" Type="http://schemas.openxmlformats.org/officeDocument/2006/relationships/image" Target="../media/image165.png"/><Relationship Id="rId2" Type="http://schemas.openxmlformats.org/officeDocument/2006/relationships/notesSlide" Target="../notesSlides/notesSlide12.xml"/><Relationship Id="rId16" Type="http://schemas.openxmlformats.org/officeDocument/2006/relationships/image" Target="../media/image148.emf"/><Relationship Id="rId20" Type="http://schemas.openxmlformats.org/officeDocument/2006/relationships/image" Target="../media/image152.png"/><Relationship Id="rId29" Type="http://schemas.openxmlformats.org/officeDocument/2006/relationships/image" Target="../media/image161.png"/><Relationship Id="rId1" Type="http://schemas.openxmlformats.org/officeDocument/2006/relationships/slideLayout" Target="../slideLayouts/slideLayout5.xml"/><Relationship Id="rId6" Type="http://schemas.openxmlformats.org/officeDocument/2006/relationships/image" Target="../media/image138.emf"/><Relationship Id="rId11" Type="http://schemas.openxmlformats.org/officeDocument/2006/relationships/image" Target="../media/image143.emf"/><Relationship Id="rId24" Type="http://schemas.openxmlformats.org/officeDocument/2006/relationships/image" Target="../media/image156.png"/><Relationship Id="rId32" Type="http://schemas.openxmlformats.org/officeDocument/2006/relationships/image" Target="../media/image164.png"/><Relationship Id="rId5" Type="http://schemas.openxmlformats.org/officeDocument/2006/relationships/image" Target="../media/image137.emf"/><Relationship Id="rId15" Type="http://schemas.openxmlformats.org/officeDocument/2006/relationships/image" Target="../media/image147.emf"/><Relationship Id="rId23" Type="http://schemas.openxmlformats.org/officeDocument/2006/relationships/image" Target="../media/image155.png"/><Relationship Id="rId28" Type="http://schemas.openxmlformats.org/officeDocument/2006/relationships/image" Target="../media/image160.png"/><Relationship Id="rId10" Type="http://schemas.openxmlformats.org/officeDocument/2006/relationships/image" Target="../media/image142.emf"/><Relationship Id="rId19" Type="http://schemas.openxmlformats.org/officeDocument/2006/relationships/image" Target="../media/image151.png"/><Relationship Id="rId31" Type="http://schemas.openxmlformats.org/officeDocument/2006/relationships/image" Target="../media/image163.png"/><Relationship Id="rId4" Type="http://schemas.openxmlformats.org/officeDocument/2006/relationships/image" Target="../media/image136.emf"/><Relationship Id="rId9" Type="http://schemas.openxmlformats.org/officeDocument/2006/relationships/image" Target="../media/image141.png"/><Relationship Id="rId14" Type="http://schemas.openxmlformats.org/officeDocument/2006/relationships/image" Target="../media/image146.emf"/><Relationship Id="rId22" Type="http://schemas.openxmlformats.org/officeDocument/2006/relationships/image" Target="../media/image154.png"/><Relationship Id="rId27" Type="http://schemas.openxmlformats.org/officeDocument/2006/relationships/image" Target="../media/image159.png"/><Relationship Id="rId30" Type="http://schemas.openxmlformats.org/officeDocument/2006/relationships/image" Target="../media/image162.png"/></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9.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jpeg"/></Relationships>
</file>

<file path=ppt/slides/_rels/slide9.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5.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標題 2"/>
          <p:cNvSpPr>
            <a:spLocks noGrp="1"/>
          </p:cNvSpPr>
          <p:nvPr>
            <p:ph type="subTitle" idx="1"/>
          </p:nvPr>
        </p:nvSpPr>
        <p:spPr>
          <a:xfrm>
            <a:off x="685800" y="2628900"/>
            <a:ext cx="7918648" cy="1314450"/>
          </a:xfrm>
        </p:spPr>
        <p:txBody>
          <a:bodyPr>
            <a:normAutofit/>
          </a:bodyPr>
          <a:lstStyle/>
          <a:p>
            <a:pPr algn="ctr"/>
            <a:r>
              <a:rPr lang="en-US" altLang="zh-TW" sz="2000" b="1" dirty="0"/>
              <a:t>Investor Update</a:t>
            </a:r>
          </a:p>
          <a:p>
            <a:pPr algn="ctr"/>
            <a:r>
              <a:rPr lang="en-US" altLang="zh-TW" sz="2000" b="1" dirty="0">
                <a:latin typeface="+mj-ea"/>
              </a:rPr>
              <a:t>Dec  30,  2025</a:t>
            </a:r>
            <a:endParaRPr lang="zh-TW" altLang="en-US" sz="2000" b="1" dirty="0">
              <a:latin typeface="+mj-ea"/>
            </a:endParaRPr>
          </a:p>
        </p:txBody>
      </p:sp>
      <p:sp>
        <p:nvSpPr>
          <p:cNvPr id="11" name="Text Box 4"/>
          <p:cNvSpPr txBox="1">
            <a:spLocks noChangeArrowheads="1"/>
          </p:cNvSpPr>
          <p:nvPr/>
        </p:nvSpPr>
        <p:spPr bwMode="auto">
          <a:xfrm>
            <a:off x="683568" y="4462045"/>
            <a:ext cx="2982501" cy="4030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20024" tIns="62412" rIns="120024" bIns="62412">
            <a:spAutoFit/>
          </a:bodyPr>
          <a:lstStyle>
            <a:lvl1pPr eaLnBrk="0" hangingPunct="0">
              <a:spcBef>
                <a:spcPts val="8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itchFamily="18" charset="0"/>
                <a:ea typeface="新細明體" pitchFamily="18" charset="-120"/>
              </a:defRPr>
            </a:lvl1pPr>
            <a:lvl2pPr marL="742950" indent="-285750" eaLnBrk="0" hangingPunct="0">
              <a:spcBef>
                <a:spcPts val="7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itchFamily="18" charset="0"/>
                <a:ea typeface="新細明體" pitchFamily="18" charset="-120"/>
              </a:defRPr>
            </a:lvl2pPr>
            <a:lvl3pPr marL="1143000" indent="-228600" eaLnBrk="0" hangingPunct="0">
              <a:spcBef>
                <a:spcPts val="6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8" charset="0"/>
                <a:ea typeface="新細明體" pitchFamily="18" charset="-120"/>
              </a:defRPr>
            </a:lvl3pPr>
            <a:lvl4pPr marL="1600200" indent="-228600" eaLnBrk="0" hangingPunct="0">
              <a:spcBef>
                <a:spcPts val="5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itchFamily="18" charset="0"/>
                <a:ea typeface="新細明體" pitchFamily="18" charset="-120"/>
              </a:defRPr>
            </a:lvl4pPr>
            <a:lvl5pPr marL="2057400" indent="-228600" eaLnBrk="0" hangingPunct="0">
              <a:spcBef>
                <a:spcPts val="5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itchFamily="18" charset="0"/>
                <a:ea typeface="新細明體" pitchFamily="18" charset="-120"/>
              </a:defRPr>
            </a:lvl5pPr>
            <a:lvl6pPr marL="2514600" indent="-228600" defTabSz="449263" eaLnBrk="0" fontAlgn="base" hangingPunct="0">
              <a:spcBef>
                <a:spcPts val="500"/>
              </a:spcBef>
              <a:spcAft>
                <a:spcPct val="0"/>
              </a:spcAft>
              <a:buClr>
                <a:srgbClr val="000000"/>
              </a:buClr>
              <a:buSzPct val="100000"/>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itchFamily="18" charset="0"/>
                <a:ea typeface="新細明體" pitchFamily="18" charset="-120"/>
              </a:defRPr>
            </a:lvl6pPr>
            <a:lvl7pPr marL="2971800" indent="-228600" defTabSz="449263" eaLnBrk="0" fontAlgn="base" hangingPunct="0">
              <a:spcBef>
                <a:spcPts val="500"/>
              </a:spcBef>
              <a:spcAft>
                <a:spcPct val="0"/>
              </a:spcAft>
              <a:buClr>
                <a:srgbClr val="000000"/>
              </a:buClr>
              <a:buSzPct val="100000"/>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itchFamily="18" charset="0"/>
                <a:ea typeface="新細明體" pitchFamily="18" charset="-120"/>
              </a:defRPr>
            </a:lvl7pPr>
            <a:lvl8pPr marL="3429000" indent="-228600" defTabSz="449263" eaLnBrk="0" fontAlgn="base" hangingPunct="0">
              <a:spcBef>
                <a:spcPts val="500"/>
              </a:spcBef>
              <a:spcAft>
                <a:spcPct val="0"/>
              </a:spcAft>
              <a:buClr>
                <a:srgbClr val="000000"/>
              </a:buClr>
              <a:buSzPct val="100000"/>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itchFamily="18" charset="0"/>
                <a:ea typeface="新細明體" pitchFamily="18" charset="-120"/>
              </a:defRPr>
            </a:lvl8pPr>
            <a:lvl9pPr marL="3886200" indent="-228600" defTabSz="449263" eaLnBrk="0" fontAlgn="base" hangingPunct="0">
              <a:spcBef>
                <a:spcPts val="500"/>
              </a:spcBef>
              <a:spcAft>
                <a:spcPct val="0"/>
              </a:spcAft>
              <a:buClr>
                <a:srgbClr val="000000"/>
              </a:buClr>
              <a:buSzPct val="100000"/>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itchFamily="18" charset="0"/>
                <a:ea typeface="新細明體" pitchFamily="18" charset="-120"/>
              </a:defRPr>
            </a:lvl9pPr>
          </a:lstStyle>
          <a:p>
            <a:pPr eaLnBrk="1" hangingPunct="1">
              <a:spcBef>
                <a:spcPct val="0"/>
              </a:spcBef>
              <a:buClr>
                <a:srgbClr val="CCCCFF"/>
              </a:buClr>
              <a:buFont typeface="Arial" pitchFamily="34" charset="0"/>
              <a:buNone/>
            </a:pPr>
            <a:r>
              <a:rPr lang="en-GB" altLang="zh-TW" sz="1800" dirty="0">
                <a:solidFill>
                  <a:srgbClr val="CCCCFF"/>
                </a:solidFill>
                <a:latin typeface="Arial" pitchFamily="34" charset="0"/>
                <a:hlinkClick r:id="rId2"/>
              </a:rPr>
              <a:t>http://www.delicacy.com.tw</a:t>
            </a:r>
          </a:p>
        </p:txBody>
      </p:sp>
      <p:pic>
        <p:nvPicPr>
          <p:cNvPr id="13" name="Picture 7" descr="C:\Documents and Settings\SAL109\桌面\DL smal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824" r="9054"/>
          <a:stretch/>
        </p:blipFill>
        <p:spPr bwMode="auto">
          <a:xfrm>
            <a:off x="790582" y="3992413"/>
            <a:ext cx="584532" cy="435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圖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963" y="1563638"/>
            <a:ext cx="4096818" cy="1029681"/>
          </a:xfrm>
          <a:prstGeom prst="rect">
            <a:avLst/>
          </a:prstGeom>
        </p:spPr>
      </p:pic>
    </p:spTree>
    <p:extLst>
      <p:ext uri="{BB962C8B-B14F-4D97-AF65-F5344CB8AC3E}">
        <p14:creationId xmlns:p14="http://schemas.microsoft.com/office/powerpoint/2010/main" val="3026421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b="1" dirty="0">
                <a:solidFill>
                  <a:schemeClr val="accent6"/>
                </a:solidFill>
              </a:rPr>
              <a:t>CAPACITY ADJUSTMENT</a:t>
            </a:r>
            <a:endParaRPr lang="zh-TW" altLang="en-US" b="1" dirty="0">
              <a:solidFill>
                <a:schemeClr val="accent6"/>
              </a:solidFill>
            </a:endParaRPr>
          </a:p>
        </p:txBody>
      </p:sp>
      <p:sp>
        <p:nvSpPr>
          <p:cNvPr id="11" name="橢圓 10"/>
          <p:cNvSpPr/>
          <p:nvPr/>
        </p:nvSpPr>
        <p:spPr>
          <a:xfrm>
            <a:off x="683568" y="1286613"/>
            <a:ext cx="875021" cy="875021"/>
          </a:xfrm>
          <a:prstGeom prst="ellipse">
            <a:avLst/>
          </a:prstGeom>
          <a:blipFill>
            <a:blip r:embed="rId3"/>
            <a:stretch>
              <a:fillRect b="-4000"/>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p:cNvSpPr txBox="1"/>
          <p:nvPr/>
        </p:nvSpPr>
        <p:spPr>
          <a:xfrm>
            <a:off x="1179551" y="2025612"/>
            <a:ext cx="2663886" cy="369332"/>
          </a:xfrm>
          <a:prstGeom prst="rect">
            <a:avLst/>
          </a:prstGeom>
          <a:noFill/>
        </p:spPr>
        <p:txBody>
          <a:bodyPr wrap="square" rtlCol="0">
            <a:spAutoFit/>
          </a:bodyPr>
          <a:lstStyle/>
          <a:p>
            <a:pPr lvl="0" algn="ctr"/>
            <a:r>
              <a:rPr lang="en-US" altLang="zh-TW" b="1" dirty="0">
                <a:solidFill>
                  <a:srgbClr val="CCAF0A">
                    <a:lumMod val="75000"/>
                  </a:srgbClr>
                </a:solidFill>
                <a:cs typeface="Arial" pitchFamily="34" charset="0"/>
              </a:rPr>
              <a:t>Factory W&amp;D TW</a:t>
            </a:r>
            <a:endParaRPr lang="en-US" altLang="ko-KR" b="1" dirty="0">
              <a:solidFill>
                <a:srgbClr val="CCAF0A">
                  <a:lumMod val="75000"/>
                </a:srgbClr>
              </a:solidFill>
              <a:cs typeface="Arial" pitchFamily="34" charset="0"/>
            </a:endParaRPr>
          </a:p>
        </p:txBody>
      </p:sp>
      <p:sp>
        <p:nvSpPr>
          <p:cNvPr id="14" name="文字方塊 13"/>
          <p:cNvSpPr txBox="1"/>
          <p:nvPr/>
        </p:nvSpPr>
        <p:spPr>
          <a:xfrm>
            <a:off x="6447021" y="1176901"/>
            <a:ext cx="1778824" cy="707886"/>
          </a:xfrm>
          <a:prstGeom prst="rect">
            <a:avLst/>
          </a:prstGeom>
          <a:noFill/>
        </p:spPr>
        <p:txBody>
          <a:bodyPr wrap="square" rtlCol="0">
            <a:spAutoFit/>
          </a:bodyPr>
          <a:lstStyle/>
          <a:p>
            <a:pPr algn="ctr"/>
            <a:r>
              <a:rPr lang="en-US" altLang="zh-TW" sz="2000" b="1" dirty="0"/>
              <a:t>170,000 </a:t>
            </a:r>
          </a:p>
          <a:p>
            <a:pPr algn="ctr"/>
            <a:r>
              <a:rPr lang="en-US" altLang="zh-TW" sz="2000" dirty="0"/>
              <a:t>pieces/month</a:t>
            </a:r>
            <a:endParaRPr lang="zh-TW" altLang="en-US" sz="2000" dirty="0"/>
          </a:p>
        </p:txBody>
      </p:sp>
      <p:sp>
        <p:nvSpPr>
          <p:cNvPr id="18" name="橢圓 17"/>
          <p:cNvSpPr/>
          <p:nvPr/>
        </p:nvSpPr>
        <p:spPr>
          <a:xfrm>
            <a:off x="4993704" y="1148711"/>
            <a:ext cx="888877" cy="885147"/>
          </a:xfrm>
          <a:prstGeom prst="ellipse">
            <a:avLst/>
          </a:prstGeom>
          <a:blipFill>
            <a:blip r:embed="rId4"/>
            <a:stretch>
              <a:fillRect b="-4000"/>
            </a:stretch>
          </a:bli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accent1">
                  <a:lumMod val="75000"/>
                </a:schemeClr>
              </a:solidFill>
            </a:endParaRPr>
          </a:p>
        </p:txBody>
      </p:sp>
      <p:sp>
        <p:nvSpPr>
          <p:cNvPr id="19" name="文字方塊 18"/>
          <p:cNvSpPr txBox="1"/>
          <p:nvPr/>
        </p:nvSpPr>
        <p:spPr>
          <a:xfrm>
            <a:off x="5708923" y="1873611"/>
            <a:ext cx="3019555" cy="369332"/>
          </a:xfrm>
          <a:prstGeom prst="rect">
            <a:avLst/>
          </a:prstGeom>
          <a:noFill/>
        </p:spPr>
        <p:txBody>
          <a:bodyPr wrap="square" rtlCol="0">
            <a:spAutoFit/>
          </a:bodyPr>
          <a:lstStyle/>
          <a:p>
            <a:pPr lvl="0" algn="ctr"/>
            <a:r>
              <a:rPr lang="en-US" altLang="zh-TW" b="1" dirty="0">
                <a:solidFill>
                  <a:schemeClr val="accent1">
                    <a:lumMod val="75000"/>
                  </a:schemeClr>
                </a:solidFill>
                <a:cs typeface="Arial" pitchFamily="34" charset="0"/>
              </a:rPr>
              <a:t>Factory W&amp;D Cambodia</a:t>
            </a:r>
            <a:endParaRPr lang="en-US" altLang="ko-KR" b="1" dirty="0">
              <a:solidFill>
                <a:schemeClr val="accent1">
                  <a:lumMod val="75000"/>
                </a:schemeClr>
              </a:solidFill>
              <a:cs typeface="Arial" pitchFamily="34" charset="0"/>
            </a:endParaRPr>
          </a:p>
        </p:txBody>
      </p:sp>
      <p:sp>
        <p:nvSpPr>
          <p:cNvPr id="20" name="文字方塊 19"/>
          <p:cNvSpPr txBox="1"/>
          <p:nvPr/>
        </p:nvSpPr>
        <p:spPr>
          <a:xfrm>
            <a:off x="1894379" y="1349400"/>
            <a:ext cx="1794962" cy="707886"/>
          </a:xfrm>
          <a:prstGeom prst="rect">
            <a:avLst/>
          </a:prstGeom>
          <a:noFill/>
        </p:spPr>
        <p:txBody>
          <a:bodyPr wrap="square" rtlCol="0">
            <a:spAutoFit/>
          </a:bodyPr>
          <a:lstStyle/>
          <a:p>
            <a:pPr algn="ctr"/>
            <a:r>
              <a:rPr lang="en-US" altLang="zh-TW" sz="2000" b="1" dirty="0"/>
              <a:t>20,000 </a:t>
            </a:r>
            <a:r>
              <a:rPr lang="en-US" altLang="zh-TW" sz="2000" b="1" dirty="0">
                <a:sym typeface="Wingdings" panose="05000000000000000000" pitchFamily="2" charset="2"/>
              </a:rPr>
              <a:t> 0</a:t>
            </a:r>
            <a:r>
              <a:rPr lang="en-US" altLang="zh-TW" sz="2000" b="1" dirty="0"/>
              <a:t> </a:t>
            </a:r>
          </a:p>
          <a:p>
            <a:pPr algn="ctr"/>
            <a:r>
              <a:rPr lang="en-US" altLang="zh-TW" sz="2000" dirty="0"/>
              <a:t>pieces/month</a:t>
            </a:r>
            <a:endParaRPr lang="zh-TW" altLang="en-US" sz="2000" dirty="0"/>
          </a:p>
        </p:txBody>
      </p:sp>
      <p:sp>
        <p:nvSpPr>
          <p:cNvPr id="21" name="文字方塊 20"/>
          <p:cNvSpPr txBox="1"/>
          <p:nvPr/>
        </p:nvSpPr>
        <p:spPr>
          <a:xfrm>
            <a:off x="6476146" y="2598594"/>
            <a:ext cx="1836194" cy="707886"/>
          </a:xfrm>
          <a:prstGeom prst="rect">
            <a:avLst/>
          </a:prstGeom>
          <a:noFill/>
        </p:spPr>
        <p:txBody>
          <a:bodyPr wrap="square" rtlCol="0">
            <a:spAutoFit/>
          </a:bodyPr>
          <a:lstStyle/>
          <a:p>
            <a:pPr algn="ctr"/>
            <a:r>
              <a:rPr lang="en-US" altLang="zh-TW" sz="2000" b="1" dirty="0"/>
              <a:t>178,000 </a:t>
            </a:r>
          </a:p>
          <a:p>
            <a:pPr algn="ctr"/>
            <a:r>
              <a:rPr lang="en-US" altLang="zh-TW" sz="2000" dirty="0"/>
              <a:t>pieces/month</a:t>
            </a:r>
            <a:endParaRPr lang="zh-TW" altLang="en-US" sz="2000" dirty="0"/>
          </a:p>
        </p:txBody>
      </p:sp>
      <p:sp>
        <p:nvSpPr>
          <p:cNvPr id="22" name="橢圓 21"/>
          <p:cNvSpPr/>
          <p:nvPr/>
        </p:nvSpPr>
        <p:spPr>
          <a:xfrm>
            <a:off x="4965264" y="2521024"/>
            <a:ext cx="914320" cy="863027"/>
          </a:xfrm>
          <a:prstGeom prst="ellipse">
            <a:avLst/>
          </a:prstGeom>
          <a:blipFill>
            <a:blip r:embed="rId5"/>
            <a:stretch>
              <a:fillRect b="-4000"/>
            </a:stretch>
          </a:bli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文字方塊 22"/>
          <p:cNvSpPr txBox="1"/>
          <p:nvPr/>
        </p:nvSpPr>
        <p:spPr>
          <a:xfrm>
            <a:off x="5580112" y="3284128"/>
            <a:ext cx="3456384" cy="369332"/>
          </a:xfrm>
          <a:prstGeom prst="rect">
            <a:avLst/>
          </a:prstGeom>
          <a:noFill/>
        </p:spPr>
        <p:txBody>
          <a:bodyPr wrap="square" rtlCol="0">
            <a:spAutoFit/>
          </a:bodyPr>
          <a:lstStyle/>
          <a:p>
            <a:pPr lvl="0" algn="ctr"/>
            <a:r>
              <a:rPr lang="en-US" altLang="zh-TW" b="1" dirty="0">
                <a:solidFill>
                  <a:schemeClr val="accent5">
                    <a:lumMod val="75000"/>
                  </a:schemeClr>
                </a:solidFill>
              </a:rPr>
              <a:t>Factory Li </a:t>
            </a:r>
            <a:r>
              <a:rPr lang="en-US" altLang="zh-TW" b="1" dirty="0" err="1">
                <a:solidFill>
                  <a:schemeClr val="accent5">
                    <a:lumMod val="75000"/>
                  </a:schemeClr>
                </a:solidFill>
              </a:rPr>
              <a:t>Qiang</a:t>
            </a:r>
            <a:r>
              <a:rPr lang="en-US" altLang="zh-TW" b="1" dirty="0">
                <a:solidFill>
                  <a:schemeClr val="accent5">
                    <a:lumMod val="75000"/>
                  </a:schemeClr>
                </a:solidFill>
              </a:rPr>
              <a:t> Cambodia</a:t>
            </a:r>
            <a:endParaRPr lang="en-US" altLang="ko-KR" b="1" dirty="0">
              <a:solidFill>
                <a:schemeClr val="accent5">
                  <a:lumMod val="75000"/>
                </a:schemeClr>
              </a:solidFill>
              <a:cs typeface="Arial" pitchFamily="34" charset="0"/>
            </a:endParaRPr>
          </a:p>
        </p:txBody>
      </p:sp>
      <p:sp>
        <p:nvSpPr>
          <p:cNvPr id="12" name="文字方塊 11"/>
          <p:cNvSpPr txBox="1"/>
          <p:nvPr/>
        </p:nvSpPr>
        <p:spPr>
          <a:xfrm>
            <a:off x="1960557" y="3961522"/>
            <a:ext cx="1728783" cy="707886"/>
          </a:xfrm>
          <a:prstGeom prst="rect">
            <a:avLst/>
          </a:prstGeom>
          <a:noFill/>
        </p:spPr>
        <p:txBody>
          <a:bodyPr wrap="square" rtlCol="0">
            <a:spAutoFit/>
          </a:bodyPr>
          <a:lstStyle/>
          <a:p>
            <a:pPr algn="ctr"/>
            <a:r>
              <a:rPr lang="en-US" altLang="zh-TW" sz="2000" b="1" dirty="0"/>
              <a:t>120,000 </a:t>
            </a:r>
          </a:p>
          <a:p>
            <a:pPr algn="ctr"/>
            <a:r>
              <a:rPr lang="en-US" altLang="zh-TW" sz="2000" dirty="0"/>
              <a:t>pieces/month</a:t>
            </a:r>
            <a:endParaRPr lang="zh-TW" altLang="en-US" sz="2000" dirty="0"/>
          </a:p>
        </p:txBody>
      </p:sp>
      <p:sp>
        <p:nvSpPr>
          <p:cNvPr id="15" name="橢圓 14"/>
          <p:cNvSpPr/>
          <p:nvPr/>
        </p:nvSpPr>
        <p:spPr>
          <a:xfrm>
            <a:off x="603516" y="3804862"/>
            <a:ext cx="888877" cy="885147"/>
          </a:xfrm>
          <a:prstGeom prst="ellipse">
            <a:avLst/>
          </a:prstGeom>
          <a:blipFill>
            <a:blip r:embed="rId4"/>
            <a:stretch>
              <a:fillRect b="-4000"/>
            </a:stretch>
          </a:blipFill>
          <a:ln>
            <a:solidFill>
              <a:srgbClr val="99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accent1">
                  <a:lumMod val="75000"/>
                </a:schemeClr>
              </a:solidFill>
            </a:endParaRPr>
          </a:p>
        </p:txBody>
      </p:sp>
      <p:sp>
        <p:nvSpPr>
          <p:cNvPr id="16" name="文字方塊 15"/>
          <p:cNvSpPr txBox="1"/>
          <p:nvPr/>
        </p:nvSpPr>
        <p:spPr>
          <a:xfrm>
            <a:off x="1376089" y="4569689"/>
            <a:ext cx="2831542" cy="369332"/>
          </a:xfrm>
          <a:prstGeom prst="rect">
            <a:avLst/>
          </a:prstGeom>
          <a:noFill/>
        </p:spPr>
        <p:txBody>
          <a:bodyPr wrap="square" rtlCol="0">
            <a:spAutoFit/>
          </a:bodyPr>
          <a:lstStyle/>
          <a:p>
            <a:pPr lvl="0" algn="ctr"/>
            <a:r>
              <a:rPr lang="en-US" altLang="zh-TW" b="1" dirty="0">
                <a:solidFill>
                  <a:srgbClr val="993366"/>
                </a:solidFill>
                <a:cs typeface="Arial" pitchFamily="34" charset="0"/>
              </a:rPr>
              <a:t>Factory GTA Cambodia</a:t>
            </a:r>
            <a:endParaRPr lang="en-US" altLang="ko-KR" b="1" dirty="0">
              <a:solidFill>
                <a:srgbClr val="993366"/>
              </a:solidFill>
              <a:cs typeface="Arial" pitchFamily="34" charset="0"/>
            </a:endParaRPr>
          </a:p>
        </p:txBody>
      </p:sp>
      <p:sp>
        <p:nvSpPr>
          <p:cNvPr id="17" name="文字方塊 16"/>
          <p:cNvSpPr txBox="1"/>
          <p:nvPr/>
        </p:nvSpPr>
        <p:spPr>
          <a:xfrm>
            <a:off x="1989149" y="2733931"/>
            <a:ext cx="1728533" cy="707886"/>
          </a:xfrm>
          <a:prstGeom prst="rect">
            <a:avLst/>
          </a:prstGeom>
          <a:noFill/>
        </p:spPr>
        <p:txBody>
          <a:bodyPr wrap="square" rtlCol="0">
            <a:spAutoFit/>
          </a:bodyPr>
          <a:lstStyle/>
          <a:p>
            <a:pPr algn="ctr"/>
            <a:r>
              <a:rPr lang="en-US" altLang="zh-TW" sz="2000" b="1" dirty="0"/>
              <a:t>100,000 </a:t>
            </a:r>
          </a:p>
          <a:p>
            <a:pPr algn="ctr"/>
            <a:r>
              <a:rPr lang="en-US" altLang="zh-TW" sz="2000" dirty="0"/>
              <a:t>pieces/month</a:t>
            </a:r>
            <a:endParaRPr lang="zh-TW" altLang="en-US" sz="2000" dirty="0"/>
          </a:p>
        </p:txBody>
      </p:sp>
      <p:sp>
        <p:nvSpPr>
          <p:cNvPr id="24" name="橢圓 23"/>
          <p:cNvSpPr/>
          <p:nvPr/>
        </p:nvSpPr>
        <p:spPr>
          <a:xfrm>
            <a:off x="611560" y="2571750"/>
            <a:ext cx="914320" cy="863027"/>
          </a:xfrm>
          <a:prstGeom prst="ellipse">
            <a:avLst/>
          </a:prstGeom>
          <a:blipFill>
            <a:blip r:embed="rId5"/>
            <a:stretch>
              <a:fillRect b="-4000"/>
            </a:stretch>
          </a:bli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文字方塊 24"/>
          <p:cNvSpPr txBox="1"/>
          <p:nvPr/>
        </p:nvSpPr>
        <p:spPr>
          <a:xfrm>
            <a:off x="1445260" y="3307665"/>
            <a:ext cx="2116067" cy="369332"/>
          </a:xfrm>
          <a:prstGeom prst="rect">
            <a:avLst/>
          </a:prstGeom>
          <a:noFill/>
        </p:spPr>
        <p:txBody>
          <a:bodyPr wrap="square" rtlCol="0">
            <a:spAutoFit/>
          </a:bodyPr>
          <a:lstStyle/>
          <a:p>
            <a:pPr lvl="0" algn="ctr"/>
            <a:r>
              <a:rPr lang="en-US" altLang="zh-TW" b="1" dirty="0">
                <a:solidFill>
                  <a:srgbClr val="748560">
                    <a:lumMod val="75000"/>
                  </a:srgbClr>
                </a:solidFill>
                <a:cs typeface="Arial" pitchFamily="34" charset="0"/>
              </a:rPr>
              <a:t>Factory Lucky VN</a:t>
            </a:r>
            <a:endParaRPr lang="en-US" altLang="ko-KR" b="1" dirty="0">
              <a:solidFill>
                <a:srgbClr val="CCAF0A">
                  <a:lumMod val="75000"/>
                </a:srgbClr>
              </a:solidFill>
              <a:cs typeface="Arial" pitchFamily="34" charset="0"/>
            </a:endParaRPr>
          </a:p>
        </p:txBody>
      </p:sp>
      <p:sp>
        <p:nvSpPr>
          <p:cNvPr id="26" name="文字方塊 25"/>
          <p:cNvSpPr txBox="1"/>
          <p:nvPr/>
        </p:nvSpPr>
        <p:spPr>
          <a:xfrm>
            <a:off x="5903520" y="3813446"/>
            <a:ext cx="3231606" cy="707886"/>
          </a:xfrm>
          <a:prstGeom prst="rect">
            <a:avLst/>
          </a:prstGeom>
          <a:noFill/>
        </p:spPr>
        <p:txBody>
          <a:bodyPr wrap="square" rtlCol="0">
            <a:spAutoFit/>
          </a:bodyPr>
          <a:lstStyle/>
          <a:p>
            <a:r>
              <a:rPr lang="en-US" altLang="zh-TW" sz="2000" b="1" dirty="0"/>
              <a:t>              200,000 </a:t>
            </a:r>
            <a:r>
              <a:rPr lang="en-US" altLang="zh-TW" sz="1400" dirty="0"/>
              <a:t>(Planned)</a:t>
            </a:r>
            <a:endParaRPr lang="en-US" altLang="zh-TW" sz="1400" b="1" dirty="0"/>
          </a:p>
          <a:p>
            <a:pPr algn="ctr"/>
            <a:r>
              <a:rPr lang="en-US" altLang="zh-TW" sz="2000" dirty="0"/>
              <a:t>pieces/month</a:t>
            </a:r>
            <a:endParaRPr lang="zh-TW" altLang="en-US" sz="2000" dirty="0"/>
          </a:p>
        </p:txBody>
      </p:sp>
      <p:sp>
        <p:nvSpPr>
          <p:cNvPr id="27" name="橢圓 26"/>
          <p:cNvSpPr/>
          <p:nvPr/>
        </p:nvSpPr>
        <p:spPr>
          <a:xfrm>
            <a:off x="4989199" y="3882503"/>
            <a:ext cx="914320" cy="863027"/>
          </a:xfrm>
          <a:prstGeom prst="ellipse">
            <a:avLst/>
          </a:prstGeom>
          <a:blipFill>
            <a:blip r:embed="rId6"/>
            <a:stretch>
              <a:fillRect b="-4000"/>
            </a:stretch>
          </a:blipFill>
          <a:ln>
            <a:solidFill>
              <a:srgbClr val="8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文字方塊 27"/>
          <p:cNvSpPr txBox="1"/>
          <p:nvPr/>
        </p:nvSpPr>
        <p:spPr>
          <a:xfrm>
            <a:off x="5708923" y="4577408"/>
            <a:ext cx="3435077" cy="584775"/>
          </a:xfrm>
          <a:prstGeom prst="rect">
            <a:avLst/>
          </a:prstGeom>
          <a:noFill/>
        </p:spPr>
        <p:txBody>
          <a:bodyPr wrap="square" rtlCol="0">
            <a:spAutoFit/>
          </a:bodyPr>
          <a:lstStyle/>
          <a:p>
            <a:pPr lvl="0" algn="ctr"/>
            <a:r>
              <a:rPr lang="en-US" altLang="zh-TW" b="1" dirty="0">
                <a:solidFill>
                  <a:srgbClr val="808000"/>
                </a:solidFill>
                <a:cs typeface="Arial" pitchFamily="34" charset="0"/>
              </a:rPr>
              <a:t>Factory SHANHUA Cambodia</a:t>
            </a:r>
          </a:p>
          <a:p>
            <a:pPr lvl="0" algn="ctr"/>
            <a:r>
              <a:rPr lang="en-US" altLang="ko-KR" sz="1400" b="1" dirty="0">
                <a:solidFill>
                  <a:srgbClr val="808000"/>
                </a:solidFill>
                <a:cs typeface="Arial" pitchFamily="34" charset="0"/>
              </a:rPr>
              <a:t>(Constructio</a:t>
            </a:r>
            <a:r>
              <a:rPr lang="en-US" altLang="ko-KR" sz="1400" b="1" dirty="0">
                <a:solidFill>
                  <a:schemeClr val="accent2">
                    <a:lumMod val="75000"/>
                  </a:schemeClr>
                </a:solidFill>
                <a:cs typeface="Arial" pitchFamily="34" charset="0"/>
              </a:rPr>
              <a:t>n </a:t>
            </a:r>
            <a:r>
              <a:rPr lang="en-US" altLang="zh-TW" sz="1400" b="1" dirty="0">
                <a:solidFill>
                  <a:schemeClr val="accent2">
                    <a:lumMod val="75000"/>
                  </a:schemeClr>
                </a:solidFill>
              </a:rPr>
              <a:t>completed</a:t>
            </a:r>
            <a:r>
              <a:rPr lang="en-US" altLang="ko-KR" sz="1400" b="1" dirty="0">
                <a:solidFill>
                  <a:srgbClr val="808000"/>
                </a:solidFill>
                <a:cs typeface="Arial" pitchFamily="34" charset="0"/>
              </a:rPr>
              <a:t>)</a:t>
            </a:r>
          </a:p>
        </p:txBody>
      </p:sp>
    </p:spTree>
    <p:extLst>
      <p:ext uri="{BB962C8B-B14F-4D97-AF65-F5344CB8AC3E}">
        <p14:creationId xmlns:p14="http://schemas.microsoft.com/office/powerpoint/2010/main" val="3392842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YSCHEN\06 公司PPT與工廠資料\1 PPT\1 PPT\資料圖片-2020\produc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403"/>
          <a:stretch/>
        </p:blipFill>
        <p:spPr bwMode="auto">
          <a:xfrm>
            <a:off x="0" y="267494"/>
            <a:ext cx="9144000" cy="55738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5">
            <a:extLst>
              <a:ext uri="{FF2B5EF4-FFF2-40B4-BE49-F238E27FC236}">
                <a16:creationId xmlns="" xmlns:a16="http://schemas.microsoft.com/office/drawing/2014/main" id="{95E3BD7D-EEC6-41FC-867D-95F2B71346B3}"/>
              </a:ext>
            </a:extLst>
          </p:cNvPr>
          <p:cNvSpPr txBox="1"/>
          <p:nvPr/>
        </p:nvSpPr>
        <p:spPr>
          <a:xfrm>
            <a:off x="755576" y="1131590"/>
            <a:ext cx="7740352" cy="3170099"/>
          </a:xfrm>
          <a:prstGeom prst="rect">
            <a:avLst/>
          </a:prstGeom>
          <a:noFill/>
        </p:spPr>
        <p:txBody>
          <a:bodyPr wrap="square" rtlCol="0" anchor="ctr">
            <a:spAutoFit/>
          </a:bodyPr>
          <a:lstStyle>
            <a:defPPr>
              <a:defRPr lang="en-US"/>
            </a:defPPr>
            <a:lvl1pPr>
              <a:defRPr sz="7200">
                <a:solidFill>
                  <a:schemeClr val="bg1"/>
                </a:solidFill>
                <a:effectLst>
                  <a:outerShdw blurRad="12700" dist="88900" dir="3000000" algn="tl" rotWithShape="0">
                    <a:schemeClr val="accent2">
                      <a:alpha val="40000"/>
                    </a:schemeClr>
                  </a:outerShdw>
                </a:effectLst>
              </a:defRPr>
            </a:lvl1pPr>
          </a:lstStyle>
          <a:p>
            <a:pPr marL="571500" indent="-571500">
              <a:buFont typeface="Arial" panose="020B0604020202020204" pitchFamily="34" charset="0"/>
              <a:buChar char="•"/>
            </a:pPr>
            <a:r>
              <a:rPr lang="en-US" altLang="ko-KR" sz="2400" dirty="0">
                <a:solidFill>
                  <a:schemeClr val="bg1">
                    <a:lumMod val="75000"/>
                  </a:schemeClr>
                </a:solidFill>
                <a:effectLst/>
                <a:ea typeface="Arial Unicode MS"/>
              </a:rPr>
              <a:t>About De </a:t>
            </a:r>
            <a:r>
              <a:rPr lang="en-US" altLang="ko-KR" sz="2400" dirty="0" err="1">
                <a:solidFill>
                  <a:schemeClr val="bg1">
                    <a:lumMod val="75000"/>
                  </a:schemeClr>
                </a:solidFill>
                <a:effectLst/>
                <a:ea typeface="Arial Unicode MS"/>
              </a:rPr>
              <a:t>Licacy</a:t>
            </a:r>
            <a:endParaRPr lang="en-US" altLang="ko-KR" sz="2400" dirty="0">
              <a:solidFill>
                <a:schemeClr val="bg1">
                  <a:lumMod val="75000"/>
                </a:schemeClr>
              </a:solidFill>
              <a:effectLst/>
              <a:ea typeface="Arial Unicode MS"/>
            </a:endParaRPr>
          </a:p>
          <a:p>
            <a:pPr marL="571500" indent="-571500">
              <a:buFont typeface="Arial" panose="020B0604020202020204" pitchFamily="34" charset="0"/>
              <a:buChar char="•"/>
            </a:pPr>
            <a:r>
              <a:rPr lang="en-US" altLang="ko-KR" sz="3200" b="1" dirty="0">
                <a:solidFill>
                  <a:prstClr val="white"/>
                </a:solidFill>
                <a:effectLst/>
                <a:ea typeface="Arial Unicode MS"/>
              </a:rPr>
              <a:t>PRODUCTS</a:t>
            </a:r>
          </a:p>
          <a:p>
            <a:pPr marL="571500" indent="-571500">
              <a:buFont typeface="Arial" panose="020B0604020202020204" pitchFamily="34" charset="0"/>
              <a:buChar char="•"/>
            </a:pPr>
            <a:r>
              <a:rPr lang="en-US" altLang="zh-TW" sz="2400" dirty="0">
                <a:solidFill>
                  <a:schemeClr val="bg1">
                    <a:lumMod val="75000"/>
                  </a:schemeClr>
                </a:solidFill>
                <a:effectLst/>
              </a:rPr>
              <a:t>Financial Performance</a:t>
            </a:r>
          </a:p>
          <a:p>
            <a:pPr marL="571500" indent="-571500">
              <a:buFont typeface="Arial" panose="020B0604020202020204" pitchFamily="34" charset="0"/>
              <a:buChar char="•"/>
            </a:pPr>
            <a:r>
              <a:rPr lang="en-US" altLang="zh-TW" sz="2400" dirty="0">
                <a:solidFill>
                  <a:schemeClr val="bg2">
                    <a:lumMod val="90000"/>
                  </a:schemeClr>
                </a:solidFill>
                <a:effectLst/>
              </a:rPr>
              <a:t>Garment R&amp;D Center</a:t>
            </a:r>
            <a:endParaRPr lang="en-US" altLang="ko-KR" sz="2400" dirty="0">
              <a:solidFill>
                <a:schemeClr val="bg2">
                  <a:lumMod val="90000"/>
                </a:schemeClr>
              </a:solidFill>
              <a:effectLst/>
              <a:ea typeface="Arial Unicode MS"/>
            </a:endParaRPr>
          </a:p>
          <a:p>
            <a:pPr marL="571500" indent="-571500">
              <a:buFont typeface="Arial" panose="020B0604020202020204" pitchFamily="34" charset="0"/>
              <a:buChar char="•"/>
            </a:pPr>
            <a:r>
              <a:rPr lang="en-US" altLang="zh-TW" sz="2400" dirty="0">
                <a:solidFill>
                  <a:schemeClr val="bg2">
                    <a:lumMod val="90000"/>
                  </a:schemeClr>
                </a:solidFill>
                <a:effectLst/>
              </a:rPr>
              <a:t>Relocation Compensation</a:t>
            </a:r>
          </a:p>
          <a:p>
            <a:pPr marL="571500" indent="-571500">
              <a:buFont typeface="Arial" panose="020B0604020202020204" pitchFamily="34" charset="0"/>
              <a:buChar char="•"/>
            </a:pPr>
            <a:r>
              <a:rPr lang="en-US" altLang="ko-KR" sz="2400" dirty="0">
                <a:solidFill>
                  <a:schemeClr val="bg2">
                    <a:lumMod val="90000"/>
                  </a:schemeClr>
                </a:solidFill>
                <a:effectLst/>
                <a:ea typeface="Arial Unicode MS"/>
              </a:rPr>
              <a:t>Global capacity restructuring strategy in response </a:t>
            </a:r>
            <a:r>
              <a:rPr lang="en-US" altLang="ko-KR" sz="2400" dirty="0">
                <a:solidFill>
                  <a:schemeClr val="bg1">
                    <a:lumMod val="75000"/>
                  </a:schemeClr>
                </a:solidFill>
                <a:effectLst/>
                <a:ea typeface="Arial Unicode MS"/>
              </a:rPr>
              <a:t>to industrial changes</a:t>
            </a:r>
          </a:p>
          <a:p>
            <a:pPr marL="571500" indent="-571500">
              <a:buFont typeface="Arial" panose="020B0604020202020204" pitchFamily="34" charset="0"/>
              <a:buChar char="•"/>
            </a:pPr>
            <a:r>
              <a:rPr lang="en-US" altLang="ko-KR" sz="2400" dirty="0" smtClean="0">
                <a:solidFill>
                  <a:schemeClr val="bg1">
                    <a:lumMod val="75000"/>
                  </a:schemeClr>
                </a:solidFill>
                <a:effectLst/>
                <a:ea typeface="Arial Unicode MS"/>
              </a:rPr>
              <a:t>Partnership</a:t>
            </a:r>
            <a:endParaRPr lang="en-US" altLang="ko-KR" sz="2400" dirty="0">
              <a:solidFill>
                <a:schemeClr val="bg1">
                  <a:lumMod val="75000"/>
                </a:schemeClr>
              </a:solidFill>
              <a:effectLst/>
              <a:ea typeface="Arial Unicode MS"/>
            </a:endParaRPr>
          </a:p>
        </p:txBody>
      </p:sp>
    </p:spTree>
    <p:extLst>
      <p:ext uri="{BB962C8B-B14F-4D97-AF65-F5344CB8AC3E}">
        <p14:creationId xmlns:p14="http://schemas.microsoft.com/office/powerpoint/2010/main" val="1082723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60840" y="627534"/>
            <a:ext cx="8603648" cy="523220"/>
          </a:xfrm>
          <a:prstGeom prst="rect">
            <a:avLst/>
          </a:prstGeom>
        </p:spPr>
        <p:txBody>
          <a:bodyPr wrap="square">
            <a:spAutoFit/>
          </a:bodyPr>
          <a:lstStyle/>
          <a:p>
            <a:r>
              <a:rPr lang="en-US" altLang="zh-TW" sz="2800" b="1" dirty="0">
                <a:solidFill>
                  <a:schemeClr val="tx1">
                    <a:lumMod val="65000"/>
                    <a:lumOff val="35000"/>
                  </a:schemeClr>
                </a:solidFill>
              </a:rPr>
              <a:t>TPEE Elastane Fiber--</a:t>
            </a:r>
            <a:r>
              <a:rPr lang="en-US" altLang="zh-TW" sz="2000" dirty="0">
                <a:solidFill>
                  <a:schemeClr val="tx1">
                    <a:lumMod val="65000"/>
                    <a:lumOff val="35000"/>
                  </a:schemeClr>
                </a:solidFill>
              </a:rPr>
              <a:t>Thermoplastic Polyester Elastomer</a:t>
            </a:r>
            <a:endParaRPr lang="zh-TW" altLang="en-US" sz="2000" dirty="0">
              <a:solidFill>
                <a:schemeClr val="tx1">
                  <a:lumMod val="65000"/>
                  <a:lumOff val="35000"/>
                </a:schemeClr>
              </a:solidFill>
            </a:endParaRPr>
          </a:p>
        </p:txBody>
      </p:sp>
      <p:sp>
        <p:nvSpPr>
          <p:cNvPr id="4" name="矩形 3"/>
          <p:cNvSpPr/>
          <p:nvPr/>
        </p:nvSpPr>
        <p:spPr>
          <a:xfrm>
            <a:off x="3635896" y="1275828"/>
            <a:ext cx="5145448" cy="2759730"/>
          </a:xfrm>
          <a:prstGeom prst="rect">
            <a:avLst/>
          </a:prstGeom>
        </p:spPr>
        <p:txBody>
          <a:bodyPr wrap="square">
            <a:spAutoFit/>
          </a:bodyPr>
          <a:lstStyle/>
          <a:p>
            <a:pPr>
              <a:lnSpc>
                <a:spcPts val="1600"/>
              </a:lnSpc>
            </a:pPr>
            <a:r>
              <a:rPr lang="en-US" altLang="zh-TW" sz="1600" dirty="0">
                <a:solidFill>
                  <a:schemeClr val="tx1">
                    <a:lumMod val="65000"/>
                    <a:lumOff val="35000"/>
                  </a:schemeClr>
                </a:solidFill>
              </a:rPr>
              <a:t>TPEE is designed as an eco-friendly alternative to traditional elastane (spandex). As a kid of polyester-based material, it can be woven with polyester to develop mono-material fabrics, enabling end-of-life product recycling with mono-material constructions, promoting the recycling of old garments and textile waste. Compared to spandex, TPEE is produced through proprietary solvent-free melt spinning process. Additionally, it requires lower heat-setting temperature, providing energy-saving while offering superior stretch, recovery, and maintaining fabric soft </a:t>
            </a:r>
            <a:r>
              <a:rPr lang="en-US" altLang="zh-TW" sz="1600" dirty="0" err="1">
                <a:solidFill>
                  <a:schemeClr val="tx1">
                    <a:lumMod val="65000"/>
                    <a:lumOff val="35000"/>
                  </a:schemeClr>
                </a:solidFill>
              </a:rPr>
              <a:t>handfeel</a:t>
            </a:r>
            <a:r>
              <a:rPr lang="en-US" altLang="zh-TW" sz="1600" dirty="0">
                <a:solidFill>
                  <a:schemeClr val="tx1">
                    <a:lumMod val="65000"/>
                    <a:lumOff val="35000"/>
                  </a:schemeClr>
                </a:solidFill>
              </a:rPr>
              <a:t> and better color fastness. It can be fully recycled to achieve environmental responsibility.</a:t>
            </a:r>
            <a:endParaRPr lang="zh-TW" altLang="en-US" sz="1600" dirty="0">
              <a:solidFill>
                <a:schemeClr val="tx1">
                  <a:lumMod val="65000"/>
                  <a:lumOff val="35000"/>
                </a:schemeClr>
              </a:solidFill>
            </a:endParaRPr>
          </a:p>
        </p:txBody>
      </p:sp>
      <p:pic>
        <p:nvPicPr>
          <p:cNvPr id="3" name="圖片 2">
            <a:extLst>
              <a:ext uri="{FF2B5EF4-FFF2-40B4-BE49-F238E27FC236}">
                <a16:creationId xmlns="" xmlns:a16="http://schemas.microsoft.com/office/drawing/2014/main" id="{9A083969-CF9F-1437-7E1F-082133F5DC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3073" y="4024321"/>
            <a:ext cx="4931093" cy="983289"/>
          </a:xfrm>
          <a:prstGeom prst="rect">
            <a:avLst/>
          </a:prstGeom>
        </p:spPr>
      </p:pic>
      <p:pic>
        <p:nvPicPr>
          <p:cNvPr id="5" name="圖片 4">
            <a:extLst>
              <a:ext uri="{FF2B5EF4-FFF2-40B4-BE49-F238E27FC236}">
                <a16:creationId xmlns="" xmlns:a16="http://schemas.microsoft.com/office/drawing/2014/main" id="{3B44DDE2-E285-2ED9-2EA5-33F637760349}"/>
              </a:ext>
            </a:extLst>
          </p:cNvPr>
          <p:cNvPicPr>
            <a:picLocks noChangeAspect="1"/>
          </p:cNvPicPr>
          <p:nvPr/>
        </p:nvPicPr>
        <p:blipFill>
          <a:blip r:embed="rId3" cstate="print">
            <a:extLst>
              <a:ext uri="{28A0092B-C50C-407E-A947-70E740481C1C}">
                <a14:useLocalDpi xmlns:a14="http://schemas.microsoft.com/office/drawing/2010/main" val="0"/>
              </a:ext>
            </a:extLst>
          </a:blip>
          <a:srcRect l="3028" t="6742" r="12460" b="8747"/>
          <a:stretch>
            <a:fillRect/>
          </a:stretch>
        </p:blipFill>
        <p:spPr>
          <a:xfrm>
            <a:off x="483941" y="1381731"/>
            <a:ext cx="2937600" cy="2937600"/>
          </a:xfrm>
          <a:prstGeom prst="rect">
            <a:avLst/>
          </a:prstGeom>
          <a:effectLst>
            <a:outerShdw blurRad="292100" dist="139700" dir="2700000" algn="ctr" rotWithShape="0">
              <a:schemeClr val="tx1">
                <a:alpha val="65000"/>
              </a:schemeClr>
            </a:outerShdw>
          </a:effectLst>
        </p:spPr>
      </p:pic>
    </p:spTree>
    <p:extLst>
      <p:ext uri="{BB962C8B-B14F-4D97-AF65-F5344CB8AC3E}">
        <p14:creationId xmlns:p14="http://schemas.microsoft.com/office/powerpoint/2010/main" val="2852740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 xmlns:a16="http://schemas.microsoft.com/office/drawing/2014/main" id="{B263B258-5B66-2458-36EA-B99F886E208C}"/>
              </a:ext>
            </a:extLst>
          </p:cNvPr>
          <p:cNvSpPr/>
          <p:nvPr/>
        </p:nvSpPr>
        <p:spPr>
          <a:xfrm>
            <a:off x="360840" y="627534"/>
            <a:ext cx="8603648" cy="523220"/>
          </a:xfrm>
          <a:prstGeom prst="rect">
            <a:avLst/>
          </a:prstGeom>
        </p:spPr>
        <p:txBody>
          <a:bodyPr wrap="square">
            <a:spAutoFit/>
          </a:bodyPr>
          <a:lstStyle/>
          <a:p>
            <a:r>
              <a:rPr lang="en-US" altLang="zh-TW" sz="2800" b="1" dirty="0">
                <a:solidFill>
                  <a:schemeClr val="tx1">
                    <a:lumMod val="65000"/>
                    <a:lumOff val="35000"/>
                  </a:schemeClr>
                </a:solidFill>
              </a:rPr>
              <a:t>T2T Recycled Polyester from Wasted Textile</a:t>
            </a:r>
            <a:endParaRPr lang="zh-TW" altLang="en-US" sz="2800" b="1" dirty="0">
              <a:solidFill>
                <a:schemeClr val="tx1">
                  <a:lumMod val="65000"/>
                  <a:lumOff val="35000"/>
                </a:schemeClr>
              </a:solidFill>
            </a:endParaRPr>
          </a:p>
        </p:txBody>
      </p:sp>
      <p:sp>
        <p:nvSpPr>
          <p:cNvPr id="9" name="矩形 8">
            <a:extLst>
              <a:ext uri="{FF2B5EF4-FFF2-40B4-BE49-F238E27FC236}">
                <a16:creationId xmlns="" xmlns:a16="http://schemas.microsoft.com/office/drawing/2014/main" id="{93F5C6F7-5B00-7211-3F06-86DBCF42ED92}"/>
              </a:ext>
            </a:extLst>
          </p:cNvPr>
          <p:cNvSpPr/>
          <p:nvPr/>
        </p:nvSpPr>
        <p:spPr>
          <a:xfrm>
            <a:off x="3635896" y="1275828"/>
            <a:ext cx="5145448" cy="1938992"/>
          </a:xfrm>
          <a:prstGeom prst="rect">
            <a:avLst/>
          </a:prstGeom>
        </p:spPr>
        <p:txBody>
          <a:bodyPr wrap="square">
            <a:spAutoFit/>
          </a:bodyPr>
          <a:lstStyle/>
          <a:p>
            <a:pPr>
              <a:lnSpc>
                <a:spcPts val="1600"/>
              </a:lnSpc>
            </a:pPr>
            <a:r>
              <a:rPr lang="en-US" altLang="zh-TW" sz="1600" dirty="0">
                <a:solidFill>
                  <a:schemeClr val="tx1">
                    <a:lumMod val="65000"/>
                    <a:lumOff val="35000"/>
                  </a:schemeClr>
                </a:solidFill>
              </a:rPr>
              <a:t>T2T recycling transforms waste fabrics into new fabrics and garments, supporting the vision of “textile closed-loop” and achieving circularity. Its advantages include reducing waste, lowering the demand for raw materials, and conserving resources and energy. Furthermore, it minimizes the environmental impact of textiles, promotes a circular economy, and supports the sustainable development of the fashion and textile industries.</a:t>
            </a:r>
            <a:endParaRPr lang="zh-TW" altLang="en-US" sz="1600" dirty="0">
              <a:solidFill>
                <a:schemeClr val="tx1">
                  <a:lumMod val="65000"/>
                  <a:lumOff val="35000"/>
                </a:schemeClr>
              </a:solidFill>
            </a:endParaRPr>
          </a:p>
        </p:txBody>
      </p:sp>
      <p:pic>
        <p:nvPicPr>
          <p:cNvPr id="10" name="圖片 9">
            <a:extLst>
              <a:ext uri="{FF2B5EF4-FFF2-40B4-BE49-F238E27FC236}">
                <a16:creationId xmlns="" xmlns:a16="http://schemas.microsoft.com/office/drawing/2014/main" id="{829E89E1-4CDC-657B-611F-79D6CDDB64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3039522"/>
            <a:ext cx="3935551" cy="1924309"/>
          </a:xfrm>
          <a:prstGeom prst="rect">
            <a:avLst/>
          </a:prstGeom>
        </p:spPr>
      </p:pic>
      <p:pic>
        <p:nvPicPr>
          <p:cNvPr id="2" name="圖片 1">
            <a:extLst>
              <a:ext uri="{FF2B5EF4-FFF2-40B4-BE49-F238E27FC236}">
                <a16:creationId xmlns="" xmlns:a16="http://schemas.microsoft.com/office/drawing/2014/main" id="{38F0F521-D5FB-F3F6-2EF7-C091F6553969}"/>
              </a:ext>
            </a:extLst>
          </p:cNvPr>
          <p:cNvPicPr>
            <a:picLocks noChangeAspect="1"/>
          </p:cNvPicPr>
          <p:nvPr/>
        </p:nvPicPr>
        <p:blipFill>
          <a:blip r:embed="rId3">
            <a:extLst>
              <a:ext uri="{28A0092B-C50C-407E-A947-70E740481C1C}">
                <a14:useLocalDpi xmlns:a14="http://schemas.microsoft.com/office/drawing/2010/main" val="0"/>
              </a:ext>
            </a:extLst>
          </a:blip>
          <a:srcRect l="23646" t="51142" r="30911" b="3415"/>
          <a:stretch>
            <a:fillRect/>
          </a:stretch>
        </p:blipFill>
        <p:spPr>
          <a:xfrm>
            <a:off x="483941" y="1376689"/>
            <a:ext cx="2937600" cy="2937600"/>
          </a:xfrm>
          <a:prstGeom prst="rect">
            <a:avLst/>
          </a:prstGeom>
          <a:effectLst>
            <a:outerShdw blurRad="292100" dist="139700" dir="2700000" algn="ctr" rotWithShape="0">
              <a:schemeClr val="tx1">
                <a:alpha val="65000"/>
              </a:schemeClr>
            </a:outerShdw>
          </a:effectLst>
        </p:spPr>
      </p:pic>
    </p:spTree>
    <p:extLst>
      <p:ext uri="{BB962C8B-B14F-4D97-AF65-F5344CB8AC3E}">
        <p14:creationId xmlns:p14="http://schemas.microsoft.com/office/powerpoint/2010/main" val="10431752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 xmlns:a16="http://schemas.microsoft.com/office/drawing/2014/main" id="{89CFA460-19DE-C002-A11E-A707A181A6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9895" y="3306319"/>
            <a:ext cx="4788024" cy="1809487"/>
          </a:xfrm>
          <a:prstGeom prst="rect">
            <a:avLst/>
          </a:prstGeom>
        </p:spPr>
      </p:pic>
      <p:sp>
        <p:nvSpPr>
          <p:cNvPr id="7" name="矩形 6"/>
          <p:cNvSpPr/>
          <p:nvPr/>
        </p:nvSpPr>
        <p:spPr>
          <a:xfrm>
            <a:off x="360840" y="627534"/>
            <a:ext cx="8531640" cy="523220"/>
          </a:xfrm>
          <a:prstGeom prst="rect">
            <a:avLst/>
          </a:prstGeom>
        </p:spPr>
        <p:txBody>
          <a:bodyPr wrap="square">
            <a:spAutoFit/>
          </a:bodyPr>
          <a:lstStyle/>
          <a:p>
            <a:r>
              <a:rPr lang="en-US" altLang="zh-TW" sz="2800" b="1" spc="-150" dirty="0">
                <a:solidFill>
                  <a:schemeClr val="tx1">
                    <a:lumMod val="65000"/>
                    <a:lumOff val="35000"/>
                  </a:schemeClr>
                </a:solidFill>
              </a:rPr>
              <a:t>COOLMAX® </a:t>
            </a:r>
            <a:r>
              <a:rPr lang="en-US" altLang="zh-TW" sz="2800" b="1" spc="-150" dirty="0" err="1">
                <a:solidFill>
                  <a:schemeClr val="tx1">
                    <a:lumMod val="65000"/>
                    <a:lumOff val="35000"/>
                  </a:schemeClr>
                </a:solidFill>
              </a:rPr>
              <a:t>EcoMade</a:t>
            </a:r>
            <a:r>
              <a:rPr lang="en-US" altLang="zh-TW" sz="2800" b="1" spc="-150" dirty="0">
                <a:solidFill>
                  <a:schemeClr val="tx1">
                    <a:lumMod val="65000"/>
                    <a:lumOff val="35000"/>
                  </a:schemeClr>
                </a:solidFill>
              </a:rPr>
              <a:t> made from 100% Textile Waste</a:t>
            </a:r>
            <a:endParaRPr lang="zh-TW" altLang="en-US" sz="2800" b="1" spc="-150" dirty="0">
              <a:solidFill>
                <a:schemeClr val="tx1">
                  <a:lumMod val="65000"/>
                  <a:lumOff val="35000"/>
                </a:schemeClr>
              </a:solidFill>
            </a:endParaRPr>
          </a:p>
        </p:txBody>
      </p:sp>
      <p:sp>
        <p:nvSpPr>
          <p:cNvPr id="8" name="矩形 7"/>
          <p:cNvSpPr/>
          <p:nvPr/>
        </p:nvSpPr>
        <p:spPr>
          <a:xfrm>
            <a:off x="3635896" y="1274994"/>
            <a:ext cx="5076056" cy="2144177"/>
          </a:xfrm>
          <a:prstGeom prst="rect">
            <a:avLst/>
          </a:prstGeom>
        </p:spPr>
        <p:txBody>
          <a:bodyPr wrap="square">
            <a:spAutoFit/>
          </a:bodyPr>
          <a:lstStyle/>
          <a:p>
            <a:pPr>
              <a:lnSpc>
                <a:spcPts val="1600"/>
              </a:lnSpc>
            </a:pPr>
            <a:r>
              <a:rPr lang="en-US" altLang="zh-TW" sz="1600" dirty="0">
                <a:solidFill>
                  <a:schemeClr val="tx1">
                    <a:lumMod val="65000"/>
                    <a:lumOff val="35000"/>
                  </a:schemeClr>
                </a:solidFill>
              </a:rPr>
              <a:t>COOLMAX® </a:t>
            </a:r>
            <a:r>
              <a:rPr lang="en-US" altLang="zh-TW" sz="1600" dirty="0" err="1">
                <a:solidFill>
                  <a:schemeClr val="tx1">
                    <a:lumMod val="65000"/>
                    <a:lumOff val="35000"/>
                  </a:schemeClr>
                </a:solidFill>
              </a:rPr>
              <a:t>EcoMade</a:t>
            </a:r>
            <a:r>
              <a:rPr lang="en-US" altLang="zh-TW" sz="1600" dirty="0">
                <a:solidFill>
                  <a:schemeClr val="tx1">
                    <a:lumMod val="65000"/>
                    <a:lumOff val="35000"/>
                  </a:schemeClr>
                </a:solidFill>
              </a:rPr>
              <a:t> technology merges environmental responsibility with superior function, delivering permanent moisture-wicking performance using 100% recycled resources. Produced entirely from pre-consumer textile waste, these fibers feature a unique engineered cross-section designed to maximize capillary action. This structural innovation ensures rapid moisture transport and quick-dry properties, offering uncompromising high performance in a sustainable package.</a:t>
            </a:r>
          </a:p>
        </p:txBody>
      </p:sp>
      <p:pic>
        <p:nvPicPr>
          <p:cNvPr id="2" name="圖片 1">
            <a:extLst>
              <a:ext uri="{FF2B5EF4-FFF2-40B4-BE49-F238E27FC236}">
                <a16:creationId xmlns="" xmlns:a16="http://schemas.microsoft.com/office/drawing/2014/main" id="{99D6AA34-81A2-238C-6325-B368FDAC9B59}"/>
              </a:ext>
            </a:extLst>
          </p:cNvPr>
          <p:cNvPicPr>
            <a:picLocks noChangeAspect="1"/>
          </p:cNvPicPr>
          <p:nvPr/>
        </p:nvPicPr>
        <p:blipFill>
          <a:blip r:embed="rId4" cstate="print">
            <a:extLst>
              <a:ext uri="{28A0092B-C50C-407E-A947-70E740481C1C}">
                <a14:useLocalDpi xmlns:a14="http://schemas.microsoft.com/office/drawing/2010/main" val="0"/>
              </a:ext>
            </a:extLst>
          </a:blip>
          <a:srcRect l="9094" t="12776" r="9629" b="5949"/>
          <a:stretch>
            <a:fillRect/>
          </a:stretch>
        </p:blipFill>
        <p:spPr>
          <a:xfrm>
            <a:off x="483942" y="1376689"/>
            <a:ext cx="2937600" cy="2937600"/>
          </a:xfrm>
          <a:prstGeom prst="rect">
            <a:avLst/>
          </a:prstGeom>
          <a:effectLst>
            <a:outerShdw blurRad="292100" dist="139700" dir="2700000" algn="ctr" rotWithShape="0">
              <a:schemeClr val="tx1">
                <a:alpha val="65000"/>
              </a:schemeClr>
            </a:outerShdw>
          </a:effectLst>
        </p:spPr>
      </p:pic>
    </p:spTree>
    <p:extLst>
      <p:ext uri="{BB962C8B-B14F-4D97-AF65-F5344CB8AC3E}">
        <p14:creationId xmlns:p14="http://schemas.microsoft.com/office/powerpoint/2010/main" val="331236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E802FD5F-99FD-2C55-B33E-77E9E424BB21}"/>
              </a:ext>
            </a:extLst>
          </p:cNvPr>
          <p:cNvPicPr>
            <a:picLocks noChangeAspect="1"/>
          </p:cNvPicPr>
          <p:nvPr/>
        </p:nvPicPr>
        <p:blipFill>
          <a:blip r:embed="rId2">
            <a:extLst>
              <a:ext uri="{28A0092B-C50C-407E-A947-70E740481C1C}">
                <a14:useLocalDpi xmlns:a14="http://schemas.microsoft.com/office/drawing/2010/main" val="0"/>
              </a:ext>
            </a:extLst>
          </a:blip>
          <a:srcRect l="16378" r="23157"/>
          <a:stretch>
            <a:fillRect/>
          </a:stretch>
        </p:blipFill>
        <p:spPr>
          <a:xfrm>
            <a:off x="483942" y="1376689"/>
            <a:ext cx="2937600" cy="2937600"/>
          </a:xfrm>
          <a:prstGeom prst="rect">
            <a:avLst/>
          </a:prstGeom>
          <a:effectLst>
            <a:outerShdw blurRad="292100" dist="139700" dir="2700000" algn="ctr" rotWithShape="0">
              <a:schemeClr val="tx1">
                <a:alpha val="65000"/>
              </a:schemeClr>
            </a:outerShdw>
          </a:effectLst>
        </p:spPr>
      </p:pic>
      <p:pic>
        <p:nvPicPr>
          <p:cNvPr id="3" name="圖片 2">
            <a:extLst>
              <a:ext uri="{FF2B5EF4-FFF2-40B4-BE49-F238E27FC236}">
                <a16:creationId xmlns="" xmlns:a16="http://schemas.microsoft.com/office/drawing/2014/main" id="{74A82444-A10E-54C8-5A85-661F3071FF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5896" y="3676680"/>
            <a:ext cx="4860032" cy="1466820"/>
          </a:xfrm>
          <a:prstGeom prst="rect">
            <a:avLst/>
          </a:prstGeom>
        </p:spPr>
      </p:pic>
      <p:sp>
        <p:nvSpPr>
          <p:cNvPr id="4" name="矩形 3">
            <a:extLst>
              <a:ext uri="{FF2B5EF4-FFF2-40B4-BE49-F238E27FC236}">
                <a16:creationId xmlns="" xmlns:a16="http://schemas.microsoft.com/office/drawing/2014/main" id="{074D58C4-116E-1ABC-878A-D23B14115AAC}"/>
              </a:ext>
            </a:extLst>
          </p:cNvPr>
          <p:cNvSpPr/>
          <p:nvPr/>
        </p:nvSpPr>
        <p:spPr>
          <a:xfrm>
            <a:off x="360840" y="627534"/>
            <a:ext cx="8675656" cy="523220"/>
          </a:xfrm>
          <a:prstGeom prst="rect">
            <a:avLst/>
          </a:prstGeom>
        </p:spPr>
        <p:txBody>
          <a:bodyPr wrap="square">
            <a:spAutoFit/>
          </a:bodyPr>
          <a:lstStyle/>
          <a:p>
            <a:r>
              <a:rPr lang="en-US" altLang="zh-TW" sz="2800" b="1" spc="-80" dirty="0">
                <a:solidFill>
                  <a:schemeClr val="tx1">
                    <a:lumMod val="65000"/>
                    <a:lumOff val="35000"/>
                  </a:schemeClr>
                </a:solidFill>
              </a:rPr>
              <a:t>From Waste Tires to Textiles</a:t>
            </a:r>
            <a:r>
              <a:rPr lang="en-US" altLang="zh-TW" sz="2000" b="1" spc="-80" dirty="0">
                <a:solidFill>
                  <a:schemeClr val="tx1">
                    <a:lumMod val="65000"/>
                    <a:lumOff val="35000"/>
                  </a:schemeClr>
                </a:solidFill>
              </a:rPr>
              <a:t>: BASF’s </a:t>
            </a:r>
            <a:r>
              <a:rPr lang="en-US" altLang="zh-TW" sz="2000" b="1" spc="-80" dirty="0" err="1">
                <a:solidFill>
                  <a:schemeClr val="tx1">
                    <a:lumMod val="65000"/>
                    <a:lumOff val="35000"/>
                  </a:schemeClr>
                </a:solidFill>
              </a:rPr>
              <a:t>Ccycled</a:t>
            </a:r>
            <a:r>
              <a:rPr lang="en-US" altLang="zh-TW" sz="2000" b="1" spc="-80" dirty="0">
                <a:solidFill>
                  <a:schemeClr val="tx1">
                    <a:lumMod val="65000"/>
                    <a:lumOff val="35000"/>
                  </a:schemeClr>
                </a:solidFill>
              </a:rPr>
              <a:t> ®--Circular Nylon</a:t>
            </a:r>
            <a:endParaRPr lang="zh-TW" altLang="en-US" sz="2000" b="1" spc="-80" dirty="0">
              <a:solidFill>
                <a:schemeClr val="tx1">
                  <a:lumMod val="65000"/>
                  <a:lumOff val="35000"/>
                </a:schemeClr>
              </a:solidFill>
            </a:endParaRPr>
          </a:p>
        </p:txBody>
      </p:sp>
      <p:sp>
        <p:nvSpPr>
          <p:cNvPr id="5" name="矩形 4">
            <a:extLst>
              <a:ext uri="{FF2B5EF4-FFF2-40B4-BE49-F238E27FC236}">
                <a16:creationId xmlns="" xmlns:a16="http://schemas.microsoft.com/office/drawing/2014/main" id="{32F87F50-3B61-AF7C-AD0A-7F447DCD11B0}"/>
              </a:ext>
            </a:extLst>
          </p:cNvPr>
          <p:cNvSpPr/>
          <p:nvPr/>
        </p:nvSpPr>
        <p:spPr>
          <a:xfrm>
            <a:off x="3635896" y="1274994"/>
            <a:ext cx="5076056" cy="2349361"/>
          </a:xfrm>
          <a:prstGeom prst="rect">
            <a:avLst/>
          </a:prstGeom>
        </p:spPr>
        <p:txBody>
          <a:bodyPr wrap="square">
            <a:spAutoFit/>
          </a:bodyPr>
          <a:lstStyle/>
          <a:p>
            <a:pPr>
              <a:lnSpc>
                <a:spcPts val="1600"/>
              </a:lnSpc>
            </a:pPr>
            <a:r>
              <a:rPr lang="en-US" altLang="zh-TW" sz="1600" dirty="0">
                <a:solidFill>
                  <a:schemeClr val="tx1">
                    <a:lumMod val="65000"/>
                    <a:lumOff val="35000"/>
                  </a:schemeClr>
                </a:solidFill>
              </a:rPr>
              <a:t>BASF’s </a:t>
            </a:r>
            <a:r>
              <a:rPr lang="en-US" altLang="zh-TW" sz="1600" dirty="0" err="1">
                <a:solidFill>
                  <a:schemeClr val="tx1">
                    <a:lumMod val="65000"/>
                    <a:lumOff val="35000"/>
                  </a:schemeClr>
                </a:solidFill>
              </a:rPr>
              <a:t>Ccycled</a:t>
            </a:r>
            <a:r>
              <a:rPr lang="en-US" altLang="zh-TW" sz="1600" dirty="0">
                <a:solidFill>
                  <a:schemeClr val="tx1">
                    <a:lumMod val="65000"/>
                    <a:lumOff val="35000"/>
                  </a:schemeClr>
                </a:solidFill>
              </a:rPr>
              <a:t>® technology innovatively transforms end-of-life tires into regenerated nylon fibers. Through pyrolysis, waste tires are broken down to yield pyrolysis oil, which is then converted into Polyamide 6 (Nylon 6). This recycled polymer delivers physical, mechanical, and processing performance identical to virgin fossil-based nylon, retaining exceptional strength and abrasion resistance. By diverting tires from landfills and incineration, </a:t>
            </a:r>
            <a:r>
              <a:rPr lang="en-US" altLang="zh-TW" sz="1600" dirty="0" err="1">
                <a:solidFill>
                  <a:schemeClr val="tx1">
                    <a:lumMod val="65000"/>
                    <a:lumOff val="35000"/>
                  </a:schemeClr>
                </a:solidFill>
              </a:rPr>
              <a:t>Ccycled</a:t>
            </a:r>
            <a:r>
              <a:rPr lang="en-US" altLang="zh-TW" sz="1600" dirty="0">
                <a:solidFill>
                  <a:schemeClr val="tx1">
                    <a:lumMod val="65000"/>
                    <a:lumOff val="35000"/>
                  </a:schemeClr>
                </a:solidFill>
              </a:rPr>
              <a:t>® achieves true circularity and significantly reduces reliance on virgin fossil resources.</a:t>
            </a:r>
          </a:p>
        </p:txBody>
      </p:sp>
    </p:spTree>
    <p:extLst>
      <p:ext uri="{BB962C8B-B14F-4D97-AF65-F5344CB8AC3E}">
        <p14:creationId xmlns:p14="http://schemas.microsoft.com/office/powerpoint/2010/main" val="3075766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0" y="267494"/>
            <a:ext cx="9144000" cy="4876006"/>
          </a:xfrm>
          <a:prstGeom prst="rect">
            <a:avLst/>
          </a:prstGeom>
        </p:spPr>
      </p:pic>
      <p:sp>
        <p:nvSpPr>
          <p:cNvPr id="8" name="TextBox 5">
            <a:extLst>
              <a:ext uri="{FF2B5EF4-FFF2-40B4-BE49-F238E27FC236}">
                <a16:creationId xmlns="" xmlns:a16="http://schemas.microsoft.com/office/drawing/2014/main" id="{95E3BD7D-EEC6-41FC-867D-95F2B71346B3}"/>
              </a:ext>
            </a:extLst>
          </p:cNvPr>
          <p:cNvSpPr txBox="1"/>
          <p:nvPr/>
        </p:nvSpPr>
        <p:spPr>
          <a:xfrm>
            <a:off x="863588" y="597912"/>
            <a:ext cx="7416824" cy="4278094"/>
          </a:xfrm>
          <a:prstGeom prst="rect">
            <a:avLst/>
          </a:prstGeom>
          <a:noFill/>
        </p:spPr>
        <p:txBody>
          <a:bodyPr wrap="square" rtlCol="0" anchor="ctr">
            <a:spAutoFit/>
          </a:bodyPr>
          <a:lstStyle>
            <a:defPPr>
              <a:defRPr lang="en-US"/>
            </a:defPPr>
            <a:lvl1pPr>
              <a:defRPr sz="7200">
                <a:solidFill>
                  <a:schemeClr val="bg1"/>
                </a:solidFill>
                <a:effectLst>
                  <a:outerShdw blurRad="12700" dist="88900" dir="3000000" algn="tl" rotWithShape="0">
                    <a:schemeClr val="accent2">
                      <a:alpha val="40000"/>
                    </a:schemeClr>
                  </a:outerShdw>
                </a:effectLst>
              </a:defRPr>
            </a:lvl1pPr>
          </a:lstStyle>
          <a:p>
            <a:pPr marL="571500" indent="-571500">
              <a:buFont typeface="Arial" panose="020B0604020202020204" pitchFamily="34" charset="0"/>
              <a:buChar char="•"/>
            </a:pPr>
            <a:r>
              <a:rPr lang="en-US" altLang="ko-KR" sz="2400" dirty="0">
                <a:solidFill>
                  <a:schemeClr val="tx2">
                    <a:lumMod val="40000"/>
                    <a:lumOff val="60000"/>
                  </a:schemeClr>
                </a:solidFill>
                <a:effectLst/>
                <a:ea typeface="Arial Unicode MS"/>
              </a:rPr>
              <a:t>About De </a:t>
            </a:r>
            <a:r>
              <a:rPr lang="en-US" altLang="ko-KR" sz="2400" dirty="0" err="1">
                <a:solidFill>
                  <a:schemeClr val="tx2">
                    <a:lumMod val="40000"/>
                    <a:lumOff val="60000"/>
                  </a:schemeClr>
                </a:solidFill>
                <a:effectLst/>
                <a:ea typeface="Arial Unicode MS"/>
              </a:rPr>
              <a:t>Licacy</a:t>
            </a:r>
            <a:endParaRPr lang="en-US" altLang="ko-KR" sz="2400" dirty="0">
              <a:solidFill>
                <a:schemeClr val="tx2">
                  <a:lumMod val="40000"/>
                  <a:lumOff val="60000"/>
                </a:schemeClr>
              </a:solidFill>
              <a:effectLst/>
              <a:ea typeface="Arial Unicode MS"/>
            </a:endParaRPr>
          </a:p>
          <a:p>
            <a:pPr marL="571500" indent="-571500">
              <a:buFont typeface="Arial" panose="020B0604020202020204" pitchFamily="34" charset="0"/>
              <a:buChar char="•"/>
            </a:pPr>
            <a:r>
              <a:rPr lang="en-US" altLang="ko-KR" sz="2400" dirty="0">
                <a:solidFill>
                  <a:schemeClr val="tx2">
                    <a:lumMod val="40000"/>
                    <a:lumOff val="60000"/>
                  </a:schemeClr>
                </a:solidFill>
                <a:effectLst/>
                <a:ea typeface="Arial Unicode MS"/>
              </a:rPr>
              <a:t>Products</a:t>
            </a:r>
          </a:p>
          <a:p>
            <a:pPr marL="571500" indent="-571500">
              <a:buFont typeface="Arial" panose="020B0604020202020204" pitchFamily="34" charset="0"/>
              <a:buChar char="•"/>
            </a:pPr>
            <a:r>
              <a:rPr lang="en-US" altLang="zh-TW" sz="3200" b="1" dirty="0">
                <a:effectLst/>
              </a:rPr>
              <a:t>Financial Performance</a:t>
            </a:r>
            <a:endParaRPr lang="en-US" altLang="ko-KR" sz="3200" b="1" dirty="0">
              <a:effectLst/>
              <a:ea typeface="Arial Unicode MS"/>
            </a:endParaRPr>
          </a:p>
          <a:p>
            <a:pPr marL="571500" indent="-571500">
              <a:buFont typeface="Arial" panose="020B0604020202020204" pitchFamily="34" charset="0"/>
              <a:buChar char="•"/>
            </a:pPr>
            <a:r>
              <a:rPr lang="en-US" altLang="zh-TW" sz="2400" dirty="0">
                <a:solidFill>
                  <a:schemeClr val="bg1">
                    <a:lumMod val="75000"/>
                  </a:schemeClr>
                </a:solidFill>
                <a:effectLst/>
              </a:rPr>
              <a:t>Garment R&amp;D Center</a:t>
            </a:r>
            <a:endParaRPr lang="en-US" altLang="ko-KR" sz="2400" dirty="0">
              <a:solidFill>
                <a:schemeClr val="bg1">
                  <a:lumMod val="75000"/>
                </a:schemeClr>
              </a:solidFill>
              <a:effectLst/>
              <a:ea typeface="Arial Unicode MS"/>
            </a:endParaRPr>
          </a:p>
          <a:p>
            <a:pPr marL="571500" indent="-571500">
              <a:buFont typeface="Arial" panose="020B0604020202020204" pitchFamily="34" charset="0"/>
              <a:buChar char="•"/>
            </a:pPr>
            <a:r>
              <a:rPr lang="en-US" altLang="zh-TW" sz="2400" dirty="0">
                <a:solidFill>
                  <a:schemeClr val="bg1">
                    <a:lumMod val="75000"/>
                  </a:schemeClr>
                </a:solidFill>
                <a:effectLst/>
              </a:rPr>
              <a:t>Relocation Compensation</a:t>
            </a:r>
          </a:p>
          <a:p>
            <a:pPr marL="571500" indent="-571500">
              <a:buFont typeface="Arial" panose="020B0604020202020204" pitchFamily="34" charset="0"/>
              <a:buChar char="•"/>
            </a:pPr>
            <a:r>
              <a:rPr lang="en-US" altLang="ko-KR" sz="2400" dirty="0">
                <a:solidFill>
                  <a:schemeClr val="bg1">
                    <a:lumMod val="75000"/>
                  </a:schemeClr>
                </a:solidFill>
                <a:effectLst/>
                <a:ea typeface="Arial Unicode MS"/>
              </a:rPr>
              <a:t>Global capacity restructuring strategy in response to industrial changes</a:t>
            </a:r>
            <a:endParaRPr lang="en-US" altLang="zh-TW" sz="2400" dirty="0">
              <a:solidFill>
                <a:schemeClr val="bg1">
                  <a:lumMod val="75000"/>
                </a:schemeClr>
              </a:solidFill>
              <a:effectLst/>
            </a:endParaRPr>
          </a:p>
          <a:p>
            <a:pPr marL="571500" indent="-571500">
              <a:buFont typeface="Arial" panose="020B0604020202020204" pitchFamily="34" charset="0"/>
              <a:buChar char="•"/>
            </a:pPr>
            <a:r>
              <a:rPr lang="en-US" altLang="ko-KR" sz="2400" dirty="0">
                <a:solidFill>
                  <a:schemeClr val="bg1">
                    <a:lumMod val="75000"/>
                  </a:schemeClr>
                </a:solidFill>
                <a:effectLst/>
                <a:ea typeface="Arial Unicode MS"/>
              </a:rPr>
              <a:t>Partnership</a:t>
            </a:r>
          </a:p>
          <a:p>
            <a:pPr algn="ctr"/>
            <a:endParaRPr lang="ko-KR" altLang="en-US" dirty="0">
              <a:solidFill>
                <a:prstClr val="white"/>
              </a:solidFill>
              <a:effectLst/>
              <a:ea typeface="Arial Unicode MS"/>
            </a:endParaRPr>
          </a:p>
        </p:txBody>
      </p:sp>
    </p:spTree>
    <p:extLst>
      <p:ext uri="{BB962C8B-B14F-4D97-AF65-F5344CB8AC3E}">
        <p14:creationId xmlns:p14="http://schemas.microsoft.com/office/powerpoint/2010/main" val="1576202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標題 1"/>
          <p:cNvSpPr txBox="1">
            <a:spLocks/>
          </p:cNvSpPr>
          <p:nvPr/>
        </p:nvSpPr>
        <p:spPr>
          <a:xfrm>
            <a:off x="1135248" y="1383463"/>
            <a:ext cx="2596729" cy="540384"/>
          </a:xfrm>
          <a:prstGeom prst="rect">
            <a:avLst/>
          </a:prstGeom>
        </p:spPr>
        <p:txBody>
          <a:bodyPr vert="horz" lIns="81637" tIns="40819" rIns="81637" bIns="40819" rtlCol="0" anchor="b">
            <a:normAutofit/>
          </a:bodyPr>
          <a:lstStyle>
            <a:lvl1pPr algn="l" defTabSz="1088776" rtl="0" eaLnBrk="1" latinLnBrk="0" hangingPunct="1">
              <a:spcBef>
                <a:spcPct val="0"/>
              </a:spcBef>
              <a:buNone/>
              <a:defRPr sz="4300" kern="1200" cap="all" spc="-71" baseline="0">
                <a:solidFill>
                  <a:schemeClr val="tx2"/>
                </a:solidFill>
                <a:latin typeface="+mj-lt"/>
                <a:ea typeface="+mj-ea"/>
                <a:cs typeface="+mj-cs"/>
              </a:defRPr>
            </a:lvl1pPr>
          </a:lstStyle>
          <a:p>
            <a:r>
              <a:rPr lang="en-US" altLang="zh-TW" sz="1800" b="1" cap="none" dirty="0">
                <a:solidFill>
                  <a:schemeClr val="tx1"/>
                </a:solidFill>
                <a:latin typeface="+mn-lt"/>
              </a:rPr>
              <a:t>Total Revenue (NT$B)</a:t>
            </a:r>
            <a:endParaRPr lang="zh-TW" altLang="en-US" sz="1800" b="1" cap="none" dirty="0">
              <a:solidFill>
                <a:schemeClr val="tx1"/>
              </a:solidFill>
              <a:latin typeface="+mn-lt"/>
            </a:endParaRPr>
          </a:p>
        </p:txBody>
      </p:sp>
      <p:sp>
        <p:nvSpPr>
          <p:cNvPr id="11" name="標題 1"/>
          <p:cNvSpPr txBox="1">
            <a:spLocks/>
          </p:cNvSpPr>
          <p:nvPr/>
        </p:nvSpPr>
        <p:spPr>
          <a:xfrm>
            <a:off x="5082365" y="1368212"/>
            <a:ext cx="2596729" cy="540384"/>
          </a:xfrm>
          <a:prstGeom prst="rect">
            <a:avLst/>
          </a:prstGeom>
        </p:spPr>
        <p:txBody>
          <a:bodyPr vert="horz" lIns="81637" tIns="40819" rIns="81637" bIns="40819" rtlCol="0" anchor="b">
            <a:normAutofit/>
          </a:bodyPr>
          <a:lstStyle>
            <a:lvl1pPr algn="l" defTabSz="1088776" rtl="0" eaLnBrk="1" latinLnBrk="0" hangingPunct="1">
              <a:spcBef>
                <a:spcPct val="0"/>
              </a:spcBef>
              <a:buNone/>
              <a:defRPr sz="4300" kern="1200" cap="all" spc="-71" baseline="0">
                <a:solidFill>
                  <a:schemeClr val="tx2"/>
                </a:solidFill>
                <a:latin typeface="+mj-lt"/>
                <a:ea typeface="+mj-ea"/>
                <a:cs typeface="+mj-cs"/>
              </a:defRPr>
            </a:lvl1pPr>
          </a:lstStyle>
          <a:p>
            <a:pPr algn="ctr"/>
            <a:r>
              <a:rPr lang="en-US" altLang="zh-TW" sz="1800" b="1" cap="none" dirty="0">
                <a:solidFill>
                  <a:schemeClr val="tx1"/>
                </a:solidFill>
                <a:latin typeface="+mn-lt"/>
              </a:rPr>
              <a:t>Net Profit Margin (%)</a:t>
            </a:r>
            <a:endParaRPr lang="zh-TW" altLang="en-US" sz="1800" b="1" cap="none" dirty="0">
              <a:solidFill>
                <a:schemeClr val="tx1"/>
              </a:solidFill>
              <a:latin typeface="+mn-lt"/>
            </a:endParaRPr>
          </a:p>
        </p:txBody>
      </p:sp>
      <p:sp>
        <p:nvSpPr>
          <p:cNvPr id="12" name="標題 1"/>
          <p:cNvSpPr txBox="1">
            <a:spLocks/>
          </p:cNvSpPr>
          <p:nvPr/>
        </p:nvSpPr>
        <p:spPr>
          <a:xfrm>
            <a:off x="630589" y="466065"/>
            <a:ext cx="7730787" cy="620838"/>
          </a:xfrm>
          <a:prstGeom prst="rect">
            <a:avLst/>
          </a:prstGeom>
        </p:spPr>
        <p:txBody>
          <a:bodyPr vert="horz" lIns="81637" tIns="40819" rIns="81637" bIns="40819" rtlCol="0" anchor="b">
            <a:normAutofit/>
          </a:bodyPr>
          <a:lstStyle>
            <a:lvl1pPr algn="l" defTabSz="1088776" rtl="0" eaLnBrk="1" latinLnBrk="0" hangingPunct="1">
              <a:spcBef>
                <a:spcPct val="0"/>
              </a:spcBef>
              <a:buNone/>
              <a:defRPr sz="4300" kern="1200" cap="all" spc="-71" baseline="0">
                <a:solidFill>
                  <a:schemeClr val="tx2"/>
                </a:solidFill>
                <a:latin typeface="+mj-lt"/>
                <a:ea typeface="+mj-ea"/>
                <a:cs typeface="+mj-cs"/>
              </a:defRPr>
            </a:lvl1pPr>
          </a:lstStyle>
          <a:p>
            <a:pPr algn="ctr"/>
            <a:r>
              <a:rPr lang="en-US" altLang="zh-TW" sz="3299" b="1" cap="none" dirty="0">
                <a:solidFill>
                  <a:schemeClr val="accent6"/>
                </a:solidFill>
                <a:latin typeface="+mn-lt"/>
              </a:rPr>
              <a:t>Profitability </a:t>
            </a:r>
            <a:endParaRPr lang="zh-TW" altLang="en-US" sz="3299" b="1" cap="none" dirty="0">
              <a:solidFill>
                <a:schemeClr val="accent6"/>
              </a:solidFill>
              <a:latin typeface="+mn-lt"/>
            </a:endParaRPr>
          </a:p>
        </p:txBody>
      </p:sp>
      <p:graphicFrame>
        <p:nvGraphicFramePr>
          <p:cNvPr id="9" name="圖表 8">
            <a:extLst>
              <a:ext uri="{FF2B5EF4-FFF2-40B4-BE49-F238E27FC236}">
                <a16:creationId xmlns="" xmlns:a16="http://schemas.microsoft.com/office/drawing/2014/main" id="{00000000-0008-0000-0100-000002000000}"/>
              </a:ext>
            </a:extLst>
          </p:cNvPr>
          <p:cNvGraphicFramePr>
            <a:graphicFrameLocks/>
          </p:cNvGraphicFramePr>
          <p:nvPr>
            <p:extLst>
              <p:ext uri="{D42A27DB-BD31-4B8C-83A1-F6EECF244321}">
                <p14:modId xmlns:p14="http://schemas.microsoft.com/office/powerpoint/2010/main" val="1064786632"/>
              </p:ext>
            </p:extLst>
          </p:nvPr>
        </p:nvGraphicFramePr>
        <p:xfrm>
          <a:off x="107504" y="1048383"/>
          <a:ext cx="4922520" cy="25374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圖表 13">
            <a:extLst>
              <a:ext uri="{FF2B5EF4-FFF2-40B4-BE49-F238E27FC236}">
                <a16:creationId xmlns="" xmlns:a16="http://schemas.microsoft.com/office/drawing/2014/main" id="{00000000-0008-0000-0100-000002000000}"/>
              </a:ext>
            </a:extLst>
          </p:cNvPr>
          <p:cNvGraphicFramePr>
            <a:graphicFrameLocks/>
          </p:cNvGraphicFramePr>
          <p:nvPr>
            <p:extLst>
              <p:ext uri="{D42A27DB-BD31-4B8C-83A1-F6EECF244321}">
                <p14:modId xmlns:p14="http://schemas.microsoft.com/office/powerpoint/2010/main" val="148840667"/>
              </p:ext>
            </p:extLst>
          </p:nvPr>
        </p:nvGraphicFramePr>
        <p:xfrm>
          <a:off x="-252536" y="1669220"/>
          <a:ext cx="4922520" cy="291627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圖表 1">
            <a:extLst>
              <a:ext uri="{FF2B5EF4-FFF2-40B4-BE49-F238E27FC236}">
                <a16:creationId xmlns="" xmlns:a16="http://schemas.microsoft.com/office/drawing/2014/main" id="{65F84AA4-6C92-E95D-C331-294C8F773533}"/>
              </a:ext>
            </a:extLst>
          </p:cNvPr>
          <p:cNvGraphicFramePr>
            <a:graphicFrameLocks/>
          </p:cNvGraphicFramePr>
          <p:nvPr>
            <p:extLst>
              <p:ext uri="{D42A27DB-BD31-4B8C-83A1-F6EECF244321}">
                <p14:modId xmlns:p14="http://schemas.microsoft.com/office/powerpoint/2010/main" val="1972522122"/>
              </p:ext>
            </p:extLst>
          </p:nvPr>
        </p:nvGraphicFramePr>
        <p:xfrm>
          <a:off x="4214527" y="1639034"/>
          <a:ext cx="4895850" cy="294894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914523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標題 1"/>
          <p:cNvSpPr txBox="1">
            <a:spLocks/>
          </p:cNvSpPr>
          <p:nvPr/>
        </p:nvSpPr>
        <p:spPr>
          <a:xfrm>
            <a:off x="630589" y="366736"/>
            <a:ext cx="7730787" cy="620838"/>
          </a:xfrm>
          <a:prstGeom prst="rect">
            <a:avLst/>
          </a:prstGeom>
        </p:spPr>
        <p:txBody>
          <a:bodyPr vert="horz" lIns="81637" tIns="40819" rIns="81637" bIns="40819" rtlCol="0" anchor="b">
            <a:normAutofit/>
          </a:bodyPr>
          <a:lstStyle>
            <a:lvl1pPr algn="l" defTabSz="1088776" rtl="0" eaLnBrk="1" latinLnBrk="0" hangingPunct="1">
              <a:spcBef>
                <a:spcPct val="0"/>
              </a:spcBef>
              <a:buNone/>
              <a:defRPr sz="4300" kern="1200" cap="all" spc="-71" baseline="0">
                <a:solidFill>
                  <a:schemeClr val="tx2"/>
                </a:solidFill>
                <a:latin typeface="+mj-lt"/>
                <a:ea typeface="+mj-ea"/>
                <a:cs typeface="+mj-cs"/>
              </a:defRPr>
            </a:lvl1pPr>
          </a:lstStyle>
          <a:p>
            <a:pPr algn="ctr"/>
            <a:r>
              <a:rPr lang="en-US" altLang="zh-TW" sz="3299" b="1" cap="none" dirty="0">
                <a:solidFill>
                  <a:schemeClr val="accent6"/>
                </a:solidFill>
                <a:latin typeface="+mn-lt"/>
              </a:rPr>
              <a:t>Consolidated P&amp;L</a:t>
            </a:r>
            <a:endParaRPr lang="zh-TW" altLang="en-US" sz="3299" b="1" cap="none" dirty="0">
              <a:solidFill>
                <a:schemeClr val="accent6"/>
              </a:solidFill>
              <a:latin typeface="+mn-lt"/>
            </a:endParaRPr>
          </a:p>
        </p:txBody>
      </p:sp>
      <p:pic>
        <p:nvPicPr>
          <p:cNvPr id="2" name="圖片 1"/>
          <p:cNvPicPr>
            <a:picLocks noChangeAspect="1"/>
          </p:cNvPicPr>
          <p:nvPr/>
        </p:nvPicPr>
        <p:blipFill>
          <a:blip r:embed="rId3"/>
          <a:stretch>
            <a:fillRect/>
          </a:stretch>
        </p:blipFill>
        <p:spPr>
          <a:xfrm>
            <a:off x="630589" y="987574"/>
            <a:ext cx="7658100" cy="3743325"/>
          </a:xfrm>
          <a:prstGeom prst="rect">
            <a:avLst/>
          </a:prstGeom>
        </p:spPr>
      </p:pic>
    </p:spTree>
    <p:extLst>
      <p:ext uri="{BB962C8B-B14F-4D97-AF65-F5344CB8AC3E}">
        <p14:creationId xmlns:p14="http://schemas.microsoft.com/office/powerpoint/2010/main" val="26928936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1"/>
          <p:cNvSpPr txBox="1">
            <a:spLocks/>
          </p:cNvSpPr>
          <p:nvPr/>
        </p:nvSpPr>
        <p:spPr>
          <a:xfrm>
            <a:off x="630589" y="366736"/>
            <a:ext cx="7730787" cy="620838"/>
          </a:xfrm>
          <a:prstGeom prst="rect">
            <a:avLst/>
          </a:prstGeom>
        </p:spPr>
        <p:txBody>
          <a:bodyPr vert="horz" lIns="81637" tIns="40819" rIns="81637" bIns="40819" rtlCol="0" anchor="b">
            <a:normAutofit/>
          </a:bodyPr>
          <a:lstStyle>
            <a:lvl1pPr algn="l" defTabSz="1088776" rtl="0" eaLnBrk="1" latinLnBrk="0" hangingPunct="1">
              <a:spcBef>
                <a:spcPct val="0"/>
              </a:spcBef>
              <a:buNone/>
              <a:defRPr sz="4300" kern="1200" cap="all" spc="-71" baseline="0">
                <a:solidFill>
                  <a:schemeClr val="tx2"/>
                </a:solidFill>
                <a:latin typeface="+mj-lt"/>
                <a:ea typeface="+mj-ea"/>
                <a:cs typeface="+mj-cs"/>
              </a:defRPr>
            </a:lvl1pPr>
          </a:lstStyle>
          <a:p>
            <a:pPr algn="ctr"/>
            <a:r>
              <a:rPr lang="en-US" altLang="zh-TW" sz="3299" b="1" cap="none" dirty="0">
                <a:solidFill>
                  <a:schemeClr val="accent6"/>
                </a:solidFill>
                <a:latin typeface="+mn-lt"/>
              </a:rPr>
              <a:t>Consolidated Balance Sheets</a:t>
            </a:r>
            <a:endParaRPr lang="zh-TW" altLang="en-US" sz="5399" b="1" cap="none" dirty="0">
              <a:solidFill>
                <a:schemeClr val="accent6"/>
              </a:solidFill>
              <a:latin typeface="+mn-lt"/>
            </a:endParaRPr>
          </a:p>
        </p:txBody>
      </p:sp>
      <p:pic>
        <p:nvPicPr>
          <p:cNvPr id="3" name="圖片 2"/>
          <p:cNvPicPr>
            <a:picLocks noChangeAspect="1"/>
          </p:cNvPicPr>
          <p:nvPr/>
        </p:nvPicPr>
        <p:blipFill>
          <a:blip r:embed="rId2"/>
          <a:stretch>
            <a:fillRect/>
          </a:stretch>
        </p:blipFill>
        <p:spPr>
          <a:xfrm>
            <a:off x="971600" y="987574"/>
            <a:ext cx="6977980" cy="3764829"/>
          </a:xfrm>
          <a:prstGeom prst="rect">
            <a:avLst/>
          </a:prstGeom>
        </p:spPr>
      </p:pic>
    </p:spTree>
    <p:extLst>
      <p:ext uri="{BB962C8B-B14F-4D97-AF65-F5344CB8AC3E}">
        <p14:creationId xmlns:p14="http://schemas.microsoft.com/office/powerpoint/2010/main" val="1401983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30588" y="466065"/>
            <a:ext cx="7729571" cy="620838"/>
          </a:xfrm>
        </p:spPr>
        <p:txBody>
          <a:bodyPr>
            <a:normAutofit/>
          </a:bodyPr>
          <a:lstStyle/>
          <a:p>
            <a:pPr algn="ctr"/>
            <a:r>
              <a:rPr lang="en-US" altLang="zh-TW" sz="3299" b="1" dirty="0">
                <a:latin typeface="+mn-lt"/>
              </a:rPr>
              <a:t>Disclaimer</a:t>
            </a:r>
            <a:endParaRPr lang="zh-TW" altLang="en-US" sz="3299" b="1" dirty="0">
              <a:latin typeface="+mn-lt"/>
            </a:endParaRPr>
          </a:p>
        </p:txBody>
      </p:sp>
      <p:sp>
        <p:nvSpPr>
          <p:cNvPr id="3" name="內容版面配置區 2"/>
          <p:cNvSpPr>
            <a:spLocks noGrp="1"/>
          </p:cNvSpPr>
          <p:nvPr>
            <p:ph idx="1"/>
          </p:nvPr>
        </p:nvSpPr>
        <p:spPr>
          <a:xfrm>
            <a:off x="630588" y="1329935"/>
            <a:ext cx="7620000" cy="3280078"/>
          </a:xfrm>
        </p:spPr>
        <p:txBody>
          <a:bodyPr>
            <a:normAutofit fontScale="85000" lnSpcReduction="10000"/>
          </a:bodyPr>
          <a:lstStyle/>
          <a:p>
            <a:r>
              <a:rPr lang="en-US" altLang="zh-TW" dirty="0"/>
              <a:t>The information contained in this presentation, including all forward-looking information, is subject to change without notice, whether as a result of new information, future events or otherwise, and De </a:t>
            </a:r>
            <a:r>
              <a:rPr lang="en-US" altLang="zh-TW" dirty="0" err="1"/>
              <a:t>Licacy</a:t>
            </a:r>
            <a:r>
              <a:rPr lang="en-US" altLang="zh-TW" dirty="0"/>
              <a:t> Co., Ltd. (the “Company”) undertakes no obligation to update or revise the information contained in this presentation. No representation or warranty, either expressed or implied, is provided in relation to the accuracy, completeness or reliability of the information contained herein, nor is the information intended to be a complete statement of the Company, markets or developments referred to in this presentation.</a:t>
            </a:r>
          </a:p>
        </p:txBody>
      </p:sp>
    </p:spTree>
    <p:extLst>
      <p:ext uri="{BB962C8B-B14F-4D97-AF65-F5344CB8AC3E}">
        <p14:creationId xmlns:p14="http://schemas.microsoft.com/office/powerpoint/2010/main" val="42692459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rotWithShape="1">
          <a:blip r:embed="rId2">
            <a:extLst>
              <a:ext uri="{28A0092B-C50C-407E-A947-70E740481C1C}">
                <a14:useLocalDpi xmlns:a14="http://schemas.microsoft.com/office/drawing/2010/main" val="0"/>
              </a:ext>
            </a:extLst>
          </a:blip>
          <a:srcRect l="399" t="20080" r="-399" b="-404"/>
          <a:stretch/>
        </p:blipFill>
        <p:spPr>
          <a:xfrm>
            <a:off x="0" y="267494"/>
            <a:ext cx="9180512" cy="4896544"/>
          </a:xfrm>
          <a:prstGeom prst="rect">
            <a:avLst/>
          </a:prstGeom>
        </p:spPr>
      </p:pic>
      <p:sp>
        <p:nvSpPr>
          <p:cNvPr id="4" name="TextBox 5">
            <a:extLst>
              <a:ext uri="{FF2B5EF4-FFF2-40B4-BE49-F238E27FC236}">
                <a16:creationId xmlns="" xmlns:a16="http://schemas.microsoft.com/office/drawing/2014/main" id="{95E3BD7D-EEC6-41FC-867D-95F2B71346B3}"/>
              </a:ext>
            </a:extLst>
          </p:cNvPr>
          <p:cNvSpPr txBox="1"/>
          <p:nvPr/>
        </p:nvSpPr>
        <p:spPr>
          <a:xfrm>
            <a:off x="971600" y="771550"/>
            <a:ext cx="7992888" cy="3170099"/>
          </a:xfrm>
          <a:prstGeom prst="rect">
            <a:avLst/>
          </a:prstGeom>
          <a:noFill/>
        </p:spPr>
        <p:txBody>
          <a:bodyPr wrap="square" rtlCol="0" anchor="ctr">
            <a:spAutoFit/>
          </a:bodyPr>
          <a:lstStyle>
            <a:defPPr>
              <a:defRPr lang="en-US"/>
            </a:defPPr>
            <a:lvl1pPr>
              <a:defRPr sz="7200">
                <a:solidFill>
                  <a:schemeClr val="bg1"/>
                </a:solidFill>
                <a:effectLst>
                  <a:outerShdw blurRad="12700" dist="88900" dir="3000000" algn="tl" rotWithShape="0">
                    <a:schemeClr val="accent2">
                      <a:alpha val="40000"/>
                    </a:schemeClr>
                  </a:outerShdw>
                </a:effectLst>
              </a:defRPr>
            </a:lvl1pPr>
          </a:lstStyle>
          <a:p>
            <a:pPr marL="571500" indent="-571500">
              <a:buFont typeface="Arial" panose="020B0604020202020204" pitchFamily="34" charset="0"/>
              <a:buChar char="•"/>
            </a:pPr>
            <a:r>
              <a:rPr lang="en-US" altLang="ko-KR" sz="2400" dirty="0">
                <a:solidFill>
                  <a:schemeClr val="tx2">
                    <a:lumMod val="40000"/>
                    <a:lumOff val="60000"/>
                  </a:schemeClr>
                </a:solidFill>
                <a:effectLst/>
                <a:ea typeface="Arial Unicode MS"/>
              </a:rPr>
              <a:t>About De </a:t>
            </a:r>
            <a:r>
              <a:rPr lang="en-US" altLang="ko-KR" sz="2400" dirty="0" err="1">
                <a:solidFill>
                  <a:schemeClr val="tx2">
                    <a:lumMod val="40000"/>
                    <a:lumOff val="60000"/>
                  </a:schemeClr>
                </a:solidFill>
                <a:effectLst/>
                <a:ea typeface="Arial Unicode MS"/>
              </a:rPr>
              <a:t>Licacy</a:t>
            </a:r>
            <a:endParaRPr lang="en-US" altLang="ko-KR" sz="2400" dirty="0">
              <a:solidFill>
                <a:schemeClr val="tx2">
                  <a:lumMod val="40000"/>
                  <a:lumOff val="60000"/>
                </a:schemeClr>
              </a:solidFill>
              <a:effectLst/>
              <a:ea typeface="Arial Unicode MS"/>
            </a:endParaRPr>
          </a:p>
          <a:p>
            <a:pPr marL="571500" indent="-571500">
              <a:buFont typeface="Arial" panose="020B0604020202020204" pitchFamily="34" charset="0"/>
              <a:buChar char="•"/>
            </a:pPr>
            <a:r>
              <a:rPr lang="en-US" altLang="ko-KR" sz="2400" dirty="0">
                <a:solidFill>
                  <a:schemeClr val="tx2">
                    <a:lumMod val="40000"/>
                    <a:lumOff val="60000"/>
                  </a:schemeClr>
                </a:solidFill>
                <a:effectLst/>
                <a:ea typeface="Arial Unicode MS"/>
              </a:rPr>
              <a:t>Products</a:t>
            </a:r>
          </a:p>
          <a:p>
            <a:pPr marL="571500" indent="-571500">
              <a:buFont typeface="Arial" panose="020B0604020202020204" pitchFamily="34" charset="0"/>
              <a:buChar char="•"/>
            </a:pPr>
            <a:r>
              <a:rPr lang="en-US" altLang="zh-TW" sz="2400" dirty="0">
                <a:solidFill>
                  <a:schemeClr val="bg1">
                    <a:lumMod val="75000"/>
                  </a:schemeClr>
                </a:solidFill>
                <a:effectLst/>
              </a:rPr>
              <a:t>Financial Performance</a:t>
            </a:r>
            <a:endParaRPr lang="en-US" altLang="ko-KR" sz="2400" dirty="0">
              <a:solidFill>
                <a:schemeClr val="bg1">
                  <a:lumMod val="75000"/>
                </a:schemeClr>
              </a:solidFill>
              <a:effectLst/>
              <a:ea typeface="Arial Unicode MS"/>
            </a:endParaRPr>
          </a:p>
          <a:p>
            <a:pPr marL="571500" indent="-571500">
              <a:buFont typeface="Arial" panose="020B0604020202020204" pitchFamily="34" charset="0"/>
              <a:buChar char="•"/>
            </a:pPr>
            <a:r>
              <a:rPr lang="en-US" altLang="zh-TW" sz="3200" b="1" dirty="0">
                <a:solidFill>
                  <a:schemeClr val="bg1">
                    <a:lumMod val="95000"/>
                  </a:schemeClr>
                </a:solidFill>
                <a:effectLst/>
              </a:rPr>
              <a:t>Garment R&amp;D Center</a:t>
            </a:r>
            <a:endParaRPr lang="en-US" altLang="ko-KR" sz="3200" b="1" dirty="0">
              <a:solidFill>
                <a:schemeClr val="bg1">
                  <a:lumMod val="95000"/>
                </a:schemeClr>
              </a:solidFill>
              <a:effectLst/>
              <a:ea typeface="Arial Unicode MS"/>
            </a:endParaRPr>
          </a:p>
          <a:p>
            <a:pPr marL="571500" indent="-571500">
              <a:buFont typeface="Arial" panose="020B0604020202020204" pitchFamily="34" charset="0"/>
              <a:buChar char="•"/>
            </a:pPr>
            <a:r>
              <a:rPr lang="en-US" altLang="zh-TW" sz="2400" dirty="0">
                <a:solidFill>
                  <a:schemeClr val="bg1">
                    <a:lumMod val="75000"/>
                  </a:schemeClr>
                </a:solidFill>
                <a:effectLst/>
              </a:rPr>
              <a:t>Relocation Compensation</a:t>
            </a:r>
          </a:p>
          <a:p>
            <a:pPr marL="571500" indent="-571500">
              <a:buFont typeface="Arial" panose="020B0604020202020204" pitchFamily="34" charset="0"/>
              <a:buChar char="•"/>
            </a:pPr>
            <a:r>
              <a:rPr lang="en-US" altLang="ko-KR" sz="2400" dirty="0">
                <a:solidFill>
                  <a:schemeClr val="bg1">
                    <a:lumMod val="75000"/>
                  </a:schemeClr>
                </a:solidFill>
                <a:effectLst/>
                <a:ea typeface="Arial Unicode MS"/>
              </a:rPr>
              <a:t>Global capacity restructuring strategy in response to industrial changes</a:t>
            </a:r>
            <a:endParaRPr lang="en-US" altLang="zh-TW" sz="2400" dirty="0">
              <a:solidFill>
                <a:schemeClr val="bg1">
                  <a:lumMod val="75000"/>
                </a:schemeClr>
              </a:solidFill>
              <a:effectLst/>
            </a:endParaRPr>
          </a:p>
          <a:p>
            <a:pPr marL="571500" indent="-571500">
              <a:buFont typeface="Arial" panose="020B0604020202020204" pitchFamily="34" charset="0"/>
              <a:buChar char="•"/>
            </a:pPr>
            <a:r>
              <a:rPr lang="en-US" altLang="ko-KR" sz="2400" dirty="0">
                <a:solidFill>
                  <a:schemeClr val="bg1">
                    <a:lumMod val="75000"/>
                  </a:schemeClr>
                </a:solidFill>
                <a:effectLst/>
                <a:ea typeface="Arial Unicode MS"/>
              </a:rPr>
              <a:t>Partnership</a:t>
            </a:r>
          </a:p>
        </p:txBody>
      </p:sp>
    </p:spTree>
    <p:extLst>
      <p:ext uri="{BB962C8B-B14F-4D97-AF65-F5344CB8AC3E}">
        <p14:creationId xmlns:p14="http://schemas.microsoft.com/office/powerpoint/2010/main" val="39090911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3"/>
          <a:stretch>
            <a:fillRect/>
          </a:stretch>
        </p:blipFill>
        <p:spPr>
          <a:xfrm>
            <a:off x="3559369" y="3272746"/>
            <a:ext cx="1930103" cy="13240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圖片 3"/>
          <p:cNvPicPr>
            <a:picLocks noChangeAspect="1"/>
          </p:cNvPicPr>
          <p:nvPr/>
        </p:nvPicPr>
        <p:blipFill>
          <a:blip r:embed="rId4"/>
          <a:stretch>
            <a:fillRect/>
          </a:stretch>
        </p:blipFill>
        <p:spPr>
          <a:xfrm>
            <a:off x="6173521" y="1658384"/>
            <a:ext cx="1831937" cy="12013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圖片 1"/>
          <p:cNvPicPr>
            <a:picLocks noChangeAspect="1"/>
          </p:cNvPicPr>
          <p:nvPr/>
        </p:nvPicPr>
        <p:blipFill>
          <a:blip r:embed="rId5"/>
          <a:stretch>
            <a:fillRect/>
          </a:stretch>
        </p:blipFill>
        <p:spPr>
          <a:xfrm>
            <a:off x="6166123" y="3272746"/>
            <a:ext cx="1846732" cy="13030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標題 1"/>
          <p:cNvSpPr txBox="1">
            <a:spLocks/>
          </p:cNvSpPr>
          <p:nvPr/>
        </p:nvSpPr>
        <p:spPr>
          <a:xfrm>
            <a:off x="457200" y="400050"/>
            <a:ext cx="8229600" cy="742950"/>
          </a:xfrm>
          <a:prstGeom prst="rect">
            <a:avLst/>
          </a:prstGeom>
        </p:spPr>
        <p:txBody>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altLang="zh-TW" b="1" dirty="0">
                <a:solidFill>
                  <a:schemeClr val="accent6"/>
                </a:solidFill>
              </a:rPr>
              <a:t>Garment R&amp;D Center</a:t>
            </a:r>
            <a:r>
              <a:rPr lang="en-US" altLang="zh-TW" b="1" dirty="0">
                <a:solidFill>
                  <a:schemeClr val="accent6"/>
                </a:solidFill>
                <a:ea typeface="Arial Unicode MS"/>
              </a:rPr>
              <a:t> </a:t>
            </a:r>
            <a:r>
              <a:rPr lang="en-US" altLang="zh-TW" sz="2800" dirty="0">
                <a:solidFill>
                  <a:schemeClr val="accent6"/>
                </a:solidFill>
              </a:rPr>
              <a:t>– Tainan</a:t>
            </a:r>
            <a:r>
              <a:rPr lang="en-US" altLang="zh-TW" dirty="0">
                <a:solidFill>
                  <a:schemeClr val="accent6"/>
                </a:solidFill>
              </a:rPr>
              <a:t> </a:t>
            </a:r>
            <a:endParaRPr lang="en-US" altLang="zh-TW" b="1" dirty="0">
              <a:solidFill>
                <a:schemeClr val="accent6"/>
              </a:solidFill>
            </a:endParaRPr>
          </a:p>
        </p:txBody>
      </p:sp>
      <p:sp>
        <p:nvSpPr>
          <p:cNvPr id="3" name="矩形 2"/>
          <p:cNvSpPr/>
          <p:nvPr/>
        </p:nvSpPr>
        <p:spPr>
          <a:xfrm>
            <a:off x="683568" y="1203598"/>
            <a:ext cx="7769243" cy="338554"/>
          </a:xfrm>
          <a:prstGeom prst="rect">
            <a:avLst/>
          </a:prstGeom>
        </p:spPr>
        <p:txBody>
          <a:bodyPr wrap="none">
            <a:spAutoFit/>
          </a:bodyPr>
          <a:lstStyle/>
          <a:p>
            <a:r>
              <a:rPr lang="en-US" altLang="zh-TW" sz="1600" b="1" dirty="0">
                <a:solidFill>
                  <a:schemeClr val="accent5">
                    <a:lumMod val="50000"/>
                  </a:schemeClr>
                </a:solidFill>
              </a:rPr>
              <a:t>Rapid prototyping, efficient communication, stable quality, and reduced costs</a:t>
            </a:r>
            <a:endParaRPr lang="zh-TW" altLang="en-US" sz="1600" b="1" dirty="0">
              <a:solidFill>
                <a:schemeClr val="accent5">
                  <a:lumMod val="50000"/>
                </a:schemeClr>
              </a:solidFill>
            </a:endParaRPr>
          </a:p>
        </p:txBody>
      </p:sp>
      <p:pic>
        <p:nvPicPr>
          <p:cNvPr id="9" name="圖片 8"/>
          <p:cNvPicPr>
            <a:picLocks noChangeAspect="1"/>
          </p:cNvPicPr>
          <p:nvPr/>
        </p:nvPicPr>
        <p:blipFill>
          <a:blip r:embed="rId6"/>
          <a:stretch>
            <a:fillRect/>
          </a:stretch>
        </p:blipFill>
        <p:spPr>
          <a:xfrm>
            <a:off x="3580636" y="1654230"/>
            <a:ext cx="1920374" cy="12148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圖片 14"/>
          <p:cNvPicPr>
            <a:picLocks noChangeAspect="1"/>
          </p:cNvPicPr>
          <p:nvPr/>
        </p:nvPicPr>
        <p:blipFill>
          <a:blip r:embed="rId7"/>
          <a:stretch>
            <a:fillRect/>
          </a:stretch>
        </p:blipFill>
        <p:spPr>
          <a:xfrm>
            <a:off x="899592" y="3301122"/>
            <a:ext cx="2000385" cy="12868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矩形 15"/>
          <p:cNvSpPr/>
          <p:nvPr/>
        </p:nvSpPr>
        <p:spPr>
          <a:xfrm>
            <a:off x="6322282" y="4599384"/>
            <a:ext cx="1534394" cy="276999"/>
          </a:xfrm>
          <a:prstGeom prst="rect">
            <a:avLst/>
          </a:prstGeom>
        </p:spPr>
        <p:txBody>
          <a:bodyPr wrap="none">
            <a:spAutoFit/>
          </a:bodyPr>
          <a:lstStyle/>
          <a:p>
            <a:r>
              <a:rPr lang="en-US" altLang="zh-TW" sz="1200" dirty="0">
                <a:solidFill>
                  <a:schemeClr val="accent5">
                    <a:lumMod val="50000"/>
                  </a:schemeClr>
                </a:solidFill>
              </a:rPr>
              <a:t>Pattern maker team</a:t>
            </a:r>
            <a:endParaRPr lang="zh-TW" altLang="en-US" sz="1200" dirty="0">
              <a:solidFill>
                <a:schemeClr val="accent5">
                  <a:lumMod val="50000"/>
                </a:schemeClr>
              </a:solidFill>
            </a:endParaRPr>
          </a:p>
        </p:txBody>
      </p:sp>
      <p:sp>
        <p:nvSpPr>
          <p:cNvPr id="17" name="矩形 16"/>
          <p:cNvSpPr/>
          <p:nvPr/>
        </p:nvSpPr>
        <p:spPr>
          <a:xfrm>
            <a:off x="3794428" y="4599384"/>
            <a:ext cx="1768433" cy="276999"/>
          </a:xfrm>
          <a:prstGeom prst="rect">
            <a:avLst/>
          </a:prstGeom>
        </p:spPr>
        <p:txBody>
          <a:bodyPr wrap="none">
            <a:spAutoFit/>
          </a:bodyPr>
          <a:lstStyle/>
          <a:p>
            <a:r>
              <a:rPr lang="en-US" altLang="zh-TW" sz="1200" dirty="0">
                <a:solidFill>
                  <a:schemeClr val="accent5">
                    <a:lumMod val="50000"/>
                  </a:schemeClr>
                </a:solidFill>
              </a:rPr>
              <a:t>professional equipment</a:t>
            </a:r>
            <a:endParaRPr lang="zh-TW" altLang="en-US" sz="1200" dirty="0">
              <a:solidFill>
                <a:schemeClr val="accent5">
                  <a:lumMod val="50000"/>
                </a:schemeClr>
              </a:solidFill>
            </a:endParaRPr>
          </a:p>
        </p:txBody>
      </p:sp>
      <p:sp>
        <p:nvSpPr>
          <p:cNvPr id="18" name="矩形 17"/>
          <p:cNvSpPr/>
          <p:nvPr/>
        </p:nvSpPr>
        <p:spPr>
          <a:xfrm>
            <a:off x="3699821" y="2907171"/>
            <a:ext cx="1800365" cy="276999"/>
          </a:xfrm>
          <a:prstGeom prst="rect">
            <a:avLst/>
          </a:prstGeom>
        </p:spPr>
        <p:txBody>
          <a:bodyPr wrap="none">
            <a:spAutoFit/>
          </a:bodyPr>
          <a:lstStyle/>
          <a:p>
            <a:r>
              <a:rPr lang="en-US" altLang="zh-TW" sz="1200" dirty="0">
                <a:solidFill>
                  <a:schemeClr val="accent5">
                    <a:lumMod val="50000"/>
                  </a:schemeClr>
                </a:solidFill>
              </a:rPr>
              <a:t>Efficient Designer Team</a:t>
            </a:r>
            <a:endParaRPr lang="zh-TW" altLang="en-US" sz="1200" dirty="0">
              <a:solidFill>
                <a:schemeClr val="accent5">
                  <a:lumMod val="50000"/>
                </a:schemeClr>
              </a:solidFill>
            </a:endParaRPr>
          </a:p>
        </p:txBody>
      </p:sp>
      <p:sp>
        <p:nvSpPr>
          <p:cNvPr id="20" name="矩形 19"/>
          <p:cNvSpPr/>
          <p:nvPr/>
        </p:nvSpPr>
        <p:spPr>
          <a:xfrm>
            <a:off x="1010162" y="4599384"/>
            <a:ext cx="1497526" cy="276999"/>
          </a:xfrm>
          <a:prstGeom prst="rect">
            <a:avLst/>
          </a:prstGeom>
        </p:spPr>
        <p:txBody>
          <a:bodyPr wrap="none">
            <a:spAutoFit/>
          </a:bodyPr>
          <a:lstStyle/>
          <a:p>
            <a:r>
              <a:rPr lang="en-US" altLang="zh-TW" sz="1200" dirty="0">
                <a:solidFill>
                  <a:schemeClr val="accent5">
                    <a:lumMod val="50000"/>
                  </a:schemeClr>
                </a:solidFill>
              </a:rPr>
              <a:t>garment showroom</a:t>
            </a:r>
            <a:endParaRPr lang="zh-TW" altLang="en-US" sz="1200" dirty="0">
              <a:solidFill>
                <a:schemeClr val="accent5">
                  <a:lumMod val="50000"/>
                </a:schemeClr>
              </a:solidFill>
            </a:endParaRPr>
          </a:p>
        </p:txBody>
      </p:sp>
      <p:sp>
        <p:nvSpPr>
          <p:cNvPr id="22" name="矩形 21"/>
          <p:cNvSpPr/>
          <p:nvPr/>
        </p:nvSpPr>
        <p:spPr>
          <a:xfrm>
            <a:off x="6033741" y="2920473"/>
            <a:ext cx="2111475" cy="276999"/>
          </a:xfrm>
          <a:prstGeom prst="rect">
            <a:avLst/>
          </a:prstGeom>
        </p:spPr>
        <p:txBody>
          <a:bodyPr wrap="none">
            <a:spAutoFit/>
          </a:bodyPr>
          <a:lstStyle/>
          <a:p>
            <a:r>
              <a:rPr lang="en-US" altLang="zh-TW" sz="1200" dirty="0">
                <a:solidFill>
                  <a:schemeClr val="accent5">
                    <a:lumMod val="50000"/>
                  </a:schemeClr>
                </a:solidFill>
              </a:rPr>
              <a:t>Mass production prototyping</a:t>
            </a:r>
            <a:endParaRPr lang="zh-TW" altLang="en-US" sz="1200" dirty="0">
              <a:solidFill>
                <a:schemeClr val="accent5">
                  <a:lumMod val="50000"/>
                </a:schemeClr>
              </a:solidFill>
            </a:endParaRPr>
          </a:p>
        </p:txBody>
      </p:sp>
      <p:pic>
        <p:nvPicPr>
          <p:cNvPr id="23" name="圖片 22"/>
          <p:cNvPicPr>
            <a:picLocks noChangeAspect="1"/>
          </p:cNvPicPr>
          <p:nvPr/>
        </p:nvPicPr>
        <p:blipFill rotWithShape="1">
          <a:blip r:embed="rId8"/>
          <a:srcRect t="6310" b="17552"/>
          <a:stretch/>
        </p:blipFill>
        <p:spPr>
          <a:xfrm>
            <a:off x="949913" y="1635646"/>
            <a:ext cx="1965903" cy="12241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5" name="矩形 24"/>
          <p:cNvSpPr/>
          <p:nvPr/>
        </p:nvSpPr>
        <p:spPr>
          <a:xfrm>
            <a:off x="1071339" y="2913459"/>
            <a:ext cx="1574470" cy="276999"/>
          </a:xfrm>
          <a:prstGeom prst="rect">
            <a:avLst/>
          </a:prstGeom>
        </p:spPr>
        <p:txBody>
          <a:bodyPr wrap="none">
            <a:spAutoFit/>
          </a:bodyPr>
          <a:lstStyle/>
          <a:p>
            <a:r>
              <a:rPr lang="en-US" altLang="zh-TW" sz="1200" dirty="0">
                <a:solidFill>
                  <a:schemeClr val="accent5">
                    <a:lumMod val="50000"/>
                  </a:schemeClr>
                </a:solidFill>
              </a:rPr>
              <a:t>Professional Center </a:t>
            </a:r>
            <a:endParaRPr lang="zh-TW" altLang="en-US" sz="1200" dirty="0">
              <a:solidFill>
                <a:schemeClr val="accent5">
                  <a:lumMod val="50000"/>
                </a:schemeClr>
              </a:solidFill>
            </a:endParaRPr>
          </a:p>
        </p:txBody>
      </p:sp>
    </p:spTree>
    <p:extLst>
      <p:ext uri="{BB962C8B-B14F-4D97-AF65-F5344CB8AC3E}">
        <p14:creationId xmlns:p14="http://schemas.microsoft.com/office/powerpoint/2010/main" val="1642838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4998" y="1649717"/>
            <a:ext cx="1689001" cy="1266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 name="圖片 25"/>
          <p:cNvPicPr>
            <a:picLocks noChangeAspect="1"/>
          </p:cNvPicPr>
          <p:nvPr/>
        </p:nvPicPr>
        <p:blipFill>
          <a:blip r:embed="rId4"/>
          <a:stretch>
            <a:fillRect/>
          </a:stretch>
        </p:blipFill>
        <p:spPr>
          <a:xfrm>
            <a:off x="6251458" y="3322704"/>
            <a:ext cx="1662542" cy="12927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9" name="圖片 28"/>
          <p:cNvPicPr>
            <a:picLocks noChangeAspect="1"/>
          </p:cNvPicPr>
          <p:nvPr/>
        </p:nvPicPr>
        <p:blipFill>
          <a:blip r:embed="rId5"/>
          <a:stretch>
            <a:fillRect/>
          </a:stretch>
        </p:blipFill>
        <p:spPr>
          <a:xfrm>
            <a:off x="915089" y="1747246"/>
            <a:ext cx="1655313" cy="11286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標題 1"/>
          <p:cNvSpPr txBox="1">
            <a:spLocks/>
          </p:cNvSpPr>
          <p:nvPr/>
        </p:nvSpPr>
        <p:spPr>
          <a:xfrm>
            <a:off x="457200" y="400050"/>
            <a:ext cx="8229600" cy="742950"/>
          </a:xfrm>
          <a:prstGeom prst="rect">
            <a:avLst/>
          </a:prstGeom>
        </p:spPr>
        <p:txBody>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zh-TW" altLang="en-US" b="1" dirty="0">
                <a:solidFill>
                  <a:schemeClr val="accent6"/>
                </a:solidFill>
              </a:rPr>
              <a:t> </a:t>
            </a:r>
            <a:r>
              <a:rPr lang="en-US" altLang="zh-TW" b="1" dirty="0">
                <a:solidFill>
                  <a:schemeClr val="accent6"/>
                </a:solidFill>
              </a:rPr>
              <a:t>Garment R&amp;D Center</a:t>
            </a:r>
            <a:r>
              <a:rPr lang="en-US" altLang="zh-TW" b="1" dirty="0">
                <a:solidFill>
                  <a:schemeClr val="accent6"/>
                </a:solidFill>
                <a:ea typeface="Arial Unicode MS"/>
              </a:rPr>
              <a:t> </a:t>
            </a:r>
            <a:r>
              <a:rPr lang="en-US" altLang="zh-TW" sz="2800" dirty="0">
                <a:solidFill>
                  <a:schemeClr val="accent6"/>
                </a:solidFill>
              </a:rPr>
              <a:t>– W&amp;D</a:t>
            </a:r>
            <a:r>
              <a:rPr lang="en-US" altLang="zh-TW" dirty="0">
                <a:solidFill>
                  <a:schemeClr val="accent6"/>
                </a:solidFill>
              </a:rPr>
              <a:t> </a:t>
            </a:r>
            <a:endParaRPr lang="en-US" altLang="zh-TW" b="1" dirty="0">
              <a:solidFill>
                <a:schemeClr val="accent6"/>
              </a:solidFill>
            </a:endParaRPr>
          </a:p>
        </p:txBody>
      </p:sp>
      <p:pic>
        <p:nvPicPr>
          <p:cNvPr id="9" name="圖片 8"/>
          <p:cNvPicPr>
            <a:picLocks noChangeAspect="1"/>
          </p:cNvPicPr>
          <p:nvPr/>
        </p:nvPicPr>
        <p:blipFill>
          <a:blip r:embed="rId6"/>
          <a:stretch>
            <a:fillRect/>
          </a:stretch>
        </p:blipFill>
        <p:spPr>
          <a:xfrm>
            <a:off x="3534307" y="3291830"/>
            <a:ext cx="1711282" cy="12829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圖片 9"/>
          <p:cNvPicPr>
            <a:picLocks noChangeAspect="1"/>
          </p:cNvPicPr>
          <p:nvPr/>
        </p:nvPicPr>
        <p:blipFill>
          <a:blip r:embed="rId7"/>
          <a:stretch>
            <a:fillRect/>
          </a:stretch>
        </p:blipFill>
        <p:spPr>
          <a:xfrm>
            <a:off x="889362" y="3291830"/>
            <a:ext cx="1749907" cy="12829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圖片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20727" y="1659731"/>
            <a:ext cx="1621516" cy="12161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矩形 15"/>
          <p:cNvSpPr/>
          <p:nvPr/>
        </p:nvSpPr>
        <p:spPr>
          <a:xfrm>
            <a:off x="683568" y="1230763"/>
            <a:ext cx="7479933" cy="307777"/>
          </a:xfrm>
          <a:prstGeom prst="rect">
            <a:avLst/>
          </a:prstGeom>
        </p:spPr>
        <p:txBody>
          <a:bodyPr wrap="none">
            <a:spAutoFit/>
          </a:bodyPr>
          <a:lstStyle/>
          <a:p>
            <a:r>
              <a:rPr lang="en-US" altLang="zh-TW" sz="1400" b="1" dirty="0">
                <a:solidFill>
                  <a:schemeClr val="accent5">
                    <a:lumMod val="50000"/>
                  </a:schemeClr>
                </a:solidFill>
              </a:rPr>
              <a:t>New product development, rapid prototyping, sample sewing, and real-time response.</a:t>
            </a:r>
            <a:endParaRPr lang="zh-TW" altLang="en-US" sz="1400" b="1" dirty="0">
              <a:solidFill>
                <a:schemeClr val="accent5">
                  <a:lumMod val="50000"/>
                </a:schemeClr>
              </a:solidFill>
            </a:endParaRPr>
          </a:p>
        </p:txBody>
      </p:sp>
      <p:sp>
        <p:nvSpPr>
          <p:cNvPr id="17" name="矩形 16"/>
          <p:cNvSpPr/>
          <p:nvPr/>
        </p:nvSpPr>
        <p:spPr>
          <a:xfrm>
            <a:off x="796140" y="2931790"/>
            <a:ext cx="2381806" cy="276999"/>
          </a:xfrm>
          <a:prstGeom prst="rect">
            <a:avLst/>
          </a:prstGeom>
        </p:spPr>
        <p:txBody>
          <a:bodyPr wrap="none">
            <a:spAutoFit/>
          </a:bodyPr>
          <a:lstStyle/>
          <a:p>
            <a:r>
              <a:rPr lang="en-US" altLang="zh-TW" sz="1200" dirty="0">
                <a:solidFill>
                  <a:schemeClr val="accent5">
                    <a:lumMod val="50000"/>
                  </a:schemeClr>
                </a:solidFill>
              </a:rPr>
              <a:t>Mature Technology </a:t>
            </a:r>
            <a:r>
              <a:rPr lang="en-US" altLang="zh-TW" sz="1200" dirty="0" smtClean="0">
                <a:solidFill>
                  <a:schemeClr val="accent5">
                    <a:lumMod val="50000"/>
                  </a:schemeClr>
                </a:solidFill>
              </a:rPr>
              <a:t>&amp; </a:t>
            </a:r>
            <a:r>
              <a:rPr lang="en-US" altLang="zh-TW" sz="1200" dirty="0">
                <a:solidFill>
                  <a:schemeClr val="accent5">
                    <a:lumMod val="50000"/>
                  </a:schemeClr>
                </a:solidFill>
              </a:rPr>
              <a:t>Equipment</a:t>
            </a:r>
            <a:endParaRPr lang="zh-TW" altLang="en-US" sz="1200" dirty="0">
              <a:solidFill>
                <a:schemeClr val="accent5">
                  <a:lumMod val="50000"/>
                </a:schemeClr>
              </a:solidFill>
            </a:endParaRPr>
          </a:p>
        </p:txBody>
      </p:sp>
      <p:sp>
        <p:nvSpPr>
          <p:cNvPr id="18" name="矩形 17"/>
          <p:cNvSpPr/>
          <p:nvPr/>
        </p:nvSpPr>
        <p:spPr>
          <a:xfrm>
            <a:off x="3466389" y="2914726"/>
            <a:ext cx="1565878" cy="276999"/>
          </a:xfrm>
          <a:prstGeom prst="rect">
            <a:avLst/>
          </a:prstGeom>
        </p:spPr>
        <p:txBody>
          <a:bodyPr wrap="none">
            <a:spAutoFit/>
          </a:bodyPr>
          <a:lstStyle/>
          <a:p>
            <a:r>
              <a:rPr lang="en-US" altLang="zh-TW" sz="1200" dirty="0">
                <a:solidFill>
                  <a:schemeClr val="accent5">
                    <a:lumMod val="50000"/>
                  </a:schemeClr>
                </a:solidFill>
              </a:rPr>
              <a:t>Pattern Maker Team</a:t>
            </a:r>
            <a:endParaRPr lang="zh-TW" altLang="en-US" sz="1200" dirty="0">
              <a:solidFill>
                <a:schemeClr val="accent5">
                  <a:lumMod val="50000"/>
                </a:schemeClr>
              </a:solidFill>
            </a:endParaRPr>
          </a:p>
        </p:txBody>
      </p:sp>
      <p:sp>
        <p:nvSpPr>
          <p:cNvPr id="19" name="矩形 18"/>
          <p:cNvSpPr/>
          <p:nvPr/>
        </p:nvSpPr>
        <p:spPr>
          <a:xfrm>
            <a:off x="827584" y="4640900"/>
            <a:ext cx="2087431" cy="276999"/>
          </a:xfrm>
          <a:prstGeom prst="rect">
            <a:avLst/>
          </a:prstGeom>
        </p:spPr>
        <p:txBody>
          <a:bodyPr wrap="none">
            <a:spAutoFit/>
          </a:bodyPr>
          <a:lstStyle/>
          <a:p>
            <a:r>
              <a:rPr lang="en-US" altLang="zh-TW" sz="1200" dirty="0">
                <a:solidFill>
                  <a:schemeClr val="accent5">
                    <a:lumMod val="50000"/>
                  </a:schemeClr>
                </a:solidFill>
              </a:rPr>
              <a:t>Proofing &amp; Mass Production</a:t>
            </a:r>
            <a:endParaRPr lang="zh-TW" altLang="en-US" sz="1200" dirty="0">
              <a:solidFill>
                <a:schemeClr val="accent5">
                  <a:lumMod val="50000"/>
                </a:schemeClr>
              </a:solidFill>
            </a:endParaRPr>
          </a:p>
        </p:txBody>
      </p:sp>
      <p:sp>
        <p:nvSpPr>
          <p:cNvPr id="20" name="矩形 19"/>
          <p:cNvSpPr/>
          <p:nvPr/>
        </p:nvSpPr>
        <p:spPr>
          <a:xfrm>
            <a:off x="6156176" y="4609062"/>
            <a:ext cx="2012089" cy="461665"/>
          </a:xfrm>
          <a:prstGeom prst="rect">
            <a:avLst/>
          </a:prstGeom>
        </p:spPr>
        <p:txBody>
          <a:bodyPr wrap="none">
            <a:spAutoFit/>
          </a:bodyPr>
          <a:lstStyle/>
          <a:p>
            <a:r>
              <a:rPr lang="en-US" altLang="zh-TW" sz="1200" dirty="0">
                <a:solidFill>
                  <a:schemeClr val="accent5">
                    <a:lumMod val="50000"/>
                  </a:schemeClr>
                </a:solidFill>
              </a:rPr>
              <a:t>Immediate Improvement </a:t>
            </a:r>
            <a:r>
              <a:rPr lang="en-US" altLang="zh-TW" sz="1200" dirty="0" smtClean="0">
                <a:solidFill>
                  <a:schemeClr val="accent5">
                    <a:lumMod val="50000"/>
                  </a:schemeClr>
                </a:solidFill>
              </a:rPr>
              <a:t>of</a:t>
            </a:r>
          </a:p>
          <a:p>
            <a:r>
              <a:rPr lang="en-US" altLang="zh-TW" sz="1200" dirty="0" smtClean="0">
                <a:solidFill>
                  <a:schemeClr val="accent5">
                    <a:lumMod val="50000"/>
                  </a:schemeClr>
                </a:solidFill>
              </a:rPr>
              <a:t> </a:t>
            </a:r>
            <a:r>
              <a:rPr lang="en-US" altLang="zh-TW" sz="1200" dirty="0">
                <a:solidFill>
                  <a:schemeClr val="accent5">
                    <a:lumMod val="50000"/>
                  </a:schemeClr>
                </a:solidFill>
              </a:rPr>
              <a:t>Development Issues</a:t>
            </a:r>
            <a:endParaRPr lang="zh-TW" altLang="en-US" sz="1200" dirty="0">
              <a:solidFill>
                <a:schemeClr val="accent5">
                  <a:lumMod val="50000"/>
                </a:schemeClr>
              </a:solidFill>
            </a:endParaRPr>
          </a:p>
        </p:txBody>
      </p:sp>
      <p:sp>
        <p:nvSpPr>
          <p:cNvPr id="22" name="矩形 21"/>
          <p:cNvSpPr/>
          <p:nvPr/>
        </p:nvSpPr>
        <p:spPr>
          <a:xfrm>
            <a:off x="3538254" y="4609062"/>
            <a:ext cx="1649811" cy="276999"/>
          </a:xfrm>
          <a:prstGeom prst="rect">
            <a:avLst/>
          </a:prstGeom>
        </p:spPr>
        <p:txBody>
          <a:bodyPr wrap="none">
            <a:spAutoFit/>
          </a:bodyPr>
          <a:lstStyle/>
          <a:p>
            <a:r>
              <a:rPr lang="en-US" altLang="zh-TW" sz="1200" dirty="0">
                <a:solidFill>
                  <a:schemeClr val="accent5">
                    <a:lumMod val="50000"/>
                  </a:schemeClr>
                </a:solidFill>
              </a:rPr>
              <a:t>Dedicated Showroom</a:t>
            </a:r>
            <a:endParaRPr lang="zh-TW" altLang="en-US" sz="1200" dirty="0">
              <a:solidFill>
                <a:schemeClr val="accent5">
                  <a:lumMod val="50000"/>
                </a:schemeClr>
              </a:solidFill>
            </a:endParaRPr>
          </a:p>
        </p:txBody>
      </p:sp>
      <p:sp>
        <p:nvSpPr>
          <p:cNvPr id="23" name="矩形 22"/>
          <p:cNvSpPr/>
          <p:nvPr/>
        </p:nvSpPr>
        <p:spPr>
          <a:xfrm>
            <a:off x="6156176" y="2922498"/>
            <a:ext cx="2579552" cy="276999"/>
          </a:xfrm>
          <a:prstGeom prst="rect">
            <a:avLst/>
          </a:prstGeom>
        </p:spPr>
        <p:txBody>
          <a:bodyPr wrap="none">
            <a:spAutoFit/>
          </a:bodyPr>
          <a:lstStyle/>
          <a:p>
            <a:r>
              <a:rPr lang="en-US" altLang="zh-TW" sz="1200" dirty="0">
                <a:solidFill>
                  <a:schemeClr val="accent5">
                    <a:lumMod val="50000"/>
                  </a:schemeClr>
                </a:solidFill>
              </a:rPr>
              <a:t>Professional Prototyping Engineers</a:t>
            </a:r>
            <a:endParaRPr lang="zh-TW" altLang="en-US" sz="1200" dirty="0">
              <a:solidFill>
                <a:schemeClr val="accent5">
                  <a:lumMod val="50000"/>
                </a:schemeClr>
              </a:solidFill>
            </a:endParaRPr>
          </a:p>
        </p:txBody>
      </p:sp>
    </p:spTree>
    <p:extLst>
      <p:ext uri="{BB962C8B-B14F-4D97-AF65-F5344CB8AC3E}">
        <p14:creationId xmlns:p14="http://schemas.microsoft.com/office/powerpoint/2010/main" val="39802238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0" y="267494"/>
            <a:ext cx="9144000" cy="4989361"/>
          </a:xfrm>
          <a:prstGeom prst="rect">
            <a:avLst/>
          </a:prstGeom>
        </p:spPr>
      </p:pic>
      <p:sp>
        <p:nvSpPr>
          <p:cNvPr id="5" name="TextBox 5">
            <a:extLst>
              <a:ext uri="{FF2B5EF4-FFF2-40B4-BE49-F238E27FC236}">
                <a16:creationId xmlns="" xmlns:a16="http://schemas.microsoft.com/office/drawing/2014/main" id="{95E3BD7D-EEC6-41FC-867D-95F2B71346B3}"/>
              </a:ext>
            </a:extLst>
          </p:cNvPr>
          <p:cNvSpPr txBox="1"/>
          <p:nvPr/>
        </p:nvSpPr>
        <p:spPr>
          <a:xfrm>
            <a:off x="899592" y="586884"/>
            <a:ext cx="6408712" cy="3170099"/>
          </a:xfrm>
          <a:prstGeom prst="rect">
            <a:avLst/>
          </a:prstGeom>
          <a:noFill/>
        </p:spPr>
        <p:txBody>
          <a:bodyPr wrap="square" rtlCol="0" anchor="ctr">
            <a:spAutoFit/>
          </a:bodyPr>
          <a:lstStyle>
            <a:defPPr>
              <a:defRPr lang="en-US"/>
            </a:defPPr>
            <a:lvl1pPr>
              <a:defRPr sz="7200">
                <a:solidFill>
                  <a:schemeClr val="bg1"/>
                </a:solidFill>
                <a:effectLst>
                  <a:outerShdw blurRad="12700" dist="88900" dir="3000000" algn="tl" rotWithShape="0">
                    <a:schemeClr val="accent2">
                      <a:alpha val="40000"/>
                    </a:schemeClr>
                  </a:outerShdw>
                </a:effectLst>
              </a:defRPr>
            </a:lvl1pPr>
          </a:lstStyle>
          <a:p>
            <a:pPr marL="571500" indent="-571500">
              <a:buFont typeface="Arial" panose="020B0604020202020204" pitchFamily="34" charset="0"/>
              <a:buChar char="•"/>
            </a:pPr>
            <a:r>
              <a:rPr lang="en-US" altLang="ko-KR" sz="2400" dirty="0">
                <a:solidFill>
                  <a:schemeClr val="tx2">
                    <a:lumMod val="40000"/>
                    <a:lumOff val="60000"/>
                  </a:schemeClr>
                </a:solidFill>
                <a:effectLst/>
                <a:ea typeface="Arial Unicode MS"/>
              </a:rPr>
              <a:t>About De </a:t>
            </a:r>
            <a:r>
              <a:rPr lang="en-US" altLang="ko-KR" sz="2400" dirty="0" err="1">
                <a:solidFill>
                  <a:schemeClr val="tx2">
                    <a:lumMod val="40000"/>
                    <a:lumOff val="60000"/>
                  </a:schemeClr>
                </a:solidFill>
                <a:effectLst/>
                <a:ea typeface="Arial Unicode MS"/>
              </a:rPr>
              <a:t>Licacy</a:t>
            </a:r>
            <a:endParaRPr lang="en-US" altLang="ko-KR" sz="2400" dirty="0">
              <a:solidFill>
                <a:schemeClr val="tx2">
                  <a:lumMod val="40000"/>
                  <a:lumOff val="60000"/>
                </a:schemeClr>
              </a:solidFill>
              <a:effectLst/>
              <a:ea typeface="Arial Unicode MS"/>
            </a:endParaRPr>
          </a:p>
          <a:p>
            <a:pPr marL="571500" indent="-571500">
              <a:buFont typeface="Arial" panose="020B0604020202020204" pitchFamily="34" charset="0"/>
              <a:buChar char="•"/>
            </a:pPr>
            <a:r>
              <a:rPr lang="en-US" altLang="ko-KR" sz="2400" dirty="0">
                <a:solidFill>
                  <a:schemeClr val="tx2">
                    <a:lumMod val="40000"/>
                    <a:lumOff val="60000"/>
                  </a:schemeClr>
                </a:solidFill>
                <a:effectLst/>
                <a:ea typeface="Arial Unicode MS"/>
              </a:rPr>
              <a:t>Products</a:t>
            </a:r>
          </a:p>
          <a:p>
            <a:pPr marL="571500" indent="-571500">
              <a:buFont typeface="Arial" panose="020B0604020202020204" pitchFamily="34" charset="0"/>
              <a:buChar char="•"/>
            </a:pPr>
            <a:r>
              <a:rPr lang="en-US" altLang="zh-TW" sz="2400" dirty="0">
                <a:solidFill>
                  <a:schemeClr val="bg1">
                    <a:lumMod val="75000"/>
                  </a:schemeClr>
                </a:solidFill>
                <a:effectLst/>
              </a:rPr>
              <a:t>Financial Performance</a:t>
            </a:r>
            <a:endParaRPr lang="en-US" altLang="ko-KR" sz="2400" dirty="0">
              <a:solidFill>
                <a:schemeClr val="bg1">
                  <a:lumMod val="75000"/>
                </a:schemeClr>
              </a:solidFill>
              <a:effectLst/>
              <a:ea typeface="Arial Unicode MS"/>
            </a:endParaRPr>
          </a:p>
          <a:p>
            <a:pPr marL="571500" indent="-571500">
              <a:buFont typeface="Arial" panose="020B0604020202020204" pitchFamily="34" charset="0"/>
              <a:buChar char="•"/>
            </a:pPr>
            <a:r>
              <a:rPr lang="en-US" altLang="zh-TW" sz="2400" dirty="0">
                <a:solidFill>
                  <a:schemeClr val="bg1">
                    <a:lumMod val="75000"/>
                  </a:schemeClr>
                </a:solidFill>
                <a:effectLst/>
              </a:rPr>
              <a:t>Garment R&amp;D Center</a:t>
            </a:r>
            <a:endParaRPr lang="en-US" altLang="ko-KR" sz="2400" dirty="0">
              <a:solidFill>
                <a:schemeClr val="bg1">
                  <a:lumMod val="75000"/>
                </a:schemeClr>
              </a:solidFill>
              <a:effectLst/>
              <a:ea typeface="Arial Unicode MS"/>
            </a:endParaRPr>
          </a:p>
          <a:p>
            <a:pPr marL="571500" indent="-571500">
              <a:buFont typeface="Arial" panose="020B0604020202020204" pitchFamily="34" charset="0"/>
              <a:buChar char="•"/>
            </a:pPr>
            <a:r>
              <a:rPr lang="en-US" altLang="zh-TW" sz="3200" dirty="0">
                <a:effectLst/>
              </a:rPr>
              <a:t>Relocation Compensation</a:t>
            </a:r>
          </a:p>
          <a:p>
            <a:pPr marL="571500" indent="-571500">
              <a:buFont typeface="Arial" panose="020B0604020202020204" pitchFamily="34" charset="0"/>
              <a:buChar char="•"/>
            </a:pPr>
            <a:r>
              <a:rPr lang="en-US" altLang="ko-KR" sz="2400" dirty="0">
                <a:solidFill>
                  <a:schemeClr val="bg1">
                    <a:lumMod val="75000"/>
                  </a:schemeClr>
                </a:solidFill>
                <a:effectLst/>
                <a:ea typeface="Arial Unicode MS"/>
              </a:rPr>
              <a:t>Global capacity restructuring strategy in response to industrial changes</a:t>
            </a:r>
            <a:endParaRPr lang="en-US" altLang="zh-TW" sz="2400" dirty="0">
              <a:solidFill>
                <a:schemeClr val="bg1">
                  <a:lumMod val="75000"/>
                </a:schemeClr>
              </a:solidFill>
              <a:effectLst/>
            </a:endParaRPr>
          </a:p>
          <a:p>
            <a:pPr marL="571500" indent="-571500">
              <a:buFont typeface="Arial" panose="020B0604020202020204" pitchFamily="34" charset="0"/>
              <a:buChar char="•"/>
            </a:pPr>
            <a:r>
              <a:rPr lang="en-US" altLang="ko-KR" sz="2400" dirty="0">
                <a:solidFill>
                  <a:schemeClr val="bg1">
                    <a:lumMod val="75000"/>
                  </a:schemeClr>
                </a:solidFill>
                <a:effectLst/>
                <a:ea typeface="Arial Unicode MS"/>
              </a:rPr>
              <a:t>Partnership</a:t>
            </a:r>
          </a:p>
        </p:txBody>
      </p:sp>
    </p:spTree>
    <p:extLst>
      <p:ext uri="{BB962C8B-B14F-4D97-AF65-F5344CB8AC3E}">
        <p14:creationId xmlns:p14="http://schemas.microsoft.com/office/powerpoint/2010/main" val="40799905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txBox="1">
            <a:spLocks/>
          </p:cNvSpPr>
          <p:nvPr/>
        </p:nvSpPr>
        <p:spPr>
          <a:xfrm>
            <a:off x="457200" y="400050"/>
            <a:ext cx="8229600" cy="742950"/>
          </a:xfrm>
          <a:prstGeom prst="rect">
            <a:avLst/>
          </a:prstGeom>
        </p:spPr>
        <p:txBody>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altLang="zh-TW" b="1" dirty="0">
                <a:solidFill>
                  <a:schemeClr val="accent6"/>
                </a:solidFill>
              </a:rPr>
              <a:t>Relocation Compensation</a:t>
            </a:r>
          </a:p>
        </p:txBody>
      </p:sp>
      <p:pic>
        <p:nvPicPr>
          <p:cNvPr id="3" name="圖片 2"/>
          <p:cNvPicPr>
            <a:picLocks noChangeAspect="1"/>
          </p:cNvPicPr>
          <p:nvPr/>
        </p:nvPicPr>
        <p:blipFill>
          <a:blip r:embed="rId2"/>
          <a:stretch>
            <a:fillRect/>
          </a:stretch>
        </p:blipFill>
        <p:spPr>
          <a:xfrm>
            <a:off x="323528" y="1347614"/>
            <a:ext cx="8267700" cy="3114675"/>
          </a:xfrm>
          <a:prstGeom prst="rect">
            <a:avLst/>
          </a:prstGeom>
        </p:spPr>
      </p:pic>
    </p:spTree>
    <p:extLst>
      <p:ext uri="{BB962C8B-B14F-4D97-AF65-F5344CB8AC3E}">
        <p14:creationId xmlns:p14="http://schemas.microsoft.com/office/powerpoint/2010/main" val="32286953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extLst>
              <a:ext uri="{28A0092B-C50C-407E-A947-70E740481C1C}">
                <a14:useLocalDpi xmlns:a14="http://schemas.microsoft.com/office/drawing/2010/main" val="0"/>
              </a:ext>
            </a:extLst>
          </a:blip>
          <a:srcRect b="19676"/>
          <a:stretch/>
        </p:blipFill>
        <p:spPr>
          <a:xfrm>
            <a:off x="0" y="267494"/>
            <a:ext cx="9144000" cy="4896544"/>
          </a:xfrm>
          <a:prstGeom prst="rect">
            <a:avLst/>
          </a:prstGeom>
        </p:spPr>
      </p:pic>
      <p:sp>
        <p:nvSpPr>
          <p:cNvPr id="4" name="TextBox 5">
            <a:extLst>
              <a:ext uri="{FF2B5EF4-FFF2-40B4-BE49-F238E27FC236}">
                <a16:creationId xmlns="" xmlns:a16="http://schemas.microsoft.com/office/drawing/2014/main" id="{95E3BD7D-EEC6-41FC-867D-95F2B71346B3}"/>
              </a:ext>
            </a:extLst>
          </p:cNvPr>
          <p:cNvSpPr txBox="1"/>
          <p:nvPr/>
        </p:nvSpPr>
        <p:spPr>
          <a:xfrm>
            <a:off x="1115616" y="247947"/>
            <a:ext cx="8136904" cy="3293209"/>
          </a:xfrm>
          <a:prstGeom prst="rect">
            <a:avLst/>
          </a:prstGeom>
          <a:noFill/>
        </p:spPr>
        <p:txBody>
          <a:bodyPr wrap="square" rtlCol="0" anchor="ctr">
            <a:spAutoFit/>
          </a:bodyPr>
          <a:lstStyle>
            <a:defPPr>
              <a:defRPr lang="en-US"/>
            </a:defPPr>
            <a:lvl1pPr>
              <a:defRPr sz="7200">
                <a:solidFill>
                  <a:schemeClr val="bg1"/>
                </a:solidFill>
                <a:effectLst>
                  <a:outerShdw blurRad="12700" dist="88900" dir="3000000" algn="tl" rotWithShape="0">
                    <a:schemeClr val="accent2">
                      <a:alpha val="40000"/>
                    </a:schemeClr>
                  </a:outerShdw>
                </a:effectLst>
              </a:defRPr>
            </a:lvl1pPr>
          </a:lstStyle>
          <a:p>
            <a:pPr marL="571500" indent="-571500">
              <a:buFont typeface="Arial" panose="020B0604020202020204" pitchFamily="34" charset="0"/>
              <a:buChar char="•"/>
            </a:pPr>
            <a:r>
              <a:rPr lang="en-US" altLang="ko-KR" sz="2400" dirty="0">
                <a:solidFill>
                  <a:schemeClr val="tx2">
                    <a:lumMod val="40000"/>
                    <a:lumOff val="60000"/>
                  </a:schemeClr>
                </a:solidFill>
                <a:effectLst/>
                <a:ea typeface="Arial Unicode MS"/>
              </a:rPr>
              <a:t>About De </a:t>
            </a:r>
            <a:r>
              <a:rPr lang="en-US" altLang="ko-KR" sz="2400" dirty="0" err="1">
                <a:solidFill>
                  <a:schemeClr val="tx2">
                    <a:lumMod val="40000"/>
                    <a:lumOff val="60000"/>
                  </a:schemeClr>
                </a:solidFill>
                <a:effectLst/>
                <a:ea typeface="Arial Unicode MS"/>
              </a:rPr>
              <a:t>Licacy</a:t>
            </a:r>
            <a:endParaRPr lang="en-US" altLang="ko-KR" sz="2400" dirty="0">
              <a:solidFill>
                <a:schemeClr val="tx2">
                  <a:lumMod val="40000"/>
                  <a:lumOff val="60000"/>
                </a:schemeClr>
              </a:solidFill>
              <a:effectLst/>
              <a:ea typeface="Arial Unicode MS"/>
            </a:endParaRPr>
          </a:p>
          <a:p>
            <a:pPr marL="571500" indent="-571500">
              <a:buFont typeface="Arial" panose="020B0604020202020204" pitchFamily="34" charset="0"/>
              <a:buChar char="•"/>
            </a:pPr>
            <a:r>
              <a:rPr lang="en-US" altLang="ko-KR" sz="2400" dirty="0">
                <a:solidFill>
                  <a:schemeClr val="tx2">
                    <a:lumMod val="40000"/>
                    <a:lumOff val="60000"/>
                  </a:schemeClr>
                </a:solidFill>
                <a:effectLst/>
                <a:ea typeface="Arial Unicode MS"/>
              </a:rPr>
              <a:t>Products</a:t>
            </a:r>
          </a:p>
          <a:p>
            <a:pPr marL="571500" indent="-571500">
              <a:buFont typeface="Arial" panose="020B0604020202020204" pitchFamily="34" charset="0"/>
              <a:buChar char="•"/>
            </a:pPr>
            <a:r>
              <a:rPr lang="en-US" altLang="zh-TW" sz="2400" dirty="0">
                <a:solidFill>
                  <a:schemeClr val="bg1">
                    <a:lumMod val="75000"/>
                  </a:schemeClr>
                </a:solidFill>
                <a:effectLst/>
              </a:rPr>
              <a:t>Financial Performance</a:t>
            </a:r>
            <a:endParaRPr lang="en-US" altLang="ko-KR" sz="2400" dirty="0">
              <a:solidFill>
                <a:schemeClr val="bg1">
                  <a:lumMod val="75000"/>
                </a:schemeClr>
              </a:solidFill>
              <a:effectLst/>
              <a:ea typeface="Arial Unicode MS"/>
            </a:endParaRPr>
          </a:p>
          <a:p>
            <a:pPr marL="571500" indent="-571500">
              <a:buFont typeface="Arial" panose="020B0604020202020204" pitchFamily="34" charset="0"/>
              <a:buChar char="•"/>
            </a:pPr>
            <a:r>
              <a:rPr lang="en-US" altLang="zh-TW" sz="2400" dirty="0">
                <a:solidFill>
                  <a:schemeClr val="bg1">
                    <a:lumMod val="75000"/>
                  </a:schemeClr>
                </a:solidFill>
                <a:effectLst/>
              </a:rPr>
              <a:t>Garment R&amp;D Center</a:t>
            </a:r>
            <a:endParaRPr lang="en-US" altLang="ko-KR" sz="2400" dirty="0">
              <a:solidFill>
                <a:schemeClr val="bg1">
                  <a:lumMod val="75000"/>
                </a:schemeClr>
              </a:solidFill>
              <a:effectLst/>
              <a:ea typeface="Arial Unicode MS"/>
            </a:endParaRPr>
          </a:p>
          <a:p>
            <a:pPr marL="571500" indent="-571500">
              <a:buFont typeface="Arial" panose="020B0604020202020204" pitchFamily="34" charset="0"/>
              <a:buChar char="•"/>
            </a:pPr>
            <a:r>
              <a:rPr lang="en-US" altLang="zh-TW" sz="2400" dirty="0">
                <a:solidFill>
                  <a:schemeClr val="bg1">
                    <a:lumMod val="75000"/>
                  </a:schemeClr>
                </a:solidFill>
                <a:effectLst/>
              </a:rPr>
              <a:t>Relocation Compensation</a:t>
            </a:r>
          </a:p>
          <a:p>
            <a:pPr marL="571500" indent="-571500">
              <a:buFont typeface="Arial" panose="020B0604020202020204" pitchFamily="34" charset="0"/>
              <a:buChar char="•"/>
            </a:pPr>
            <a:r>
              <a:rPr lang="en-US" altLang="ko-KR" sz="3200" dirty="0">
                <a:effectLst/>
                <a:ea typeface="Arial Unicode MS"/>
              </a:rPr>
              <a:t>Global capacity restructuring strategy in response to industrial changes</a:t>
            </a:r>
          </a:p>
          <a:p>
            <a:pPr marL="571500" indent="-571500">
              <a:buFont typeface="Arial" panose="020B0604020202020204" pitchFamily="34" charset="0"/>
              <a:buChar char="•"/>
            </a:pPr>
            <a:r>
              <a:rPr lang="en-US" altLang="ko-KR" sz="2400" dirty="0">
                <a:solidFill>
                  <a:schemeClr val="bg1">
                    <a:lumMod val="75000"/>
                  </a:schemeClr>
                </a:solidFill>
                <a:effectLst/>
                <a:ea typeface="Arial Unicode MS"/>
              </a:rPr>
              <a:t>Partnership</a:t>
            </a:r>
          </a:p>
        </p:txBody>
      </p:sp>
    </p:spTree>
    <p:extLst>
      <p:ext uri="{BB962C8B-B14F-4D97-AF65-F5344CB8AC3E}">
        <p14:creationId xmlns:p14="http://schemas.microsoft.com/office/powerpoint/2010/main" val="21690517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a:spLocks/>
          </p:cNvSpPr>
          <p:nvPr/>
        </p:nvSpPr>
        <p:spPr>
          <a:xfrm>
            <a:off x="457200" y="400050"/>
            <a:ext cx="8507288" cy="742950"/>
          </a:xfrm>
          <a:prstGeom prst="rect">
            <a:avLst/>
          </a:prstGeom>
        </p:spPr>
        <p:txBody>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altLang="ko-KR" sz="2800" dirty="0">
                <a:solidFill>
                  <a:schemeClr val="accent6"/>
                </a:solidFill>
                <a:ea typeface="Arial Unicode MS"/>
              </a:rPr>
              <a:t>Global capacity restructuring strategy </a:t>
            </a:r>
          </a:p>
          <a:p>
            <a:r>
              <a:rPr lang="en-US" altLang="ko-KR" sz="2800" dirty="0">
                <a:solidFill>
                  <a:schemeClr val="accent6"/>
                </a:solidFill>
                <a:ea typeface="Arial Unicode MS"/>
              </a:rPr>
              <a:t>                                         in response to industrial changes</a:t>
            </a:r>
            <a:endParaRPr lang="zh-TW" altLang="zh-TW" sz="2800" dirty="0">
              <a:solidFill>
                <a:schemeClr val="accent6"/>
              </a:solidFill>
            </a:endParaRPr>
          </a:p>
        </p:txBody>
      </p:sp>
      <p:sp>
        <p:nvSpPr>
          <p:cNvPr id="2" name="矩形 1"/>
          <p:cNvSpPr/>
          <p:nvPr/>
        </p:nvSpPr>
        <p:spPr>
          <a:xfrm>
            <a:off x="611560" y="1254056"/>
            <a:ext cx="8363272" cy="3837974"/>
          </a:xfrm>
          <a:prstGeom prst="rect">
            <a:avLst/>
          </a:prstGeom>
        </p:spPr>
        <p:txBody>
          <a:bodyPr wrap="square">
            <a:spAutoFit/>
          </a:bodyPr>
          <a:lstStyle/>
          <a:p>
            <a:pPr>
              <a:lnSpc>
                <a:spcPts val="2400"/>
              </a:lnSpc>
              <a:spcAft>
                <a:spcPts val="800"/>
              </a:spcAft>
            </a:pPr>
            <a:r>
              <a:rPr lang="en-US" altLang="zh-TW" sz="2000" b="1" dirty="0"/>
              <a:t>Taiwan Production Capacity Adjustment </a:t>
            </a:r>
          </a:p>
          <a:p>
            <a:pPr>
              <a:lnSpc>
                <a:spcPts val="2400"/>
              </a:lnSpc>
              <a:spcAft>
                <a:spcPts val="800"/>
              </a:spcAft>
            </a:pPr>
            <a:r>
              <a:rPr lang="en-US" altLang="zh-TW" sz="2000" b="1" dirty="0"/>
              <a:t>(Structural Reduction)</a:t>
            </a:r>
            <a:endParaRPr lang="zh-TW" altLang="zh-TW" sz="2000" b="1" kern="100" dirty="0">
              <a:latin typeface="+mn-ea"/>
              <a:cs typeface="Times New Roman" panose="02020603050405020304" pitchFamily="18" charset="0"/>
            </a:endParaRPr>
          </a:p>
          <a:p>
            <a:pPr>
              <a:lnSpc>
                <a:spcPct val="115000"/>
              </a:lnSpc>
              <a:spcAft>
                <a:spcPts val="800"/>
              </a:spcAft>
            </a:pPr>
            <a:r>
              <a:rPr lang="en-US" altLang="zh-TW" dirty="0"/>
              <a:t>To improve overall operational efficiency and capital utilization, the company is strategically adjusting its production capacity in Taiwan.</a:t>
            </a:r>
          </a:p>
          <a:p>
            <a:r>
              <a:rPr lang="en-US" altLang="zh-TW" dirty="0"/>
              <a:t>Short Fiber Business</a:t>
            </a:r>
          </a:p>
          <a:p>
            <a:r>
              <a:rPr lang="en-US" altLang="zh-TW" dirty="0"/>
              <a:t>Taiwan Deli Short Fiber Plant: Ceased operations</a:t>
            </a:r>
          </a:p>
          <a:p>
            <a:endParaRPr lang="en-US" altLang="zh-TW" sz="800" dirty="0"/>
          </a:p>
          <a:p>
            <a:r>
              <a:rPr lang="en-US" altLang="zh-TW" dirty="0"/>
              <a:t>Garment Business</a:t>
            </a:r>
          </a:p>
          <a:p>
            <a:r>
              <a:rPr lang="en-US" altLang="zh-TW" dirty="0"/>
              <a:t>Taiwan </a:t>
            </a:r>
            <a:r>
              <a:rPr lang="en-US" altLang="zh-TW" dirty="0" err="1"/>
              <a:t>Shanhua</a:t>
            </a:r>
            <a:r>
              <a:rPr lang="en-US" altLang="zh-TW" dirty="0"/>
              <a:t> Garment Plant: Ceased mass production operations; the site has been transformed into a sampling and technical support center.</a:t>
            </a:r>
          </a:p>
          <a:p>
            <a:endParaRPr lang="en-US" altLang="zh-TW" sz="800" dirty="0"/>
          </a:p>
          <a:p>
            <a:r>
              <a:rPr lang="en-US" altLang="zh-TW" dirty="0"/>
              <a:t>The Taiwan site will no longer focus on mass production, but will instead shift towards high value-added and key functional configurations.</a:t>
            </a:r>
          </a:p>
        </p:txBody>
      </p:sp>
      <p:pic>
        <p:nvPicPr>
          <p:cNvPr id="3" name="圖片 2"/>
          <p:cNvPicPr>
            <a:picLocks noChangeAspect="1"/>
          </p:cNvPicPr>
          <p:nvPr/>
        </p:nvPicPr>
        <p:blipFill>
          <a:blip r:embed="rId2"/>
          <a:stretch>
            <a:fillRect/>
          </a:stretch>
        </p:blipFill>
        <p:spPr>
          <a:xfrm>
            <a:off x="7302411" y="2787774"/>
            <a:ext cx="1361849" cy="807022"/>
          </a:xfrm>
          <a:prstGeom prst="rect">
            <a:avLst/>
          </a:prstGeom>
          <a:ln>
            <a:noFill/>
          </a:ln>
          <a:effectLst>
            <a:softEdge rad="112500"/>
          </a:effectLst>
        </p:spPr>
      </p:pic>
    </p:spTree>
    <p:extLst>
      <p:ext uri="{BB962C8B-B14F-4D97-AF65-F5344CB8AC3E}">
        <p14:creationId xmlns:p14="http://schemas.microsoft.com/office/powerpoint/2010/main" val="20035099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a:spLocks/>
          </p:cNvSpPr>
          <p:nvPr/>
        </p:nvSpPr>
        <p:spPr>
          <a:xfrm>
            <a:off x="457200" y="400050"/>
            <a:ext cx="8507288" cy="742950"/>
          </a:xfrm>
          <a:prstGeom prst="rect">
            <a:avLst/>
          </a:prstGeom>
        </p:spPr>
        <p:txBody>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altLang="ko-KR" sz="2800" dirty="0">
                <a:solidFill>
                  <a:schemeClr val="accent6"/>
                </a:solidFill>
                <a:ea typeface="Arial Unicode MS"/>
              </a:rPr>
              <a:t>Global capacity restructuring strategy </a:t>
            </a:r>
          </a:p>
          <a:p>
            <a:r>
              <a:rPr lang="en-US" altLang="ko-KR" sz="2800" dirty="0">
                <a:solidFill>
                  <a:schemeClr val="accent6"/>
                </a:solidFill>
                <a:ea typeface="Arial Unicode MS"/>
              </a:rPr>
              <a:t>                                         in response to industrial changes</a:t>
            </a:r>
            <a:endParaRPr lang="zh-TW" altLang="zh-TW" sz="2800" dirty="0">
              <a:solidFill>
                <a:schemeClr val="accent6"/>
              </a:solidFill>
            </a:endParaRPr>
          </a:p>
        </p:txBody>
      </p:sp>
      <p:sp>
        <p:nvSpPr>
          <p:cNvPr id="2" name="矩形 1"/>
          <p:cNvSpPr/>
          <p:nvPr/>
        </p:nvSpPr>
        <p:spPr>
          <a:xfrm>
            <a:off x="457200" y="1275606"/>
            <a:ext cx="8373616" cy="3630802"/>
          </a:xfrm>
          <a:prstGeom prst="rect">
            <a:avLst/>
          </a:prstGeom>
        </p:spPr>
        <p:txBody>
          <a:bodyPr wrap="square">
            <a:spAutoFit/>
          </a:bodyPr>
          <a:lstStyle/>
          <a:p>
            <a:pPr>
              <a:lnSpc>
                <a:spcPts val="3600"/>
              </a:lnSpc>
            </a:pPr>
            <a:r>
              <a:rPr lang="en-US" altLang="zh-TW" sz="2000" b="1" dirty="0"/>
              <a:t>Overseas production capacity expansion layout</a:t>
            </a:r>
          </a:p>
          <a:p>
            <a:r>
              <a:rPr lang="en-US" altLang="zh-TW" dirty="0"/>
              <a:t>In line with the needs of major customers and markets, the company is actively expanding its overseas production base:</a:t>
            </a:r>
          </a:p>
          <a:p>
            <a:pPr marL="268288">
              <a:lnSpc>
                <a:spcPts val="3600"/>
              </a:lnSpc>
            </a:pPr>
            <a:r>
              <a:rPr lang="en-US" altLang="zh-TW" b="1" dirty="0"/>
              <a:t>The cloth industry</a:t>
            </a:r>
            <a:endParaRPr lang="zh-TW" altLang="zh-TW" b="1" dirty="0"/>
          </a:p>
          <a:p>
            <a:pPr marL="452438"/>
            <a:r>
              <a:rPr lang="en-US" altLang="zh-TW" sz="1600" dirty="0"/>
              <a:t>A new fabric factory in Indonesia as one of the main production bases in the medium and long term</a:t>
            </a:r>
          </a:p>
          <a:p>
            <a:pPr marL="452438"/>
            <a:r>
              <a:rPr lang="en-US" altLang="zh-TW" sz="1600" dirty="0"/>
              <a:t>A new yarn factory (False Twist factory) was established in mainland China to improve the stability of raw yarn (False Twist) supply within the group</a:t>
            </a:r>
          </a:p>
          <a:p>
            <a:pPr marL="273050"/>
            <a:r>
              <a:rPr lang="en-US" altLang="zh-TW" b="1" dirty="0"/>
              <a:t>The Garment</a:t>
            </a:r>
            <a:r>
              <a:rPr lang="en-US" altLang="zh-TW" dirty="0"/>
              <a:t> </a:t>
            </a:r>
            <a:r>
              <a:rPr lang="en-US" altLang="zh-TW" b="1" dirty="0"/>
              <a:t>industry</a:t>
            </a:r>
          </a:p>
          <a:p>
            <a:pPr marL="452438"/>
            <a:r>
              <a:rPr lang="en-US" altLang="zh-TW" dirty="0"/>
              <a:t>The construction of the SHANHUA Garment factory in Cambodia is completed, and the production capacity can already support the growth of subsequent orders</a:t>
            </a:r>
          </a:p>
        </p:txBody>
      </p:sp>
    </p:spTree>
    <p:extLst>
      <p:ext uri="{BB962C8B-B14F-4D97-AF65-F5344CB8AC3E}">
        <p14:creationId xmlns:p14="http://schemas.microsoft.com/office/powerpoint/2010/main" val="2689814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a:xfrm>
            <a:off x="457200" y="400050"/>
            <a:ext cx="8525036" cy="742950"/>
          </a:xfrm>
          <a:prstGeom prst="rect">
            <a:avLst/>
          </a:prstGeom>
        </p:spPr>
        <p:txBody>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altLang="ko-KR" sz="2800" dirty="0">
                <a:solidFill>
                  <a:schemeClr val="accent6"/>
                </a:solidFill>
                <a:ea typeface="Arial Unicode MS"/>
              </a:rPr>
              <a:t>Global capacity restructuring strategy </a:t>
            </a:r>
          </a:p>
          <a:p>
            <a:r>
              <a:rPr lang="en-US" altLang="ko-KR" sz="2800" dirty="0">
                <a:solidFill>
                  <a:schemeClr val="accent6"/>
                </a:solidFill>
                <a:ea typeface="Arial Unicode MS"/>
              </a:rPr>
              <a:t>                                         in response to industrial changes</a:t>
            </a:r>
            <a:endParaRPr lang="zh-TW" altLang="zh-TW" sz="2800" dirty="0">
              <a:solidFill>
                <a:schemeClr val="accent6"/>
              </a:solidFill>
            </a:endParaRPr>
          </a:p>
        </p:txBody>
      </p:sp>
      <p:sp>
        <p:nvSpPr>
          <p:cNvPr id="5" name="矩形 4"/>
          <p:cNvSpPr/>
          <p:nvPr/>
        </p:nvSpPr>
        <p:spPr>
          <a:xfrm>
            <a:off x="1043608" y="1563638"/>
            <a:ext cx="6336704" cy="384208"/>
          </a:xfrm>
          <a:prstGeom prst="rect">
            <a:avLst/>
          </a:prstGeom>
        </p:spPr>
        <p:txBody>
          <a:bodyPr wrap="square">
            <a:spAutoFit/>
          </a:bodyPr>
          <a:lstStyle/>
          <a:p>
            <a:pPr>
              <a:lnSpc>
                <a:spcPct val="115000"/>
              </a:lnSpc>
              <a:spcAft>
                <a:spcPts val="800"/>
              </a:spcAft>
            </a:pPr>
            <a:endParaRPr lang="zh-TW" altLang="en-US" dirty="0">
              <a:latin typeface="+mn-ea"/>
            </a:endParaRPr>
          </a:p>
        </p:txBody>
      </p:sp>
      <p:sp>
        <p:nvSpPr>
          <p:cNvPr id="2" name="矩形 1"/>
          <p:cNvSpPr/>
          <p:nvPr/>
        </p:nvSpPr>
        <p:spPr>
          <a:xfrm>
            <a:off x="457200" y="1406127"/>
            <a:ext cx="8525036" cy="3183436"/>
          </a:xfrm>
          <a:prstGeom prst="rect">
            <a:avLst/>
          </a:prstGeom>
        </p:spPr>
        <p:txBody>
          <a:bodyPr wrap="square">
            <a:spAutoFit/>
          </a:bodyPr>
          <a:lstStyle/>
          <a:p>
            <a:pPr>
              <a:lnSpc>
                <a:spcPct val="115000"/>
              </a:lnSpc>
              <a:spcAft>
                <a:spcPts val="800"/>
              </a:spcAft>
            </a:pPr>
            <a:r>
              <a:rPr lang="en-US" altLang="zh-TW" sz="2800" dirty="0"/>
              <a:t>Key Considerations for Taiwan's Capacity Reduction:</a:t>
            </a:r>
            <a:endParaRPr lang="zh-TW" altLang="zh-TW" sz="800" kern="100" dirty="0">
              <a:latin typeface="+mn-ea"/>
              <a:cs typeface="Times New Roman" panose="02020603050405020304" pitchFamily="18" charset="0"/>
            </a:endParaRPr>
          </a:p>
          <a:p>
            <a:r>
              <a:rPr lang="en-US" altLang="zh-TW" dirty="0"/>
              <a:t>Rising costs of labor, energy, and regulatory compliance; </a:t>
            </a:r>
          </a:p>
          <a:p>
            <a:endParaRPr lang="en-US" altLang="zh-TW" dirty="0"/>
          </a:p>
          <a:p>
            <a:r>
              <a:rPr lang="en-US" altLang="zh-TW" dirty="0"/>
              <a:t>Taiwan's production environment is unfavorable for large-scale, labor-intensive </a:t>
            </a:r>
            <a:r>
              <a:rPr lang="en-US" altLang="zh-TW" dirty="0" smtClean="0"/>
              <a:t>processes</a:t>
            </a:r>
            <a:r>
              <a:rPr lang="en-US" altLang="zh-TW" dirty="0"/>
              <a:t>; </a:t>
            </a:r>
          </a:p>
          <a:p>
            <a:endParaRPr lang="en-US" altLang="zh-TW" dirty="0"/>
          </a:p>
          <a:p>
            <a:r>
              <a:rPr lang="en-US" altLang="zh-TW" dirty="0"/>
              <a:t>Focus on high value-added, critical processes and R&amp;D activities; </a:t>
            </a:r>
          </a:p>
          <a:p>
            <a:endParaRPr lang="en-US" altLang="zh-TW" dirty="0"/>
          </a:p>
          <a:p>
            <a:r>
              <a:rPr lang="en-US" altLang="zh-TW" dirty="0"/>
              <a:t>Responding to customer demands for supply chain resilience and regional diversification.</a:t>
            </a:r>
          </a:p>
        </p:txBody>
      </p:sp>
      <p:pic>
        <p:nvPicPr>
          <p:cNvPr id="6" name="圖片 5"/>
          <p:cNvPicPr>
            <a:picLocks noChangeAspect="1"/>
          </p:cNvPicPr>
          <p:nvPr/>
        </p:nvPicPr>
        <p:blipFill rotWithShape="1">
          <a:blip r:embed="rId2"/>
          <a:srcRect l="3538"/>
          <a:stretch/>
        </p:blipFill>
        <p:spPr>
          <a:xfrm>
            <a:off x="6300192" y="4339303"/>
            <a:ext cx="2682044" cy="694618"/>
          </a:xfrm>
          <a:prstGeom prst="rect">
            <a:avLst/>
          </a:prstGeom>
          <a:ln>
            <a:noFill/>
          </a:ln>
          <a:effectLst>
            <a:softEdge rad="112500"/>
          </a:effectLst>
        </p:spPr>
      </p:pic>
    </p:spTree>
    <p:extLst>
      <p:ext uri="{BB962C8B-B14F-4D97-AF65-F5344CB8AC3E}">
        <p14:creationId xmlns:p14="http://schemas.microsoft.com/office/powerpoint/2010/main" val="42889409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a:xfrm>
            <a:off x="457200" y="400050"/>
            <a:ext cx="8579296" cy="742950"/>
          </a:xfrm>
          <a:prstGeom prst="rect">
            <a:avLst/>
          </a:prstGeom>
        </p:spPr>
        <p:txBody>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altLang="ko-KR" sz="2800" dirty="0">
                <a:solidFill>
                  <a:schemeClr val="accent6"/>
                </a:solidFill>
                <a:ea typeface="Arial Unicode MS"/>
              </a:rPr>
              <a:t>Global capacity restructuring strategy </a:t>
            </a:r>
          </a:p>
          <a:p>
            <a:r>
              <a:rPr lang="en-US" altLang="ko-KR" sz="2800" dirty="0">
                <a:solidFill>
                  <a:schemeClr val="accent6"/>
                </a:solidFill>
                <a:ea typeface="Arial Unicode MS"/>
              </a:rPr>
              <a:t>                                         in response to industrial changes</a:t>
            </a:r>
            <a:endParaRPr lang="zh-TW" altLang="zh-TW" sz="2800" dirty="0">
              <a:solidFill>
                <a:schemeClr val="accent6"/>
              </a:solidFill>
            </a:endParaRPr>
          </a:p>
        </p:txBody>
      </p:sp>
      <p:sp>
        <p:nvSpPr>
          <p:cNvPr id="5" name="矩形 4"/>
          <p:cNvSpPr/>
          <p:nvPr/>
        </p:nvSpPr>
        <p:spPr>
          <a:xfrm>
            <a:off x="778273" y="1491630"/>
            <a:ext cx="7470576" cy="3540328"/>
          </a:xfrm>
          <a:prstGeom prst="rect">
            <a:avLst/>
          </a:prstGeom>
        </p:spPr>
        <p:txBody>
          <a:bodyPr wrap="square">
            <a:spAutoFit/>
          </a:bodyPr>
          <a:lstStyle/>
          <a:p>
            <a:pPr>
              <a:lnSpc>
                <a:spcPct val="115000"/>
              </a:lnSpc>
              <a:spcAft>
                <a:spcPts val="800"/>
              </a:spcAft>
            </a:pPr>
            <a:r>
              <a:rPr lang="en-US" altLang="zh-TW" sz="2000" b="1" kern="0" dirty="0">
                <a:latin typeface="+mn-ea"/>
                <a:cs typeface="新細明體" panose="02020500000000000000" pitchFamily="18" charset="-120"/>
              </a:rPr>
              <a:t>Transformation and Positioning of the Taiwan Base</a:t>
            </a:r>
          </a:p>
          <a:p>
            <a:pPr>
              <a:lnSpc>
                <a:spcPct val="115000"/>
              </a:lnSpc>
              <a:spcAft>
                <a:spcPts val="800"/>
              </a:spcAft>
            </a:pPr>
            <a:r>
              <a:rPr lang="en-US" altLang="zh-TW" kern="0" dirty="0">
                <a:latin typeface="+mn-ea"/>
                <a:cs typeface="新細明體" panose="02020500000000000000" pitchFamily="18" charset="-120"/>
              </a:rPr>
              <a:t>Taiwan is transforming from a traditional mass production base into the core hub of the company's overall operations:</a:t>
            </a:r>
          </a:p>
          <a:p>
            <a:pPr>
              <a:lnSpc>
                <a:spcPct val="115000"/>
              </a:lnSpc>
              <a:spcAft>
                <a:spcPts val="800"/>
              </a:spcAft>
            </a:pPr>
            <a:endParaRPr lang="en-US" altLang="zh-TW" sz="200" kern="0" dirty="0">
              <a:latin typeface="+mn-ea"/>
              <a:cs typeface="新細明體" panose="02020500000000000000" pitchFamily="18" charset="-120"/>
            </a:endParaRPr>
          </a:p>
          <a:p>
            <a:pPr marL="285750" indent="-285750">
              <a:lnSpc>
                <a:spcPct val="115000"/>
              </a:lnSpc>
              <a:spcAft>
                <a:spcPts val="800"/>
              </a:spcAft>
              <a:buFont typeface="Arial" panose="020B0604020202020204" pitchFamily="34" charset="0"/>
              <a:buChar char="•"/>
            </a:pPr>
            <a:r>
              <a:rPr lang="en-US" altLang="zh-TW" sz="1600" kern="0" dirty="0">
                <a:latin typeface="+mn-ea"/>
                <a:cs typeface="新細明體" panose="02020500000000000000" pitchFamily="18" charset="-120"/>
              </a:rPr>
              <a:t>R&amp;D prototyping and new product technology introduction</a:t>
            </a:r>
          </a:p>
          <a:p>
            <a:pPr marL="171450" indent="-171450">
              <a:lnSpc>
                <a:spcPct val="115000"/>
              </a:lnSpc>
              <a:spcAft>
                <a:spcPts val="800"/>
              </a:spcAft>
              <a:buFont typeface="Arial" panose="020B0604020202020204" pitchFamily="34" charset="0"/>
              <a:buChar char="•"/>
            </a:pPr>
            <a:endParaRPr lang="en-US" altLang="zh-TW" sz="200" kern="0" dirty="0">
              <a:latin typeface="+mn-ea"/>
              <a:cs typeface="新細明體" panose="02020500000000000000" pitchFamily="18" charset="-120"/>
            </a:endParaRPr>
          </a:p>
          <a:p>
            <a:pPr marL="285750" indent="-285750">
              <a:lnSpc>
                <a:spcPct val="115000"/>
              </a:lnSpc>
              <a:spcAft>
                <a:spcPts val="800"/>
              </a:spcAft>
              <a:buFont typeface="Arial" panose="020B0604020202020204" pitchFamily="34" charset="0"/>
              <a:buChar char="•"/>
            </a:pPr>
            <a:r>
              <a:rPr lang="en-US" altLang="zh-TW" sz="1600" kern="0" dirty="0">
                <a:latin typeface="+mn-ea"/>
                <a:cs typeface="新細明體" panose="02020500000000000000" pitchFamily="18" charset="-120"/>
              </a:rPr>
              <a:t>Advanced process and quality management</a:t>
            </a:r>
          </a:p>
          <a:p>
            <a:pPr marL="171450" indent="-171450">
              <a:lnSpc>
                <a:spcPct val="115000"/>
              </a:lnSpc>
              <a:spcAft>
                <a:spcPts val="800"/>
              </a:spcAft>
              <a:buFont typeface="Arial" panose="020B0604020202020204" pitchFamily="34" charset="0"/>
              <a:buChar char="•"/>
            </a:pPr>
            <a:endParaRPr lang="en-US" altLang="zh-TW" sz="200" kern="0" dirty="0">
              <a:latin typeface="+mn-ea"/>
              <a:cs typeface="新細明體" panose="02020500000000000000" pitchFamily="18" charset="-120"/>
            </a:endParaRPr>
          </a:p>
          <a:p>
            <a:pPr marL="285750" indent="-285750">
              <a:lnSpc>
                <a:spcPct val="115000"/>
              </a:lnSpc>
              <a:spcAft>
                <a:spcPts val="800"/>
              </a:spcAft>
              <a:buFont typeface="Arial" panose="020B0604020202020204" pitchFamily="34" charset="0"/>
              <a:buChar char="•"/>
            </a:pPr>
            <a:r>
              <a:rPr lang="en-US" altLang="zh-TW" sz="1600" kern="0" dirty="0">
                <a:latin typeface="+mn-ea"/>
                <a:cs typeface="新細明體" panose="02020500000000000000" pitchFamily="18" charset="-120"/>
              </a:rPr>
              <a:t>Global supply chain management and operational decision-making center</a:t>
            </a:r>
          </a:p>
          <a:p>
            <a:pPr marL="171450" indent="-171450">
              <a:lnSpc>
                <a:spcPct val="115000"/>
              </a:lnSpc>
              <a:spcAft>
                <a:spcPts val="800"/>
              </a:spcAft>
              <a:buFont typeface="Arial" panose="020B0604020202020204" pitchFamily="34" charset="0"/>
              <a:buChar char="•"/>
            </a:pPr>
            <a:endParaRPr lang="en-US" altLang="zh-TW" sz="200" kern="0" dirty="0">
              <a:latin typeface="+mn-ea"/>
              <a:cs typeface="新細明體" panose="02020500000000000000" pitchFamily="18" charset="-120"/>
            </a:endParaRPr>
          </a:p>
          <a:p>
            <a:pPr marL="285750" indent="-285750">
              <a:lnSpc>
                <a:spcPct val="115000"/>
              </a:lnSpc>
              <a:spcAft>
                <a:spcPts val="800"/>
              </a:spcAft>
              <a:buFont typeface="Arial" panose="020B0604020202020204" pitchFamily="34" charset="0"/>
              <a:buChar char="•"/>
            </a:pPr>
            <a:r>
              <a:rPr lang="en-US" altLang="zh-TW" sz="1600" kern="0" dirty="0">
                <a:latin typeface="+mn-ea"/>
                <a:cs typeface="新細明體" panose="02020500000000000000" pitchFamily="18" charset="-120"/>
              </a:rPr>
              <a:t>Strengthening the depth of technical cooperation with customers</a:t>
            </a:r>
            <a:endParaRPr lang="zh-TW" altLang="zh-TW" sz="1600" kern="100" dirty="0">
              <a:effectLst/>
              <a:latin typeface="+mn-ea"/>
              <a:cs typeface="Times New Roman" panose="02020603050405020304" pitchFamily="18" charset="0"/>
            </a:endParaRPr>
          </a:p>
        </p:txBody>
      </p:sp>
      <p:pic>
        <p:nvPicPr>
          <p:cNvPr id="3" name="圖片 2"/>
          <p:cNvPicPr>
            <a:picLocks noChangeAspect="1"/>
          </p:cNvPicPr>
          <p:nvPr/>
        </p:nvPicPr>
        <p:blipFill>
          <a:blip r:embed="rId2"/>
          <a:stretch>
            <a:fillRect/>
          </a:stretch>
        </p:blipFill>
        <p:spPr>
          <a:xfrm>
            <a:off x="7236296" y="2571750"/>
            <a:ext cx="1305027" cy="1159330"/>
          </a:xfrm>
          <a:prstGeom prst="rect">
            <a:avLst/>
          </a:prstGeom>
          <a:ln>
            <a:noFill/>
          </a:ln>
          <a:effectLst>
            <a:softEdge rad="112500"/>
          </a:effectLst>
        </p:spPr>
      </p:pic>
    </p:spTree>
    <p:extLst>
      <p:ext uri="{BB962C8B-B14F-4D97-AF65-F5344CB8AC3E}">
        <p14:creationId xmlns:p14="http://schemas.microsoft.com/office/powerpoint/2010/main" val="3880622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www.delicacy.com.tw/upload/news2/VietnamDL-coverv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7494"/>
            <a:ext cx="9140850" cy="60923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5">
            <a:extLst>
              <a:ext uri="{FF2B5EF4-FFF2-40B4-BE49-F238E27FC236}">
                <a16:creationId xmlns="" xmlns:a16="http://schemas.microsoft.com/office/drawing/2014/main" id="{95E3BD7D-EEC6-41FC-867D-95F2B71346B3}"/>
              </a:ext>
            </a:extLst>
          </p:cNvPr>
          <p:cNvSpPr txBox="1"/>
          <p:nvPr/>
        </p:nvSpPr>
        <p:spPr>
          <a:xfrm>
            <a:off x="2728312" y="528225"/>
            <a:ext cx="6164168" cy="5139869"/>
          </a:xfrm>
          <a:prstGeom prst="rect">
            <a:avLst/>
          </a:prstGeom>
          <a:noFill/>
        </p:spPr>
        <p:txBody>
          <a:bodyPr wrap="square" rtlCol="0" anchor="ctr">
            <a:spAutoFit/>
          </a:bodyPr>
          <a:lstStyle>
            <a:defPPr>
              <a:defRPr lang="en-US"/>
            </a:defPPr>
            <a:lvl1pPr>
              <a:defRPr sz="7200">
                <a:solidFill>
                  <a:schemeClr val="bg1"/>
                </a:solidFill>
                <a:effectLst>
                  <a:outerShdw blurRad="12700" dist="88900" dir="3000000" algn="tl" rotWithShape="0">
                    <a:schemeClr val="accent2">
                      <a:alpha val="40000"/>
                    </a:schemeClr>
                  </a:outerShdw>
                </a:effectLst>
              </a:defRPr>
            </a:lvl1pPr>
          </a:lstStyle>
          <a:p>
            <a:pPr marL="571500" indent="-571500">
              <a:buFont typeface="Arial" panose="020B0604020202020204" pitchFamily="34" charset="0"/>
              <a:buChar char="•"/>
            </a:pPr>
            <a:r>
              <a:rPr lang="en-US" altLang="ko-KR" sz="3200" b="1" dirty="0">
                <a:effectLst/>
                <a:ea typeface="Arial Unicode MS"/>
              </a:rPr>
              <a:t>About De </a:t>
            </a:r>
            <a:r>
              <a:rPr lang="en-US" altLang="ko-KR" sz="3200" b="1" dirty="0" err="1">
                <a:effectLst/>
                <a:ea typeface="Arial Unicode MS"/>
              </a:rPr>
              <a:t>Licacy</a:t>
            </a:r>
            <a:endParaRPr lang="en-US" altLang="ko-KR" sz="3200" b="1" dirty="0">
              <a:effectLst/>
              <a:ea typeface="Arial Unicode MS"/>
            </a:endParaRPr>
          </a:p>
          <a:p>
            <a:pPr marL="571500" indent="-571500">
              <a:buFont typeface="Arial" panose="020B0604020202020204" pitchFamily="34" charset="0"/>
              <a:buChar char="•"/>
            </a:pPr>
            <a:r>
              <a:rPr lang="en-US" altLang="ko-KR" sz="2800" b="1" dirty="0">
                <a:effectLst/>
                <a:ea typeface="Arial Unicode MS"/>
              </a:rPr>
              <a:t>Products</a:t>
            </a:r>
          </a:p>
          <a:p>
            <a:pPr marL="571500" indent="-571500">
              <a:buFont typeface="Arial" panose="020B0604020202020204" pitchFamily="34" charset="0"/>
              <a:buChar char="•"/>
            </a:pPr>
            <a:r>
              <a:rPr lang="en-US" altLang="zh-TW" sz="2800" b="1" dirty="0">
                <a:effectLst/>
              </a:rPr>
              <a:t>Financial Performance</a:t>
            </a:r>
          </a:p>
          <a:p>
            <a:pPr marL="571500" indent="-571500">
              <a:buFont typeface="Arial" panose="020B0604020202020204" pitchFamily="34" charset="0"/>
              <a:buChar char="•"/>
            </a:pPr>
            <a:r>
              <a:rPr lang="en-US" altLang="zh-TW" sz="2800" b="1" dirty="0">
                <a:effectLst/>
              </a:rPr>
              <a:t>Garment R&amp;D Center </a:t>
            </a:r>
            <a:endParaRPr lang="en-US" altLang="ko-KR" sz="2800" b="1" dirty="0">
              <a:effectLst/>
              <a:ea typeface="Arial Unicode MS"/>
            </a:endParaRPr>
          </a:p>
          <a:p>
            <a:pPr marL="571500" indent="-571500">
              <a:buFont typeface="Arial" panose="020B0604020202020204" pitchFamily="34" charset="0"/>
              <a:buChar char="•"/>
            </a:pPr>
            <a:r>
              <a:rPr lang="en-US" altLang="zh-TW" sz="2800" b="1" dirty="0">
                <a:effectLst/>
              </a:rPr>
              <a:t>Relocation Compensation</a:t>
            </a:r>
          </a:p>
          <a:p>
            <a:pPr marL="571500" indent="-571500">
              <a:buFont typeface="Arial" panose="020B0604020202020204" pitchFamily="34" charset="0"/>
              <a:buChar char="•"/>
            </a:pPr>
            <a:r>
              <a:rPr lang="en-US" altLang="ko-KR" sz="2800" b="1" dirty="0">
                <a:effectLst/>
                <a:ea typeface="Arial Unicode MS"/>
              </a:rPr>
              <a:t>Global capacity restructuring strategy in response to industrial changes</a:t>
            </a:r>
          </a:p>
          <a:p>
            <a:pPr marL="571500" indent="-571500">
              <a:buFont typeface="Arial" panose="020B0604020202020204" pitchFamily="34" charset="0"/>
              <a:buChar char="•"/>
            </a:pPr>
            <a:r>
              <a:rPr lang="en-US" altLang="ko-KR" sz="2800" b="1" dirty="0">
                <a:effectLst/>
                <a:ea typeface="Arial Unicode MS"/>
              </a:rPr>
              <a:t>Partnership</a:t>
            </a:r>
          </a:p>
          <a:p>
            <a:pPr algn="ctr"/>
            <a:endParaRPr lang="ko-KR" altLang="en-US" dirty="0">
              <a:solidFill>
                <a:prstClr val="white"/>
              </a:solidFill>
              <a:effectLst/>
              <a:ea typeface="Arial Unicode MS"/>
            </a:endParaRPr>
          </a:p>
        </p:txBody>
      </p:sp>
      <p:sp>
        <p:nvSpPr>
          <p:cNvPr id="3" name="TextBox 18">
            <a:extLst>
              <a:ext uri="{FF2B5EF4-FFF2-40B4-BE49-F238E27FC236}">
                <a16:creationId xmlns="" xmlns:a16="http://schemas.microsoft.com/office/drawing/2014/main" id="{042C12F7-AE9B-40D2-A6C4-2F1B6BC860EE}"/>
              </a:ext>
            </a:extLst>
          </p:cNvPr>
          <p:cNvSpPr txBox="1"/>
          <p:nvPr/>
        </p:nvSpPr>
        <p:spPr>
          <a:xfrm>
            <a:off x="-343680" y="483518"/>
            <a:ext cx="3675185" cy="707886"/>
          </a:xfrm>
          <a:prstGeom prst="rect">
            <a:avLst/>
          </a:prstGeom>
          <a:noFill/>
        </p:spPr>
        <p:txBody>
          <a:bodyPr wrap="square" rtlCol="0" anchor="ctr">
            <a:spAutoFit/>
          </a:bodyPr>
          <a:lstStyle>
            <a:defPPr>
              <a:defRPr lang="en-US"/>
            </a:defPPr>
            <a:lvl1pPr>
              <a:defRPr sz="7200">
                <a:solidFill>
                  <a:schemeClr val="bg1"/>
                </a:solidFill>
                <a:effectLst>
                  <a:outerShdw blurRad="12700" dist="88900" dir="3000000" algn="tl" rotWithShape="0">
                    <a:schemeClr val="accent2">
                      <a:alpha val="40000"/>
                    </a:schemeClr>
                  </a:outerShdw>
                </a:effectLst>
              </a:defRPr>
            </a:lvl1pPr>
          </a:lstStyle>
          <a:p>
            <a:pPr algn="ctr"/>
            <a:r>
              <a:rPr lang="en-US" altLang="ko-KR" sz="4000" b="1" dirty="0">
                <a:effectLst/>
                <a:ea typeface="Arial Unicode MS"/>
              </a:rPr>
              <a:t>OUTLINE</a:t>
            </a:r>
            <a:endParaRPr lang="ko-KR" altLang="en-US" sz="4000" b="1" dirty="0">
              <a:effectLst/>
              <a:ea typeface="Arial Unicode MS"/>
            </a:endParaRPr>
          </a:p>
        </p:txBody>
      </p:sp>
    </p:spTree>
    <p:extLst>
      <p:ext uri="{BB962C8B-B14F-4D97-AF65-F5344CB8AC3E}">
        <p14:creationId xmlns:p14="http://schemas.microsoft.com/office/powerpoint/2010/main" val="38865751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a:xfrm>
            <a:off x="457200" y="400050"/>
            <a:ext cx="8686800" cy="742950"/>
          </a:xfrm>
          <a:prstGeom prst="rect">
            <a:avLst/>
          </a:prstGeom>
        </p:spPr>
        <p:txBody>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altLang="ko-KR" sz="2800" dirty="0">
                <a:solidFill>
                  <a:schemeClr val="accent6"/>
                </a:solidFill>
                <a:ea typeface="Arial Unicode MS"/>
              </a:rPr>
              <a:t>Global capacity restructuring strategy </a:t>
            </a:r>
          </a:p>
          <a:p>
            <a:r>
              <a:rPr lang="en-US" altLang="ko-KR" sz="2800" dirty="0">
                <a:solidFill>
                  <a:schemeClr val="accent6"/>
                </a:solidFill>
                <a:ea typeface="Arial Unicode MS"/>
              </a:rPr>
              <a:t>                                         in response to industrial changes</a:t>
            </a:r>
            <a:endParaRPr lang="zh-TW" altLang="zh-TW" sz="2800" dirty="0">
              <a:solidFill>
                <a:schemeClr val="accent6"/>
              </a:solidFill>
            </a:endParaRPr>
          </a:p>
        </p:txBody>
      </p:sp>
      <p:sp>
        <p:nvSpPr>
          <p:cNvPr id="2" name="矩形 1"/>
          <p:cNvSpPr/>
          <p:nvPr/>
        </p:nvSpPr>
        <p:spPr>
          <a:xfrm>
            <a:off x="395536" y="1563638"/>
            <a:ext cx="7692280" cy="2776016"/>
          </a:xfrm>
          <a:prstGeom prst="rect">
            <a:avLst/>
          </a:prstGeom>
        </p:spPr>
        <p:txBody>
          <a:bodyPr wrap="square">
            <a:spAutoFit/>
          </a:bodyPr>
          <a:lstStyle/>
          <a:p>
            <a:pPr>
              <a:lnSpc>
                <a:spcPct val="115000"/>
              </a:lnSpc>
              <a:spcAft>
                <a:spcPts val="800"/>
              </a:spcAft>
            </a:pPr>
            <a:r>
              <a:rPr lang="en-US" altLang="zh-TW" sz="2000" b="1" kern="0" dirty="0">
                <a:latin typeface="+mn-ea"/>
                <a:cs typeface="新細明體" panose="02020500000000000000" pitchFamily="18" charset="-120"/>
              </a:rPr>
              <a:t>The strategic goals of overseas expansion are:</a:t>
            </a:r>
          </a:p>
          <a:p>
            <a:pPr>
              <a:lnSpc>
                <a:spcPct val="115000"/>
              </a:lnSpc>
              <a:spcAft>
                <a:spcPts val="800"/>
              </a:spcAft>
            </a:pPr>
            <a:endParaRPr lang="en-US" altLang="zh-TW" sz="800" b="1" kern="0" dirty="0">
              <a:latin typeface="+mn-ea"/>
              <a:cs typeface="新細明體" panose="02020500000000000000" pitchFamily="18" charset="-120"/>
            </a:endParaRPr>
          </a:p>
          <a:p>
            <a:pPr marL="738188" indent="-285750">
              <a:lnSpc>
                <a:spcPct val="115000"/>
              </a:lnSpc>
              <a:spcAft>
                <a:spcPts val="800"/>
              </a:spcAft>
              <a:buFont typeface="Arial" panose="020B0604020202020204" pitchFamily="34" charset="0"/>
              <a:buChar char="•"/>
            </a:pPr>
            <a:r>
              <a:rPr lang="en-US" altLang="zh-TW" sz="1600" kern="0" dirty="0">
                <a:latin typeface="+mn-ea"/>
                <a:cs typeface="新細明體" panose="02020500000000000000" pitchFamily="18" charset="-120"/>
              </a:rPr>
              <a:t>Establish a multi-regional production capacity layout to mitigate geopolitical and operational risks;</a:t>
            </a:r>
          </a:p>
          <a:p>
            <a:pPr marL="738188" indent="-285750">
              <a:lnSpc>
                <a:spcPct val="115000"/>
              </a:lnSpc>
              <a:spcAft>
                <a:spcPts val="800"/>
              </a:spcAft>
              <a:buFont typeface="Arial" panose="020B0604020202020204" pitchFamily="34" charset="0"/>
              <a:buChar char="•"/>
            </a:pPr>
            <a:r>
              <a:rPr lang="en-US" altLang="zh-TW" sz="1600" kern="0" dirty="0">
                <a:latin typeface="+mn-ea"/>
                <a:cs typeface="新細明體" panose="02020500000000000000" pitchFamily="18" charset="-120"/>
              </a:rPr>
              <a:t>Be close to major customers' production bases to shorten delivery times and improve responsiveness;</a:t>
            </a:r>
          </a:p>
          <a:p>
            <a:pPr marL="738188" indent="-285750">
              <a:lnSpc>
                <a:spcPct val="115000"/>
              </a:lnSpc>
              <a:spcAft>
                <a:spcPts val="800"/>
              </a:spcAft>
              <a:buFont typeface="Arial" panose="020B0604020202020204" pitchFamily="34" charset="0"/>
              <a:buChar char="•"/>
            </a:pPr>
            <a:r>
              <a:rPr lang="en-US" altLang="zh-TW" sz="1600" kern="0" dirty="0">
                <a:latin typeface="+mn-ea"/>
                <a:cs typeface="新細明體" panose="02020500000000000000" pitchFamily="18" charset="-120"/>
              </a:rPr>
              <a:t>Leverage cost and scale advantages to enhance price competitiveness;</a:t>
            </a:r>
          </a:p>
          <a:p>
            <a:pPr marL="738188" indent="-285750">
              <a:lnSpc>
                <a:spcPct val="115000"/>
              </a:lnSpc>
              <a:spcAft>
                <a:spcPts val="800"/>
              </a:spcAft>
              <a:buFont typeface="Arial" panose="020B0604020202020204" pitchFamily="34" charset="0"/>
              <a:buChar char="•"/>
            </a:pPr>
            <a:r>
              <a:rPr lang="en-US" altLang="zh-TW" sz="1600" kern="0" dirty="0">
                <a:latin typeface="+mn-ea"/>
                <a:cs typeface="新細明體" panose="02020500000000000000" pitchFamily="18" charset="-120"/>
              </a:rPr>
              <a:t>Support future order growth and new customer development.</a:t>
            </a:r>
            <a:endParaRPr lang="zh-TW" altLang="zh-TW" sz="1600" kern="100" dirty="0">
              <a:effectLst/>
              <a:latin typeface="+mn-ea"/>
              <a:cs typeface="Times New Roman" panose="02020603050405020304" pitchFamily="18" charset="0"/>
            </a:endParaRPr>
          </a:p>
        </p:txBody>
      </p:sp>
      <p:pic>
        <p:nvPicPr>
          <p:cNvPr id="3" name="圖片 2"/>
          <p:cNvPicPr>
            <a:picLocks noChangeAspect="1"/>
          </p:cNvPicPr>
          <p:nvPr/>
        </p:nvPicPr>
        <p:blipFill>
          <a:blip r:embed="rId2"/>
          <a:stretch>
            <a:fillRect/>
          </a:stretch>
        </p:blipFill>
        <p:spPr>
          <a:xfrm>
            <a:off x="7596336" y="2283718"/>
            <a:ext cx="1194801" cy="1078658"/>
          </a:xfrm>
          <a:prstGeom prst="rect">
            <a:avLst/>
          </a:prstGeom>
        </p:spPr>
      </p:pic>
    </p:spTree>
    <p:extLst>
      <p:ext uri="{BB962C8B-B14F-4D97-AF65-F5344CB8AC3E}">
        <p14:creationId xmlns:p14="http://schemas.microsoft.com/office/powerpoint/2010/main" val="21403064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 xmlns:a16="http://schemas.microsoft.com/office/drawing/2014/main" id="{0C3DAFF7-98AA-4F21-B2F9-E89E797FE746}"/>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267494"/>
            <a:ext cx="9143999" cy="4876006"/>
          </a:xfrm>
          <a:prstGeom prst="rect">
            <a:avLst/>
          </a:prstGeom>
        </p:spPr>
      </p:pic>
      <p:sp>
        <p:nvSpPr>
          <p:cNvPr id="2" name="TextBox 5">
            <a:extLst>
              <a:ext uri="{FF2B5EF4-FFF2-40B4-BE49-F238E27FC236}">
                <a16:creationId xmlns="" xmlns:a16="http://schemas.microsoft.com/office/drawing/2014/main" id="{95E3BD7D-EEC6-41FC-867D-95F2B71346B3}"/>
              </a:ext>
            </a:extLst>
          </p:cNvPr>
          <p:cNvSpPr txBox="1"/>
          <p:nvPr/>
        </p:nvSpPr>
        <p:spPr>
          <a:xfrm>
            <a:off x="2915816" y="771550"/>
            <a:ext cx="5904656" cy="3170099"/>
          </a:xfrm>
          <a:prstGeom prst="rect">
            <a:avLst/>
          </a:prstGeom>
          <a:noFill/>
        </p:spPr>
        <p:txBody>
          <a:bodyPr wrap="square" rtlCol="0" anchor="ctr">
            <a:spAutoFit/>
          </a:bodyPr>
          <a:lstStyle>
            <a:defPPr>
              <a:defRPr lang="en-US"/>
            </a:defPPr>
            <a:lvl1pPr>
              <a:defRPr sz="7200">
                <a:solidFill>
                  <a:schemeClr val="bg1"/>
                </a:solidFill>
                <a:effectLst>
                  <a:outerShdw blurRad="12700" dist="88900" dir="3000000" algn="tl" rotWithShape="0">
                    <a:schemeClr val="accent2">
                      <a:alpha val="40000"/>
                    </a:schemeClr>
                  </a:outerShdw>
                </a:effectLst>
              </a:defRPr>
            </a:lvl1pPr>
          </a:lstStyle>
          <a:p>
            <a:pPr marL="571500" indent="-571500">
              <a:buFont typeface="Arial" panose="020B0604020202020204" pitchFamily="34" charset="0"/>
              <a:buChar char="•"/>
            </a:pPr>
            <a:r>
              <a:rPr lang="en-US" altLang="ko-KR" sz="2400" dirty="0">
                <a:solidFill>
                  <a:schemeClr val="tx2">
                    <a:lumMod val="40000"/>
                    <a:lumOff val="60000"/>
                  </a:schemeClr>
                </a:solidFill>
                <a:effectLst/>
                <a:ea typeface="Arial Unicode MS"/>
              </a:rPr>
              <a:t>About De </a:t>
            </a:r>
            <a:r>
              <a:rPr lang="en-US" altLang="ko-KR" sz="2400" dirty="0" err="1">
                <a:solidFill>
                  <a:schemeClr val="tx2">
                    <a:lumMod val="40000"/>
                    <a:lumOff val="60000"/>
                  </a:schemeClr>
                </a:solidFill>
                <a:effectLst/>
                <a:ea typeface="Arial Unicode MS"/>
              </a:rPr>
              <a:t>Licacy</a:t>
            </a:r>
            <a:endParaRPr lang="en-US" altLang="ko-KR" sz="2400" dirty="0">
              <a:solidFill>
                <a:schemeClr val="tx2">
                  <a:lumMod val="40000"/>
                  <a:lumOff val="60000"/>
                </a:schemeClr>
              </a:solidFill>
              <a:effectLst/>
              <a:ea typeface="Arial Unicode MS"/>
            </a:endParaRPr>
          </a:p>
          <a:p>
            <a:pPr marL="571500" indent="-571500">
              <a:buFont typeface="Arial" panose="020B0604020202020204" pitchFamily="34" charset="0"/>
              <a:buChar char="•"/>
            </a:pPr>
            <a:r>
              <a:rPr lang="en-US" altLang="ko-KR" sz="2400" dirty="0">
                <a:solidFill>
                  <a:schemeClr val="tx2">
                    <a:lumMod val="40000"/>
                    <a:lumOff val="60000"/>
                  </a:schemeClr>
                </a:solidFill>
                <a:effectLst/>
                <a:ea typeface="Arial Unicode MS"/>
              </a:rPr>
              <a:t>Products</a:t>
            </a:r>
          </a:p>
          <a:p>
            <a:pPr marL="571500" indent="-571500">
              <a:buFont typeface="Arial" panose="020B0604020202020204" pitchFamily="34" charset="0"/>
              <a:buChar char="•"/>
            </a:pPr>
            <a:r>
              <a:rPr lang="en-US" altLang="zh-TW" sz="2400" dirty="0">
                <a:solidFill>
                  <a:schemeClr val="bg1">
                    <a:lumMod val="75000"/>
                  </a:schemeClr>
                </a:solidFill>
                <a:effectLst/>
              </a:rPr>
              <a:t>Financial Performance</a:t>
            </a:r>
            <a:endParaRPr lang="en-US" altLang="ko-KR" sz="2400" dirty="0">
              <a:solidFill>
                <a:schemeClr val="bg1">
                  <a:lumMod val="75000"/>
                </a:schemeClr>
              </a:solidFill>
              <a:effectLst/>
              <a:ea typeface="Arial Unicode MS"/>
            </a:endParaRPr>
          </a:p>
          <a:p>
            <a:pPr marL="571500" indent="-571500">
              <a:buFont typeface="Arial" panose="020B0604020202020204" pitchFamily="34" charset="0"/>
              <a:buChar char="•"/>
            </a:pPr>
            <a:r>
              <a:rPr lang="en-US" altLang="zh-TW" sz="2400" dirty="0">
                <a:solidFill>
                  <a:schemeClr val="bg1">
                    <a:lumMod val="75000"/>
                  </a:schemeClr>
                </a:solidFill>
                <a:effectLst/>
              </a:rPr>
              <a:t>Garment R&amp;D Center</a:t>
            </a:r>
            <a:endParaRPr lang="en-US" altLang="ko-KR" sz="2400" dirty="0">
              <a:solidFill>
                <a:schemeClr val="bg1">
                  <a:lumMod val="75000"/>
                </a:schemeClr>
              </a:solidFill>
              <a:effectLst/>
              <a:ea typeface="Arial Unicode MS"/>
            </a:endParaRPr>
          </a:p>
          <a:p>
            <a:pPr marL="571500" indent="-571500">
              <a:buFont typeface="Arial" panose="020B0604020202020204" pitchFamily="34" charset="0"/>
              <a:buChar char="•"/>
            </a:pPr>
            <a:r>
              <a:rPr lang="en-US" altLang="zh-TW" sz="2400" dirty="0">
                <a:solidFill>
                  <a:schemeClr val="bg1">
                    <a:lumMod val="75000"/>
                  </a:schemeClr>
                </a:solidFill>
                <a:effectLst/>
              </a:rPr>
              <a:t>Relocation Compensation</a:t>
            </a:r>
          </a:p>
          <a:p>
            <a:pPr marL="571500" indent="-571500">
              <a:buFont typeface="Arial" panose="020B0604020202020204" pitchFamily="34" charset="0"/>
              <a:buChar char="•"/>
            </a:pPr>
            <a:r>
              <a:rPr lang="en-US" altLang="ko-KR" sz="2400" dirty="0">
                <a:solidFill>
                  <a:schemeClr val="bg1">
                    <a:lumMod val="75000"/>
                  </a:schemeClr>
                </a:solidFill>
                <a:effectLst/>
                <a:ea typeface="Arial Unicode MS"/>
              </a:rPr>
              <a:t>Global capacity restructuring strategy in response to industrial changes</a:t>
            </a:r>
            <a:endParaRPr lang="en-US" altLang="zh-TW" sz="2400" dirty="0">
              <a:solidFill>
                <a:schemeClr val="bg1">
                  <a:lumMod val="75000"/>
                </a:schemeClr>
              </a:solidFill>
              <a:effectLst/>
            </a:endParaRPr>
          </a:p>
          <a:p>
            <a:pPr marL="571500" indent="-571500">
              <a:buFont typeface="Arial" panose="020B0604020202020204" pitchFamily="34" charset="0"/>
              <a:buChar char="•"/>
            </a:pPr>
            <a:r>
              <a:rPr lang="en-US" altLang="ko-KR" sz="3200" dirty="0">
                <a:effectLst/>
                <a:ea typeface="Arial Unicode MS"/>
              </a:rPr>
              <a:t>Partnership</a:t>
            </a:r>
          </a:p>
        </p:txBody>
      </p:sp>
    </p:spTree>
    <p:extLst>
      <p:ext uri="{BB962C8B-B14F-4D97-AF65-F5344CB8AC3E}">
        <p14:creationId xmlns:p14="http://schemas.microsoft.com/office/powerpoint/2010/main" val="25122353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投影片編號版面配置區 1"/>
          <p:cNvSpPr txBox="1">
            <a:spLocks noGrp="1"/>
          </p:cNvSpPr>
          <p:nvPr/>
        </p:nvSpPr>
        <p:spPr bwMode="auto">
          <a:xfrm flipH="1" flipV="1">
            <a:off x="5356974" y="5943307"/>
            <a:ext cx="76200" cy="84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wrap="square" lIns="0" tIns="0" rIns="0" bIns="0">
            <a:spAutoFit/>
          </a:bodyPr>
          <a:lstStyle>
            <a:lvl1pPr marL="57150">
              <a:spcBef>
                <a:spcPct val="20000"/>
              </a:spcBef>
              <a:defRPr>
                <a:solidFill>
                  <a:schemeClr val="tx1"/>
                </a:solidFill>
                <a:latin typeface="Calibri" panose="020F0502020204030204" pitchFamily="34" charset="0"/>
                <a:ea typeface="新細明體" panose="02020500000000000000" pitchFamily="18" charset="-120"/>
              </a:defRPr>
            </a:lvl1pPr>
            <a:lvl2pPr marL="742950" indent="-285750">
              <a:spcBef>
                <a:spcPct val="20000"/>
              </a:spcBef>
              <a:defRPr>
                <a:solidFill>
                  <a:schemeClr val="tx1"/>
                </a:solidFill>
                <a:latin typeface="Calibri" panose="020F0502020204030204" pitchFamily="34" charset="0"/>
                <a:ea typeface="新細明體" panose="02020500000000000000" pitchFamily="18" charset="-120"/>
              </a:defRPr>
            </a:lvl2pPr>
            <a:lvl3pPr marL="1143000" indent="-228600">
              <a:spcBef>
                <a:spcPct val="20000"/>
              </a:spcBef>
              <a:defRPr>
                <a:solidFill>
                  <a:schemeClr val="tx1"/>
                </a:solidFill>
                <a:latin typeface="Calibri" panose="020F0502020204030204" pitchFamily="34" charset="0"/>
                <a:ea typeface="新細明體" panose="02020500000000000000" pitchFamily="18" charset="-120"/>
              </a:defRPr>
            </a:lvl3pPr>
            <a:lvl4pPr marL="1600200" indent="-228600">
              <a:spcBef>
                <a:spcPct val="20000"/>
              </a:spcBef>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ts val="1100"/>
              </a:lnSpc>
              <a:spcBef>
                <a:spcPct val="0"/>
              </a:spcBef>
            </a:pPr>
            <a:endParaRPr kumimoji="0" lang="en-US" altLang="zh-TW" sz="1200" u="none"/>
          </a:p>
        </p:txBody>
      </p:sp>
      <p:pic>
        <p:nvPicPr>
          <p:cNvPr id="16" name="Picture 6"/>
          <p:cNvPicPr>
            <a:picLocks noChangeAspect="1" noChangeArrowheads="1"/>
          </p:cNvPicPr>
          <p:nvPr/>
        </p:nvPicPr>
        <p:blipFill>
          <a:blip r:embed="rId3" cstate="print"/>
          <a:stretch>
            <a:fillRect/>
          </a:stretch>
        </p:blipFill>
        <p:spPr bwMode="auto">
          <a:xfrm>
            <a:off x="3115719" y="1001799"/>
            <a:ext cx="1625191" cy="9534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 name="投影片編號版面配置區 1"/>
          <p:cNvSpPr txBox="1">
            <a:spLocks noGrp="1"/>
          </p:cNvSpPr>
          <p:nvPr/>
        </p:nvSpPr>
        <p:spPr bwMode="auto">
          <a:xfrm flipH="1" flipV="1">
            <a:off x="4664710" y="5286375"/>
            <a:ext cx="76200" cy="140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wrap="square" lIns="0" tIns="0" rIns="0" bIns="0">
            <a:spAutoFit/>
          </a:bodyPr>
          <a:lstStyle>
            <a:defPPr>
              <a:defRPr lang="zh-TW"/>
            </a:defPPr>
            <a:lvl1pPr algn="l" rtl="0" eaLnBrk="0" fontAlgn="base" hangingPunct="0">
              <a:spcBef>
                <a:spcPct val="0"/>
              </a:spcBef>
              <a:spcAft>
                <a:spcPct val="0"/>
              </a:spcAft>
              <a:defRPr kumimoji="1" sz="3600" b="1" u="sng" kern="1200">
                <a:solidFill>
                  <a:schemeClr val="tx1"/>
                </a:solidFill>
                <a:latin typeface="Calibri" panose="020F050202020403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sz="3600" b="1" u="sng" kern="1200">
                <a:solidFill>
                  <a:schemeClr val="tx1"/>
                </a:solidFill>
                <a:latin typeface="Calibri" panose="020F050202020403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sz="3600" b="1" u="sng" kern="1200">
                <a:solidFill>
                  <a:schemeClr val="tx1"/>
                </a:solidFill>
                <a:latin typeface="Calibri" panose="020F050202020403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sz="3600" b="1" u="sng" kern="1200">
                <a:solidFill>
                  <a:schemeClr val="tx1"/>
                </a:solidFill>
                <a:latin typeface="Calibri" panose="020F050202020403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sz="3600" b="1" u="sng" kern="1200">
                <a:solidFill>
                  <a:schemeClr val="tx1"/>
                </a:solidFill>
                <a:latin typeface="Calibri" panose="020F0502020204030204" pitchFamily="34" charset="0"/>
                <a:ea typeface="新細明體" panose="02020500000000000000" pitchFamily="18" charset="-120"/>
                <a:cs typeface="+mn-cs"/>
              </a:defRPr>
            </a:lvl5pPr>
            <a:lvl6pPr marL="2286000" algn="l" defTabSz="914400" rtl="0" eaLnBrk="1" latinLnBrk="0" hangingPunct="1">
              <a:defRPr kumimoji="1" sz="3600" b="1" u="sng" kern="1200">
                <a:solidFill>
                  <a:schemeClr val="tx1"/>
                </a:solidFill>
                <a:latin typeface="Calibri" panose="020F0502020204030204" pitchFamily="34" charset="0"/>
                <a:ea typeface="新細明體" panose="02020500000000000000" pitchFamily="18" charset="-120"/>
                <a:cs typeface="+mn-cs"/>
              </a:defRPr>
            </a:lvl6pPr>
            <a:lvl7pPr marL="2743200" algn="l" defTabSz="914400" rtl="0" eaLnBrk="1" latinLnBrk="0" hangingPunct="1">
              <a:defRPr kumimoji="1" sz="3600" b="1" u="sng" kern="1200">
                <a:solidFill>
                  <a:schemeClr val="tx1"/>
                </a:solidFill>
                <a:latin typeface="Calibri" panose="020F0502020204030204" pitchFamily="34" charset="0"/>
                <a:ea typeface="新細明體" panose="02020500000000000000" pitchFamily="18" charset="-120"/>
                <a:cs typeface="+mn-cs"/>
              </a:defRPr>
            </a:lvl7pPr>
            <a:lvl8pPr marL="3200400" algn="l" defTabSz="914400" rtl="0" eaLnBrk="1" latinLnBrk="0" hangingPunct="1">
              <a:defRPr kumimoji="1" sz="3600" b="1" u="sng" kern="1200">
                <a:solidFill>
                  <a:schemeClr val="tx1"/>
                </a:solidFill>
                <a:latin typeface="Calibri" panose="020F0502020204030204" pitchFamily="34" charset="0"/>
                <a:ea typeface="新細明體" panose="02020500000000000000" pitchFamily="18" charset="-120"/>
                <a:cs typeface="+mn-cs"/>
              </a:defRPr>
            </a:lvl8pPr>
            <a:lvl9pPr marL="3657600" algn="l" defTabSz="914400" rtl="0" eaLnBrk="1" latinLnBrk="0" hangingPunct="1">
              <a:defRPr kumimoji="1" sz="3600" b="1" u="sng" kern="1200">
                <a:solidFill>
                  <a:schemeClr val="tx1"/>
                </a:solidFill>
                <a:latin typeface="Calibri" panose="020F0502020204030204" pitchFamily="34" charset="0"/>
                <a:ea typeface="新細明體" panose="02020500000000000000" pitchFamily="18" charset="-120"/>
                <a:cs typeface="+mn-cs"/>
              </a:defRPr>
            </a:lvl9pPr>
          </a:lstStyle>
          <a:p>
            <a:pPr eaLnBrk="1" hangingPunct="1">
              <a:lnSpc>
                <a:spcPts val="1100"/>
              </a:lnSpc>
              <a:spcBef>
                <a:spcPct val="0"/>
              </a:spcBef>
            </a:pPr>
            <a:endParaRPr kumimoji="0" lang="en-US" altLang="zh-TW" sz="1200" u="none"/>
          </a:p>
        </p:txBody>
      </p:sp>
      <p:pic>
        <p:nvPicPr>
          <p:cNvPr id="19" name="Picture 2"/>
          <p:cNvPicPr>
            <a:picLocks noChangeAspect="1" noChangeArrowheads="1"/>
          </p:cNvPicPr>
          <p:nvPr/>
        </p:nvPicPr>
        <p:blipFill>
          <a:blip r:embed="rId4" cstate="email"/>
          <a:stretch>
            <a:fillRect/>
          </a:stretch>
        </p:blipFill>
        <p:spPr bwMode="auto">
          <a:xfrm>
            <a:off x="5461181" y="1228440"/>
            <a:ext cx="2254721" cy="503286"/>
          </a:xfrm>
          <a:prstGeom prst="rect">
            <a:avLst/>
          </a:prstGeom>
          <a:noFill/>
          <a:ln>
            <a:noFill/>
          </a:ln>
          <a:effectLst/>
          <a:extLst>
            <a:ext uri="{909E8E84-426E-40DD-AFC4-6F175D3DCCD1}">
              <a14:hiddenFill xmlns:a14="http://schemas.microsoft.com/office/drawing/2010/main">
                <a:blipFill dpi="0" rotWithShape="0">
                  <a:blip/>
                  <a:srcRect r="56976"/>
                  <a:stretch>
                    <a:fillRect/>
                  </a:stretch>
                </a:blipFill>
              </a14:hiddenFill>
            </a:ex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 name="Picture 3"/>
          <p:cNvPicPr>
            <a:picLocks noChangeAspect="1" noChangeArrowheads="1"/>
          </p:cNvPicPr>
          <p:nvPr/>
        </p:nvPicPr>
        <p:blipFill>
          <a:blip r:embed="rId5" cstate="email"/>
          <a:stretch>
            <a:fillRect/>
          </a:stretch>
        </p:blipFill>
        <p:spPr bwMode="auto">
          <a:xfrm>
            <a:off x="663184" y="2820450"/>
            <a:ext cx="1378627" cy="372602"/>
          </a:xfrm>
          <a:prstGeom prst="rect">
            <a:avLst/>
          </a:prstGeom>
          <a:noFill/>
          <a:ln>
            <a:noFill/>
          </a:ln>
          <a:effectLst/>
          <a:extLst>
            <a:ext uri="{909E8E84-426E-40DD-AFC4-6F175D3DCCD1}">
              <a14:hiddenFill xmlns:a14="http://schemas.microsoft.com/office/drawing/2010/main">
                <a:blipFill dpi="0" rotWithShape="0">
                  <a:blip/>
                  <a:srcRect r="71632"/>
                  <a:stretch>
                    <a:fillRect/>
                  </a:stretch>
                </a:blipFill>
              </a14:hiddenFill>
            </a:ex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 name="Picture 4"/>
          <p:cNvPicPr>
            <a:picLocks noChangeAspect="1" noChangeArrowheads="1"/>
          </p:cNvPicPr>
          <p:nvPr/>
        </p:nvPicPr>
        <p:blipFill>
          <a:blip r:embed="rId6" cstate="print"/>
          <a:stretch>
            <a:fillRect/>
          </a:stretch>
        </p:blipFill>
        <p:spPr bwMode="auto">
          <a:xfrm>
            <a:off x="2608484" y="2112774"/>
            <a:ext cx="1304305" cy="4260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 name="Picture 5"/>
          <p:cNvPicPr>
            <a:picLocks noChangeAspect="1" noChangeArrowheads="1"/>
          </p:cNvPicPr>
          <p:nvPr/>
        </p:nvPicPr>
        <p:blipFill>
          <a:blip r:embed="rId7" cstate="print"/>
          <a:stretch>
            <a:fillRect/>
          </a:stretch>
        </p:blipFill>
        <p:spPr bwMode="auto">
          <a:xfrm>
            <a:off x="6588540" y="3965938"/>
            <a:ext cx="2250053" cy="5134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 name="Picture 19"/>
          <p:cNvPicPr>
            <a:picLocks noChangeAspect="1" noChangeArrowheads="1"/>
          </p:cNvPicPr>
          <p:nvPr/>
        </p:nvPicPr>
        <p:blipFill>
          <a:blip r:embed="rId8" cstate="email"/>
          <a:stretch>
            <a:fillRect/>
          </a:stretch>
        </p:blipFill>
        <p:spPr bwMode="auto">
          <a:xfrm>
            <a:off x="4754230" y="2228937"/>
            <a:ext cx="2159576" cy="41174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 name="Picture 20"/>
          <p:cNvPicPr>
            <a:picLocks noChangeAspect="1" noChangeArrowheads="1"/>
          </p:cNvPicPr>
          <p:nvPr/>
        </p:nvPicPr>
        <p:blipFill>
          <a:blip r:embed="rId9" cstate="email"/>
          <a:stretch>
            <a:fillRect/>
          </a:stretch>
        </p:blipFill>
        <p:spPr bwMode="auto">
          <a:xfrm>
            <a:off x="5973331" y="2981817"/>
            <a:ext cx="1577163" cy="72485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 name="Picture 1"/>
          <p:cNvPicPr>
            <a:picLocks noChangeAspect="1"/>
          </p:cNvPicPr>
          <p:nvPr/>
        </p:nvPicPr>
        <p:blipFill>
          <a:blip r:embed="rId10" cstate="email"/>
          <a:stretch>
            <a:fillRect/>
          </a:stretch>
        </p:blipFill>
        <p:spPr bwMode="auto">
          <a:xfrm>
            <a:off x="4031500" y="4043313"/>
            <a:ext cx="1907391" cy="659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
          <p:cNvPicPr>
            <a:picLocks noChangeAspect="1"/>
          </p:cNvPicPr>
          <p:nvPr/>
        </p:nvPicPr>
        <p:blipFill>
          <a:blip r:embed="rId11" cstate="email"/>
          <a:stretch>
            <a:fillRect/>
          </a:stretch>
        </p:blipFill>
        <p:spPr bwMode="auto">
          <a:xfrm>
            <a:off x="755576" y="3796719"/>
            <a:ext cx="2360143" cy="689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
          <p:cNvPicPr>
            <a:picLocks noChangeAspect="1"/>
          </p:cNvPicPr>
          <p:nvPr/>
        </p:nvPicPr>
        <p:blipFill>
          <a:blip r:embed="rId12" cstate="email"/>
          <a:stretch>
            <a:fillRect/>
          </a:stretch>
        </p:blipFill>
        <p:spPr bwMode="auto">
          <a:xfrm>
            <a:off x="516070" y="1491631"/>
            <a:ext cx="1867288" cy="739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標題 1"/>
          <p:cNvSpPr txBox="1">
            <a:spLocks/>
          </p:cNvSpPr>
          <p:nvPr/>
        </p:nvSpPr>
        <p:spPr>
          <a:xfrm>
            <a:off x="94382" y="330692"/>
            <a:ext cx="5300692" cy="558499"/>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zh-TW" altLang="en-US" sz="2800" b="1" dirty="0">
                <a:latin typeface="+mn-lt"/>
              </a:rPr>
              <a:t> </a:t>
            </a:r>
            <a:r>
              <a:rPr lang="en-US" altLang="zh-TW" sz="2800" b="1" dirty="0">
                <a:solidFill>
                  <a:schemeClr val="accent6"/>
                </a:solidFill>
                <a:latin typeface="+mn-lt"/>
              </a:rPr>
              <a:t>SUPPLIERS </a:t>
            </a:r>
            <a:r>
              <a:rPr lang="en-US" altLang="zh-TW" sz="2400" b="1" dirty="0">
                <a:solidFill>
                  <a:schemeClr val="accent6"/>
                </a:solidFill>
                <a:latin typeface="+mn-lt"/>
              </a:rPr>
              <a:t>(Fabric)</a:t>
            </a:r>
          </a:p>
        </p:txBody>
      </p:sp>
      <p:pic>
        <p:nvPicPr>
          <p:cNvPr id="30" name="圖片 29"/>
          <p:cNvPicPr>
            <a:picLocks noChangeAspect="1"/>
          </p:cNvPicPr>
          <p:nvPr/>
        </p:nvPicPr>
        <p:blipFill>
          <a:blip r:embed="rId13"/>
          <a:stretch>
            <a:fillRect/>
          </a:stretch>
        </p:blipFill>
        <p:spPr>
          <a:xfrm>
            <a:off x="2278365" y="2871833"/>
            <a:ext cx="1113122" cy="834842"/>
          </a:xfrm>
          <a:prstGeom prst="rect">
            <a:avLst/>
          </a:prstGeom>
        </p:spPr>
      </p:pic>
      <p:pic>
        <p:nvPicPr>
          <p:cNvPr id="31" name="圖片 30"/>
          <p:cNvPicPr>
            <a:picLocks noChangeAspect="1"/>
          </p:cNvPicPr>
          <p:nvPr/>
        </p:nvPicPr>
        <p:blipFill>
          <a:blip r:embed="rId14"/>
          <a:stretch>
            <a:fillRect/>
          </a:stretch>
        </p:blipFill>
        <p:spPr>
          <a:xfrm>
            <a:off x="3928314" y="2844761"/>
            <a:ext cx="857903" cy="968093"/>
          </a:xfrm>
          <a:prstGeom prst="rect">
            <a:avLst/>
          </a:prstGeom>
        </p:spPr>
      </p:pic>
      <p:pic>
        <p:nvPicPr>
          <p:cNvPr id="32" name="圖片 31"/>
          <p:cNvPicPr>
            <a:picLocks noChangeAspect="1"/>
          </p:cNvPicPr>
          <p:nvPr/>
        </p:nvPicPr>
        <p:blipFill>
          <a:blip r:embed="rId15"/>
          <a:stretch>
            <a:fillRect/>
          </a:stretch>
        </p:blipFill>
        <p:spPr>
          <a:xfrm>
            <a:off x="7715902" y="1794639"/>
            <a:ext cx="939481" cy="911849"/>
          </a:xfrm>
          <a:prstGeom prst="rect">
            <a:avLst/>
          </a:prstGeom>
        </p:spPr>
      </p:pic>
    </p:spTree>
    <p:extLst>
      <p:ext uri="{BB962C8B-B14F-4D97-AF65-F5344CB8AC3E}">
        <p14:creationId xmlns:p14="http://schemas.microsoft.com/office/powerpoint/2010/main" val="11243082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p:cNvSpPr/>
          <p:nvPr/>
        </p:nvSpPr>
        <p:spPr>
          <a:xfrm>
            <a:off x="0" y="0"/>
            <a:ext cx="9144000" cy="9875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9" name="圖片 7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315" y="834547"/>
            <a:ext cx="801583" cy="320946"/>
          </a:xfrm>
          <a:prstGeom prst="rect">
            <a:avLst/>
          </a:prstGeom>
        </p:spPr>
      </p:pic>
      <p:pic>
        <p:nvPicPr>
          <p:cNvPr id="80" name="圖片 79"/>
          <p:cNvPicPr>
            <a:picLocks noChangeAspect="1"/>
          </p:cNvPicPr>
          <p:nvPr/>
        </p:nvPicPr>
        <p:blipFill rotWithShape="1">
          <a:blip r:embed="rId4" cstate="print">
            <a:extLst>
              <a:ext uri="{28A0092B-C50C-407E-A947-70E740481C1C}">
                <a14:useLocalDpi xmlns:a14="http://schemas.microsoft.com/office/drawing/2010/main" val="0"/>
              </a:ext>
            </a:extLst>
          </a:blip>
          <a:srcRect t="34966" b="32517"/>
          <a:stretch/>
        </p:blipFill>
        <p:spPr>
          <a:xfrm>
            <a:off x="1063108" y="846747"/>
            <a:ext cx="1215956" cy="296544"/>
          </a:xfrm>
          <a:prstGeom prst="rect">
            <a:avLst/>
          </a:prstGeom>
        </p:spPr>
      </p:pic>
      <p:pic>
        <p:nvPicPr>
          <p:cNvPr id="81" name="Picture 63" descr="D:\YSCHEN\To Isa\Design\logo\Asic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8038" y="825203"/>
            <a:ext cx="979372" cy="339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Picture 10" descr="D:\YSCHEN\To Isa\Design\logo\Arcteryx_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98274" y="662764"/>
            <a:ext cx="770554" cy="505156"/>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5" descr="D:\YSCHEN\To Isa\Design\logo\Brook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03569" y="792944"/>
            <a:ext cx="966402" cy="374975"/>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D:\YSCHEN\To Isa\Design\logo\2000px-Columbia_Sportswear_Co_logo_svg.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89183" y="871493"/>
            <a:ext cx="1202172" cy="247054"/>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61" descr="D:\YSCHEN\To Isa\Design\logo\Decathlon_Group_logo.gif"/>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8006" t="13300" r="1" b="17314"/>
          <a:stretch/>
        </p:blipFill>
        <p:spPr bwMode="auto">
          <a:xfrm>
            <a:off x="144774" y="1403875"/>
            <a:ext cx="1025733" cy="41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Picture 8" descr="C:\Users\dluser\Desktop\20150807-美國百貨公司\250px-Dick's_Sporting_Goods_sv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38830" y="1405885"/>
            <a:ext cx="857006" cy="407947"/>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27261" y="1496198"/>
            <a:ext cx="931901" cy="2273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8" name="圖片 87"/>
          <p:cNvPicPr>
            <a:picLocks noChangeAspect="1"/>
          </p:cNvPicPr>
          <p:nvPr/>
        </p:nvPicPr>
        <p:blipFill rotWithShape="1">
          <a:blip r:embed="rId12" cstate="print">
            <a:extLst>
              <a:ext uri="{28A0092B-C50C-407E-A947-70E740481C1C}">
                <a14:useLocalDpi xmlns:a14="http://schemas.microsoft.com/office/drawing/2010/main" val="0"/>
              </a:ext>
            </a:extLst>
          </a:blip>
          <a:srcRect t="40520" b="40069"/>
          <a:stretch/>
        </p:blipFill>
        <p:spPr>
          <a:xfrm>
            <a:off x="5681126" y="1485831"/>
            <a:ext cx="1277813" cy="248054"/>
          </a:xfrm>
          <a:prstGeom prst="rect">
            <a:avLst/>
          </a:prstGeom>
        </p:spPr>
      </p:pic>
      <p:pic>
        <p:nvPicPr>
          <p:cNvPr id="89" name="圖片 8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42185" y="1515553"/>
            <a:ext cx="1170620" cy="188611"/>
          </a:xfrm>
          <a:prstGeom prst="rect">
            <a:avLst/>
          </a:prstGeom>
        </p:spPr>
      </p:pic>
      <p:pic>
        <p:nvPicPr>
          <p:cNvPr id="90" name="Picture 9" descr="D:\YSCHEN\To Isa\Design\logo\gears for sports_new.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222774" y="2137504"/>
            <a:ext cx="809789" cy="411346"/>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3" descr="D:\YSCHEN\To Isa\Design\logo\MountainHardWear.gif"/>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247798" y="2819164"/>
            <a:ext cx="863775" cy="501500"/>
          </a:xfrm>
          <a:prstGeom prst="rect">
            <a:avLst/>
          </a:prstGeom>
          <a:noFill/>
          <a:extLst>
            <a:ext uri="{909E8E84-426E-40DD-AFC4-6F175D3DCCD1}">
              <a14:hiddenFill xmlns:a14="http://schemas.microsoft.com/office/drawing/2010/main">
                <a:solidFill>
                  <a:srgbClr val="FFFFFF"/>
                </a:solidFill>
              </a14:hiddenFill>
            </a:ext>
          </a:extLst>
        </p:spPr>
      </p:pic>
      <p:pic>
        <p:nvPicPr>
          <p:cNvPr id="92" name="圖片 9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136230" y="2004396"/>
            <a:ext cx="506495" cy="561705"/>
          </a:xfrm>
          <a:prstGeom prst="rect">
            <a:avLst/>
          </a:prstGeom>
        </p:spPr>
      </p:pic>
      <p:pic>
        <p:nvPicPr>
          <p:cNvPr id="93" name="圖片 2"/>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767821" y="2185755"/>
            <a:ext cx="859108" cy="19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Picture 55" descr="D:\YSCHEN\To Isa\Design\logo\jackwolfskin.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746392" y="2051178"/>
            <a:ext cx="917761" cy="440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 name="Picture 5" descr="D:\YSCHEN\To Isa\Design\logo\Levi's_logo_svg.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719467" y="2092105"/>
            <a:ext cx="772558" cy="38629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31"/>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92564" y="2896945"/>
            <a:ext cx="867761" cy="38394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7" name="圖片 96"/>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644052" y="2185756"/>
            <a:ext cx="971747" cy="186466"/>
          </a:xfrm>
          <a:prstGeom prst="rect">
            <a:avLst/>
          </a:prstGeom>
        </p:spPr>
      </p:pic>
      <p:pic>
        <p:nvPicPr>
          <p:cNvPr id="98" name="圖片 97"/>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730596" y="2053757"/>
            <a:ext cx="809789" cy="389722"/>
          </a:xfrm>
          <a:prstGeom prst="rect">
            <a:avLst/>
          </a:prstGeom>
        </p:spPr>
      </p:pic>
      <p:pic>
        <p:nvPicPr>
          <p:cNvPr id="99" name="Picture 8"/>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t="33950" b="16373"/>
          <a:stretch/>
        </p:blipFill>
        <p:spPr bwMode="auto">
          <a:xfrm>
            <a:off x="1730944" y="3003699"/>
            <a:ext cx="1217383" cy="1825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0" name="圖片 99"/>
          <p:cNvPicPr>
            <a:picLocks noChangeAspect="1"/>
          </p:cNvPicPr>
          <p:nvPr/>
        </p:nvPicPr>
        <p:blipFill rotWithShape="1">
          <a:blip r:embed="rId24" cstate="print">
            <a:extLst>
              <a:ext uri="{28A0092B-C50C-407E-A947-70E740481C1C}">
                <a14:useLocalDpi xmlns:a14="http://schemas.microsoft.com/office/drawing/2010/main" val="0"/>
              </a:ext>
            </a:extLst>
          </a:blip>
          <a:srcRect r="3538"/>
          <a:stretch/>
        </p:blipFill>
        <p:spPr>
          <a:xfrm>
            <a:off x="3018947" y="2798643"/>
            <a:ext cx="701817" cy="519686"/>
          </a:xfrm>
          <a:prstGeom prst="rect">
            <a:avLst/>
          </a:prstGeom>
        </p:spPr>
      </p:pic>
      <p:pic>
        <p:nvPicPr>
          <p:cNvPr id="101" name="Picture 7" descr="D:\YSCHEN\To Isa\Design\logo\marmot.gif"/>
          <p:cNvPicPr>
            <a:picLocks noChangeAspect="1" noChangeArrowheads="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092" y="2733802"/>
            <a:ext cx="647831" cy="647850"/>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60" descr="D:\YSCHEN\To Isa\Design\logo\2000px-The_North_Face_logo_svg.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18477" y="3577782"/>
            <a:ext cx="593763" cy="592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 name="Picture 4" descr="D:\YSCHEN\To Isa\Design\logo\Nike.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17758" y="3681747"/>
            <a:ext cx="836782" cy="509808"/>
          </a:xfrm>
          <a:prstGeom prst="rect">
            <a:avLst/>
          </a:prstGeom>
          <a:noFill/>
          <a:extLst>
            <a:ext uri="{909E8E84-426E-40DD-AFC4-6F175D3DCCD1}">
              <a14:hiddenFill xmlns:a14="http://schemas.microsoft.com/office/drawing/2010/main">
                <a:solidFill>
                  <a:srgbClr val="FFFFFF"/>
                </a:solidFill>
              </a14:hiddenFill>
            </a:ext>
          </a:extLst>
        </p:spPr>
      </p:pic>
      <p:pic>
        <p:nvPicPr>
          <p:cNvPr id="104" name="圖片 103"/>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8182195" y="2875799"/>
            <a:ext cx="759518" cy="405088"/>
          </a:xfrm>
          <a:prstGeom prst="rect">
            <a:avLst/>
          </a:prstGeom>
        </p:spPr>
      </p:pic>
      <p:pic>
        <p:nvPicPr>
          <p:cNvPr id="105" name="圖片 104"/>
          <p:cNvPicPr>
            <a:picLocks noChangeAspect="1"/>
          </p:cNvPicPr>
          <p:nvPr/>
        </p:nvPicPr>
        <p:blipFill rotWithShape="1">
          <a:blip r:embed="rId29" cstate="print">
            <a:extLst>
              <a:ext uri="{28A0092B-C50C-407E-A947-70E740481C1C}">
                <a14:useLocalDpi xmlns:a14="http://schemas.microsoft.com/office/drawing/2010/main" val="0"/>
              </a:ext>
            </a:extLst>
          </a:blip>
          <a:srcRect t="-5157"/>
          <a:stretch/>
        </p:blipFill>
        <p:spPr>
          <a:xfrm>
            <a:off x="5506201" y="3327659"/>
            <a:ext cx="404895" cy="890264"/>
          </a:xfrm>
          <a:prstGeom prst="rect">
            <a:avLst/>
          </a:prstGeom>
        </p:spPr>
      </p:pic>
      <p:pic>
        <p:nvPicPr>
          <p:cNvPr id="106" name="Picture 3" descr="D:\YSCHEN\To Isa\Design\logo\2000px-Puma_AG_svg.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002254" y="3651620"/>
            <a:ext cx="867761" cy="430843"/>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8" descr="D:\YSCHEN\To Isa\Design\logo\pearl izumi.jp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147433" y="3757749"/>
            <a:ext cx="1267609" cy="375418"/>
          </a:xfrm>
          <a:prstGeom prst="rect">
            <a:avLst/>
          </a:prstGeom>
          <a:noFill/>
          <a:extLst>
            <a:ext uri="{909E8E84-426E-40DD-AFC4-6F175D3DCCD1}">
              <a14:hiddenFill xmlns:a14="http://schemas.microsoft.com/office/drawing/2010/main">
                <a:solidFill>
                  <a:srgbClr val="FFFFFF"/>
                </a:solidFill>
              </a14:hiddenFill>
            </a:ext>
          </a:extLst>
        </p:spPr>
      </p:pic>
      <p:pic>
        <p:nvPicPr>
          <p:cNvPr id="108" name="圖片 107"/>
          <p:cNvPicPr>
            <a:picLocks noChangeAspect="1"/>
          </p:cNvPicPr>
          <p:nvPr/>
        </p:nvPicPr>
        <p:blipFill rotWithShape="1">
          <a:blip r:embed="rId32" cstate="print">
            <a:extLst>
              <a:ext uri="{28A0092B-C50C-407E-A947-70E740481C1C}">
                <a14:useLocalDpi xmlns:a14="http://schemas.microsoft.com/office/drawing/2010/main" val="0"/>
              </a:ext>
            </a:extLst>
          </a:blip>
          <a:srcRect l="12921" t="24458" r="13443" b="27857"/>
          <a:stretch/>
        </p:blipFill>
        <p:spPr>
          <a:xfrm>
            <a:off x="8269720" y="3744179"/>
            <a:ext cx="621635" cy="402559"/>
          </a:xfrm>
          <a:prstGeom prst="rect">
            <a:avLst/>
          </a:prstGeom>
        </p:spPr>
      </p:pic>
      <p:pic>
        <p:nvPicPr>
          <p:cNvPr id="109" name="Picture 54" descr="D:\YSCHEN\To Isa\Design\logo\Oakley_logo_svg.pn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2550361" y="3782181"/>
            <a:ext cx="874895" cy="326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圖片 109"/>
          <p:cNvPicPr>
            <a:picLocks noChangeAspect="1"/>
          </p:cNvPicPr>
          <p:nvPr/>
        </p:nvPicPr>
        <p:blipFill rotWithShape="1">
          <a:blip r:embed="rId34" cstate="print">
            <a:extLst>
              <a:ext uri="{28A0092B-C50C-407E-A947-70E740481C1C}">
                <a14:useLocalDpi xmlns:a14="http://schemas.microsoft.com/office/drawing/2010/main" val="0"/>
              </a:ext>
            </a:extLst>
          </a:blip>
          <a:srcRect t="20141" b="19829"/>
          <a:stretch/>
        </p:blipFill>
        <p:spPr>
          <a:xfrm>
            <a:off x="954540" y="4461523"/>
            <a:ext cx="807675" cy="484871"/>
          </a:xfrm>
          <a:prstGeom prst="rect">
            <a:avLst/>
          </a:prstGeom>
        </p:spPr>
      </p:pic>
      <p:pic>
        <p:nvPicPr>
          <p:cNvPr id="111" name="Picture 57" descr="D:\YSCHEN\To Isa\Design\logo\Salomon_logo.png"/>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1872402" y="4473226"/>
            <a:ext cx="871230" cy="482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 name="Picture 11" descr="D:\YSCHEN\To Isa\Design\logo\speedo.jpg"/>
          <p:cNvPicPr>
            <a:picLocks noChangeAspect="1" noChangeArrowheads="1"/>
          </p:cNvPicPr>
          <p:nvPr/>
        </p:nvPicPr>
        <p:blipFill rotWithShape="1">
          <a:blip r:embed="rId36" cstate="print">
            <a:extLst>
              <a:ext uri="{28A0092B-C50C-407E-A947-70E740481C1C}">
                <a14:useLocalDpi xmlns:a14="http://schemas.microsoft.com/office/drawing/2010/main" val="0"/>
              </a:ext>
            </a:extLst>
          </a:blip>
          <a:srcRect l="5550"/>
          <a:stretch/>
        </p:blipFill>
        <p:spPr bwMode="auto">
          <a:xfrm>
            <a:off x="2844257" y="4624694"/>
            <a:ext cx="1184545" cy="322770"/>
          </a:xfrm>
          <a:prstGeom prst="rect">
            <a:avLst/>
          </a:prstGeom>
          <a:noFill/>
          <a:extLst>
            <a:ext uri="{909E8E84-426E-40DD-AFC4-6F175D3DCCD1}">
              <a14:hiddenFill xmlns:a14="http://schemas.microsoft.com/office/drawing/2010/main">
                <a:solidFill>
                  <a:srgbClr val="FFFFFF"/>
                </a:solidFill>
              </a14:hiddenFill>
            </a:ext>
          </a:extLst>
        </p:spPr>
      </p:pic>
      <p:pic>
        <p:nvPicPr>
          <p:cNvPr id="113" name="內容版面配置區 12"/>
          <p:cNvPicPr>
            <a:picLocks noGrp="1" noChangeAspect="1"/>
          </p:cNvPicPr>
          <p:nvPr>
            <p:ph idx="1"/>
          </p:nvPr>
        </p:nvPicPr>
        <p:blipFill>
          <a:blip r:embed="rId37" cstate="print">
            <a:extLst>
              <a:ext uri="{28A0092B-C50C-407E-A947-70E740481C1C}">
                <a14:useLocalDpi xmlns:a14="http://schemas.microsoft.com/office/drawing/2010/main" val="0"/>
              </a:ext>
            </a:extLst>
          </a:blip>
          <a:stretch>
            <a:fillRect/>
          </a:stretch>
        </p:blipFill>
        <p:spPr>
          <a:xfrm>
            <a:off x="4140064" y="4434549"/>
            <a:ext cx="736451" cy="559703"/>
          </a:xfrm>
        </p:spPr>
      </p:pic>
      <p:pic>
        <p:nvPicPr>
          <p:cNvPr id="114" name="圖片 113"/>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5052413" y="4470702"/>
            <a:ext cx="491442" cy="487395"/>
          </a:xfrm>
          <a:prstGeom prst="rect">
            <a:avLst/>
          </a:prstGeom>
        </p:spPr>
      </p:pic>
      <p:pic>
        <p:nvPicPr>
          <p:cNvPr id="115" name="Picture 7" descr="D:\YSCHEN\To Isa\Design\logo\Vaude-Logo.jpg"/>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5685020" y="4445514"/>
            <a:ext cx="776697" cy="537772"/>
          </a:xfrm>
          <a:prstGeom prst="rect">
            <a:avLst/>
          </a:prstGeom>
          <a:noFill/>
          <a:extLst>
            <a:ext uri="{909E8E84-426E-40DD-AFC4-6F175D3DCCD1}">
              <a14:hiddenFill xmlns:a14="http://schemas.microsoft.com/office/drawing/2010/main">
                <a:solidFill>
                  <a:srgbClr val="FFFFFF"/>
                </a:solidFill>
              </a14:hiddenFill>
            </a:ext>
          </a:extLst>
        </p:spPr>
      </p:pic>
      <p:pic>
        <p:nvPicPr>
          <p:cNvPr id="116" name="圖片 115"/>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5315620" y="664790"/>
            <a:ext cx="1168739" cy="503129"/>
          </a:xfrm>
          <a:prstGeom prst="rect">
            <a:avLst/>
          </a:prstGeom>
        </p:spPr>
      </p:pic>
      <p:pic>
        <p:nvPicPr>
          <p:cNvPr id="117" name="圖片 116"/>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6961174" y="3826456"/>
            <a:ext cx="1217383" cy="238005"/>
          </a:xfrm>
          <a:prstGeom prst="rect">
            <a:avLst/>
          </a:prstGeom>
        </p:spPr>
      </p:pic>
      <p:pic>
        <p:nvPicPr>
          <p:cNvPr id="118" name="圖片 117"/>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8027484" y="1519530"/>
            <a:ext cx="863775" cy="167564"/>
          </a:xfrm>
          <a:prstGeom prst="rect">
            <a:avLst/>
          </a:prstGeom>
        </p:spPr>
      </p:pic>
      <p:pic>
        <p:nvPicPr>
          <p:cNvPr id="119" name="圖片 118"/>
          <p:cNvPicPr>
            <a:picLocks noChangeAspect="1"/>
          </p:cNvPicPr>
          <p:nvPr/>
        </p:nvPicPr>
        <p:blipFill rotWithShape="1">
          <a:blip r:embed="rId43" cstate="print">
            <a:extLst>
              <a:ext uri="{28A0092B-C50C-407E-A947-70E740481C1C}">
                <a14:useLocalDpi xmlns:a14="http://schemas.microsoft.com/office/drawing/2010/main" val="0"/>
              </a:ext>
            </a:extLst>
          </a:blip>
          <a:srcRect l="9659" t="26139" r="9507" b="28484"/>
          <a:stretch/>
        </p:blipFill>
        <p:spPr>
          <a:xfrm>
            <a:off x="144661" y="2154890"/>
            <a:ext cx="974446" cy="376575"/>
          </a:xfrm>
          <a:prstGeom prst="rect">
            <a:avLst/>
          </a:prstGeom>
        </p:spPr>
      </p:pic>
      <p:pic>
        <p:nvPicPr>
          <p:cNvPr id="120" name="圖片 119"/>
          <p:cNvPicPr>
            <a:picLocks noChangeAspect="1"/>
          </p:cNvPicPr>
          <p:nvPr/>
        </p:nvPicPr>
        <p:blipFill rotWithShape="1">
          <a:blip r:embed="rId44" cstate="print">
            <a:extLst>
              <a:ext uri="{28A0092B-C50C-407E-A947-70E740481C1C}">
                <a14:useLocalDpi xmlns:a14="http://schemas.microsoft.com/office/drawing/2010/main" val="0"/>
              </a:ext>
            </a:extLst>
          </a:blip>
          <a:srcRect t="3857"/>
          <a:stretch/>
        </p:blipFill>
        <p:spPr>
          <a:xfrm>
            <a:off x="3791384" y="2845717"/>
            <a:ext cx="809789" cy="481943"/>
          </a:xfrm>
          <a:prstGeom prst="rect">
            <a:avLst/>
          </a:prstGeom>
        </p:spPr>
      </p:pic>
      <p:pic>
        <p:nvPicPr>
          <p:cNvPr id="121" name="圖片 120"/>
          <p:cNvPicPr>
            <a:picLocks noChangeAspect="1"/>
          </p:cNvPicPr>
          <p:nvPr/>
        </p:nvPicPr>
        <p:blipFill rotWithShape="1">
          <a:blip r:embed="rId45" cstate="print">
            <a:clrChange>
              <a:clrFrom>
                <a:srgbClr val="FFFFFF"/>
              </a:clrFrom>
              <a:clrTo>
                <a:srgbClr val="FFFFFF">
                  <a:alpha val="0"/>
                </a:srgbClr>
              </a:clrTo>
            </a:clrChange>
            <a:extLst>
              <a:ext uri="{28A0092B-C50C-407E-A947-70E740481C1C}">
                <a14:useLocalDpi xmlns:a14="http://schemas.microsoft.com/office/drawing/2010/main" val="0"/>
              </a:ext>
            </a:extLst>
          </a:blip>
          <a:srcRect b="13516"/>
          <a:stretch/>
        </p:blipFill>
        <p:spPr>
          <a:xfrm>
            <a:off x="4671793" y="3003698"/>
            <a:ext cx="1217383" cy="240019"/>
          </a:xfrm>
          <a:prstGeom prst="rect">
            <a:avLst/>
          </a:prstGeom>
        </p:spPr>
      </p:pic>
      <p:pic>
        <p:nvPicPr>
          <p:cNvPr id="122" name="圖片 121"/>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142314" y="4605165"/>
            <a:ext cx="809789" cy="304489"/>
          </a:xfrm>
          <a:prstGeom prst="rect">
            <a:avLst/>
          </a:prstGeom>
        </p:spPr>
      </p:pic>
      <p:pic>
        <p:nvPicPr>
          <p:cNvPr id="153" name="圖片 152"/>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1703399" y="3722993"/>
            <a:ext cx="755803" cy="361851"/>
          </a:xfrm>
          <a:prstGeom prst="rect">
            <a:avLst/>
          </a:prstGeom>
        </p:spPr>
      </p:pic>
      <p:pic>
        <p:nvPicPr>
          <p:cNvPr id="154" name="圖片 153"/>
          <p:cNvPicPr>
            <a:picLocks noChangeAspect="1"/>
          </p:cNvPicPr>
          <p:nvPr/>
        </p:nvPicPr>
        <p:blipFill rotWithShape="1">
          <a:blip r:embed="rId48" cstate="print">
            <a:clrChange>
              <a:clrFrom>
                <a:srgbClr val="FFFFFF"/>
              </a:clrFrom>
              <a:clrTo>
                <a:srgbClr val="FFFFFF">
                  <a:alpha val="0"/>
                </a:srgbClr>
              </a:clrTo>
            </a:clrChange>
            <a:extLst>
              <a:ext uri="{28A0092B-C50C-407E-A947-70E740481C1C}">
                <a14:useLocalDpi xmlns:a14="http://schemas.microsoft.com/office/drawing/2010/main" val="0"/>
              </a:ext>
            </a:extLst>
          </a:blip>
          <a:srcRect t="8265" b="24766"/>
          <a:stretch/>
        </p:blipFill>
        <p:spPr>
          <a:xfrm>
            <a:off x="5959795" y="2908658"/>
            <a:ext cx="1217383" cy="339368"/>
          </a:xfrm>
          <a:prstGeom prst="rect">
            <a:avLst/>
          </a:prstGeom>
        </p:spPr>
      </p:pic>
      <p:pic>
        <p:nvPicPr>
          <p:cNvPr id="155" name="圖片 154"/>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4386620" y="844394"/>
            <a:ext cx="809789" cy="301250"/>
          </a:xfrm>
          <a:prstGeom prst="rect">
            <a:avLst/>
          </a:prstGeom>
        </p:spPr>
      </p:pic>
      <p:pic>
        <p:nvPicPr>
          <p:cNvPr id="156" name="圖片 155"/>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7703532" y="4665598"/>
            <a:ext cx="1217383" cy="173879"/>
          </a:xfrm>
          <a:prstGeom prst="rect">
            <a:avLst/>
          </a:prstGeom>
        </p:spPr>
      </p:pic>
      <p:pic>
        <p:nvPicPr>
          <p:cNvPr id="157" name="圖片 156"/>
          <p:cNvPicPr>
            <a:picLocks noChangeAspect="1"/>
          </p:cNvPicPr>
          <p:nvPr/>
        </p:nvPicPr>
        <p:blipFill rotWithShape="1">
          <a:blip r:embed="rId51" cstate="print">
            <a:extLst>
              <a:ext uri="{28A0092B-C50C-407E-A947-70E740481C1C}">
                <a14:useLocalDpi xmlns:a14="http://schemas.microsoft.com/office/drawing/2010/main" val="0"/>
              </a:ext>
            </a:extLst>
          </a:blip>
          <a:srcRect r="10320"/>
          <a:stretch/>
        </p:blipFill>
        <p:spPr>
          <a:xfrm>
            <a:off x="3516415" y="3596775"/>
            <a:ext cx="539859" cy="602006"/>
          </a:xfrm>
          <a:prstGeom prst="rect">
            <a:avLst/>
          </a:prstGeom>
        </p:spPr>
      </p:pic>
      <p:pic>
        <p:nvPicPr>
          <p:cNvPr id="158" name="圖片 157"/>
          <p:cNvPicPr>
            <a:picLocks noChangeAspect="1"/>
          </p:cNvPicPr>
          <p:nvPr/>
        </p:nvPicPr>
        <p:blipFill>
          <a:blip r:embed="rId5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78045" y="4519145"/>
            <a:ext cx="1171495" cy="390510"/>
          </a:xfrm>
          <a:prstGeom prst="rect">
            <a:avLst/>
          </a:prstGeom>
        </p:spPr>
      </p:pic>
      <p:pic>
        <p:nvPicPr>
          <p:cNvPr id="159" name="圖片 158"/>
          <p:cNvPicPr>
            <a:picLocks noChangeAspect="1"/>
          </p:cNvPicPr>
          <p:nvPr/>
        </p:nvPicPr>
        <p:blipFill>
          <a:blip r:embed="rId53" cstate="print">
            <a:extLst>
              <a:ext uri="{28A0092B-C50C-407E-A947-70E740481C1C}">
                <a14:useLocalDpi xmlns:a14="http://schemas.microsoft.com/office/drawing/2010/main" val="0"/>
              </a:ext>
            </a:extLst>
          </a:blip>
          <a:stretch>
            <a:fillRect/>
          </a:stretch>
        </p:blipFill>
        <p:spPr>
          <a:xfrm>
            <a:off x="7595692" y="2190472"/>
            <a:ext cx="1349649" cy="228435"/>
          </a:xfrm>
          <a:prstGeom prst="rect">
            <a:avLst/>
          </a:prstGeom>
        </p:spPr>
      </p:pic>
      <p:pic>
        <p:nvPicPr>
          <p:cNvPr id="160" name="圖片 159"/>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3204227" y="1485831"/>
            <a:ext cx="593845" cy="281491"/>
          </a:xfrm>
          <a:prstGeom prst="rect">
            <a:avLst/>
          </a:prstGeom>
        </p:spPr>
      </p:pic>
      <p:pic>
        <p:nvPicPr>
          <p:cNvPr id="161" name="圖片 160"/>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3866394" y="1327824"/>
            <a:ext cx="507468" cy="564067"/>
          </a:xfrm>
          <a:prstGeom prst="rect">
            <a:avLst/>
          </a:prstGeom>
        </p:spPr>
      </p:pic>
      <p:pic>
        <p:nvPicPr>
          <p:cNvPr id="162" name="圖片 161"/>
          <p:cNvPicPr>
            <a:picLocks noChangeAspect="1"/>
          </p:cNvPicPr>
          <p:nvPr/>
        </p:nvPicPr>
        <p:blipFill>
          <a:blip r:embed="rId56" cstate="print">
            <a:extLst>
              <a:ext uri="{28A0092B-C50C-407E-A947-70E740481C1C}">
                <a14:useLocalDpi xmlns:a14="http://schemas.microsoft.com/office/drawing/2010/main" val="0"/>
              </a:ext>
            </a:extLst>
          </a:blip>
          <a:stretch>
            <a:fillRect/>
          </a:stretch>
        </p:blipFill>
        <p:spPr>
          <a:xfrm>
            <a:off x="2164158" y="1524657"/>
            <a:ext cx="971747" cy="176085"/>
          </a:xfrm>
          <a:prstGeom prst="rect">
            <a:avLst/>
          </a:prstGeom>
        </p:spPr>
      </p:pic>
      <p:sp>
        <p:nvSpPr>
          <p:cNvPr id="59" name="標題 1"/>
          <p:cNvSpPr>
            <a:spLocks noGrp="1"/>
          </p:cNvSpPr>
          <p:nvPr>
            <p:ph type="title"/>
          </p:nvPr>
        </p:nvSpPr>
        <p:spPr>
          <a:xfrm>
            <a:off x="87055" y="10526"/>
            <a:ext cx="5300692" cy="558499"/>
          </a:xfrm>
        </p:spPr>
        <p:txBody>
          <a:bodyPr>
            <a:normAutofit/>
          </a:bodyPr>
          <a:lstStyle/>
          <a:p>
            <a:r>
              <a:rPr lang="en-US" altLang="zh-TW" sz="2800" b="1" dirty="0">
                <a:solidFill>
                  <a:schemeClr val="accent6"/>
                </a:solidFill>
                <a:latin typeface="+mn-lt"/>
              </a:rPr>
              <a:t>OUR CUSTOMERS </a:t>
            </a:r>
            <a:r>
              <a:rPr lang="en-US" altLang="zh-TW" sz="2400" b="1" dirty="0">
                <a:solidFill>
                  <a:schemeClr val="accent6"/>
                </a:solidFill>
                <a:latin typeface="+mn-lt"/>
              </a:rPr>
              <a:t>(Fabric)</a:t>
            </a:r>
          </a:p>
        </p:txBody>
      </p:sp>
    </p:spTree>
    <p:extLst>
      <p:ext uri="{BB962C8B-B14F-4D97-AF65-F5344CB8AC3E}">
        <p14:creationId xmlns:p14="http://schemas.microsoft.com/office/powerpoint/2010/main" val="21140420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圖片 99"/>
          <p:cNvPicPr>
            <a:picLocks noChangeAspect="1"/>
          </p:cNvPicPr>
          <p:nvPr/>
        </p:nvPicPr>
        <p:blipFill rotWithShape="1">
          <a:blip r:embed="rId3" cstate="print">
            <a:extLst>
              <a:ext uri="{28A0092B-C50C-407E-A947-70E740481C1C}">
                <a14:useLocalDpi xmlns:a14="http://schemas.microsoft.com/office/drawing/2010/main" val="0"/>
              </a:ext>
            </a:extLst>
          </a:blip>
          <a:srcRect r="3538"/>
          <a:stretch/>
        </p:blipFill>
        <p:spPr>
          <a:xfrm>
            <a:off x="7650134" y="2609802"/>
            <a:ext cx="643160" cy="476250"/>
          </a:xfrm>
          <a:prstGeom prst="rect">
            <a:avLst/>
          </a:prstGeom>
        </p:spPr>
      </p:pic>
      <p:pic>
        <p:nvPicPr>
          <p:cNvPr id="3" name="圖片 2"/>
          <p:cNvPicPr>
            <a:picLocks noChangeAspect="1"/>
          </p:cNvPicPr>
          <p:nvPr/>
        </p:nvPicPr>
        <p:blipFill>
          <a:blip r:embed="rId4"/>
          <a:stretch>
            <a:fillRect/>
          </a:stretch>
        </p:blipFill>
        <p:spPr>
          <a:xfrm>
            <a:off x="5712888" y="1196351"/>
            <a:ext cx="965925" cy="437733"/>
          </a:xfrm>
          <a:prstGeom prst="rect">
            <a:avLst/>
          </a:prstGeom>
        </p:spPr>
      </p:pic>
      <p:pic>
        <p:nvPicPr>
          <p:cNvPr id="5" name="圖片 4"/>
          <p:cNvPicPr>
            <a:picLocks noChangeAspect="1"/>
          </p:cNvPicPr>
          <p:nvPr/>
        </p:nvPicPr>
        <p:blipFill>
          <a:blip r:embed="rId5"/>
          <a:stretch>
            <a:fillRect/>
          </a:stretch>
        </p:blipFill>
        <p:spPr>
          <a:xfrm>
            <a:off x="3548801" y="1135671"/>
            <a:ext cx="543780" cy="550294"/>
          </a:xfrm>
          <a:prstGeom prst="rect">
            <a:avLst/>
          </a:prstGeom>
        </p:spPr>
      </p:pic>
      <p:pic>
        <p:nvPicPr>
          <p:cNvPr id="6" name="圖片 5"/>
          <p:cNvPicPr>
            <a:picLocks noChangeAspect="1"/>
          </p:cNvPicPr>
          <p:nvPr/>
        </p:nvPicPr>
        <p:blipFill>
          <a:blip r:embed="rId6"/>
          <a:stretch>
            <a:fillRect/>
          </a:stretch>
        </p:blipFill>
        <p:spPr>
          <a:xfrm>
            <a:off x="2447119" y="937962"/>
            <a:ext cx="744120" cy="921920"/>
          </a:xfrm>
          <a:prstGeom prst="rect">
            <a:avLst/>
          </a:prstGeom>
        </p:spPr>
      </p:pic>
      <p:pic>
        <p:nvPicPr>
          <p:cNvPr id="7" name="圖片 6"/>
          <p:cNvPicPr>
            <a:picLocks noChangeAspect="1"/>
          </p:cNvPicPr>
          <p:nvPr/>
        </p:nvPicPr>
        <p:blipFill>
          <a:blip r:embed="rId7"/>
          <a:stretch>
            <a:fillRect/>
          </a:stretch>
        </p:blipFill>
        <p:spPr>
          <a:xfrm>
            <a:off x="2132346" y="2195257"/>
            <a:ext cx="1502550" cy="178667"/>
          </a:xfrm>
          <a:prstGeom prst="rect">
            <a:avLst/>
          </a:prstGeom>
        </p:spPr>
      </p:pic>
      <p:pic>
        <p:nvPicPr>
          <p:cNvPr id="8" name="圖片 7"/>
          <p:cNvPicPr>
            <a:picLocks noChangeAspect="1"/>
          </p:cNvPicPr>
          <p:nvPr/>
        </p:nvPicPr>
        <p:blipFill>
          <a:blip r:embed="rId8"/>
          <a:stretch>
            <a:fillRect/>
          </a:stretch>
        </p:blipFill>
        <p:spPr>
          <a:xfrm>
            <a:off x="4288832" y="2195319"/>
            <a:ext cx="601020" cy="457386"/>
          </a:xfrm>
          <a:prstGeom prst="rect">
            <a:avLst/>
          </a:prstGeom>
        </p:spPr>
      </p:pic>
      <p:pic>
        <p:nvPicPr>
          <p:cNvPr id="9" name="圖片 8"/>
          <p:cNvPicPr>
            <a:picLocks noChangeAspect="1"/>
          </p:cNvPicPr>
          <p:nvPr/>
        </p:nvPicPr>
        <p:blipFill>
          <a:blip r:embed="rId9"/>
          <a:stretch>
            <a:fillRect/>
          </a:stretch>
        </p:blipFill>
        <p:spPr>
          <a:xfrm>
            <a:off x="5596280" y="3776663"/>
            <a:ext cx="975360" cy="274320"/>
          </a:xfrm>
          <a:prstGeom prst="rect">
            <a:avLst/>
          </a:prstGeom>
        </p:spPr>
      </p:pic>
      <p:pic>
        <p:nvPicPr>
          <p:cNvPr id="10" name="圖片 9"/>
          <p:cNvPicPr>
            <a:picLocks noChangeAspect="1"/>
          </p:cNvPicPr>
          <p:nvPr/>
        </p:nvPicPr>
        <p:blipFill>
          <a:blip r:embed="rId10"/>
          <a:stretch>
            <a:fillRect/>
          </a:stretch>
        </p:blipFill>
        <p:spPr>
          <a:xfrm>
            <a:off x="682532" y="2057745"/>
            <a:ext cx="1144800" cy="366267"/>
          </a:xfrm>
          <a:prstGeom prst="rect">
            <a:avLst/>
          </a:prstGeom>
        </p:spPr>
      </p:pic>
      <p:pic>
        <p:nvPicPr>
          <p:cNvPr id="12" name="圖片 11"/>
          <p:cNvPicPr>
            <a:picLocks noChangeAspect="1"/>
          </p:cNvPicPr>
          <p:nvPr/>
        </p:nvPicPr>
        <p:blipFill>
          <a:blip r:embed="rId11"/>
          <a:stretch>
            <a:fillRect/>
          </a:stretch>
        </p:blipFill>
        <p:spPr>
          <a:xfrm>
            <a:off x="5754157" y="2868632"/>
            <a:ext cx="801360" cy="378774"/>
          </a:xfrm>
          <a:prstGeom prst="rect">
            <a:avLst/>
          </a:prstGeom>
        </p:spPr>
      </p:pic>
      <p:pic>
        <p:nvPicPr>
          <p:cNvPr id="13" name="圖片 12"/>
          <p:cNvPicPr>
            <a:picLocks noChangeAspect="1"/>
          </p:cNvPicPr>
          <p:nvPr/>
        </p:nvPicPr>
        <p:blipFill>
          <a:blip r:embed="rId12"/>
          <a:stretch>
            <a:fillRect/>
          </a:stretch>
        </p:blipFill>
        <p:spPr>
          <a:xfrm>
            <a:off x="5638358" y="1768318"/>
            <a:ext cx="1173420" cy="393066"/>
          </a:xfrm>
          <a:prstGeom prst="rect">
            <a:avLst/>
          </a:prstGeom>
        </p:spPr>
      </p:pic>
      <p:pic>
        <p:nvPicPr>
          <p:cNvPr id="14" name="圖片 13"/>
          <p:cNvPicPr>
            <a:picLocks noChangeAspect="1"/>
          </p:cNvPicPr>
          <p:nvPr/>
        </p:nvPicPr>
        <p:blipFill>
          <a:blip r:embed="rId13"/>
          <a:stretch>
            <a:fillRect/>
          </a:stretch>
        </p:blipFill>
        <p:spPr>
          <a:xfrm>
            <a:off x="7580155" y="1438340"/>
            <a:ext cx="772740" cy="264426"/>
          </a:xfrm>
          <a:prstGeom prst="rect">
            <a:avLst/>
          </a:prstGeom>
        </p:spPr>
      </p:pic>
      <p:pic>
        <p:nvPicPr>
          <p:cNvPr id="15" name="圖片 14"/>
          <p:cNvPicPr>
            <a:picLocks noChangeAspect="1"/>
          </p:cNvPicPr>
          <p:nvPr/>
        </p:nvPicPr>
        <p:blipFill>
          <a:blip r:embed="rId14"/>
          <a:stretch>
            <a:fillRect/>
          </a:stretch>
        </p:blipFill>
        <p:spPr>
          <a:xfrm>
            <a:off x="7250020" y="3790010"/>
            <a:ext cx="1287900" cy="214400"/>
          </a:xfrm>
          <a:prstGeom prst="rect">
            <a:avLst/>
          </a:prstGeom>
        </p:spPr>
      </p:pic>
      <p:pic>
        <p:nvPicPr>
          <p:cNvPr id="16" name="圖片 15"/>
          <p:cNvPicPr>
            <a:picLocks noChangeAspect="1"/>
          </p:cNvPicPr>
          <p:nvPr/>
        </p:nvPicPr>
        <p:blipFill>
          <a:blip r:embed="rId15"/>
          <a:stretch>
            <a:fillRect/>
          </a:stretch>
        </p:blipFill>
        <p:spPr>
          <a:xfrm>
            <a:off x="3005256" y="3860725"/>
            <a:ext cx="1259280" cy="257280"/>
          </a:xfrm>
          <a:prstGeom prst="rect">
            <a:avLst/>
          </a:prstGeom>
        </p:spPr>
      </p:pic>
      <p:pic>
        <p:nvPicPr>
          <p:cNvPr id="17" name="圖片 16"/>
          <p:cNvPicPr>
            <a:picLocks noChangeAspect="1"/>
          </p:cNvPicPr>
          <p:nvPr/>
        </p:nvPicPr>
        <p:blipFill>
          <a:blip r:embed="rId16"/>
          <a:stretch>
            <a:fillRect/>
          </a:stretch>
        </p:blipFill>
        <p:spPr>
          <a:xfrm>
            <a:off x="784934" y="4032137"/>
            <a:ext cx="829980" cy="192960"/>
          </a:xfrm>
          <a:prstGeom prst="rect">
            <a:avLst/>
          </a:prstGeom>
        </p:spPr>
      </p:pic>
      <p:pic>
        <p:nvPicPr>
          <p:cNvPr id="18" name="圖片 17"/>
          <p:cNvPicPr>
            <a:picLocks noChangeAspect="1"/>
          </p:cNvPicPr>
          <p:nvPr/>
        </p:nvPicPr>
        <p:blipFill>
          <a:blip r:embed="rId17"/>
          <a:stretch>
            <a:fillRect/>
          </a:stretch>
        </p:blipFill>
        <p:spPr>
          <a:xfrm>
            <a:off x="699074" y="1279223"/>
            <a:ext cx="792480" cy="411480"/>
          </a:xfrm>
          <a:prstGeom prst="rect">
            <a:avLst/>
          </a:prstGeom>
        </p:spPr>
      </p:pic>
      <p:pic>
        <p:nvPicPr>
          <p:cNvPr id="19" name="圖片 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08458" y="2612672"/>
            <a:ext cx="1866666" cy="571429"/>
          </a:xfrm>
          <a:prstGeom prst="rect">
            <a:avLst/>
          </a:prstGeom>
          <a:noFill/>
          <a:extLst>
            <a:ext uri="{909E8E84-426E-40DD-AFC4-6F175D3DCCD1}">
              <a14:hiddenFill xmlns:a14="http://schemas.microsoft.com/office/drawing/2010/main">
                <a:solidFill>
                  <a:srgbClr val="FFFFFF"/>
                </a:solidFill>
              </a14:hiddenFill>
            </a:ext>
          </a:extLst>
        </p:spPr>
      </p:pic>
      <p:pic>
        <p:nvPicPr>
          <p:cNvPr id="20" name="圖片 8"/>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543978" y="2947078"/>
            <a:ext cx="1727123" cy="566817"/>
          </a:xfrm>
          <a:prstGeom prst="rect">
            <a:avLst/>
          </a:prstGeom>
          <a:noFill/>
          <a:extLst>
            <a:ext uri="{909E8E84-426E-40DD-AFC4-6F175D3DCCD1}">
              <a14:hiddenFill xmlns:a14="http://schemas.microsoft.com/office/drawing/2010/main">
                <a:solidFill>
                  <a:srgbClr val="FFFFFF"/>
                </a:solidFill>
              </a14:hiddenFill>
            </a:ext>
          </a:extLst>
        </p:spPr>
      </p:pic>
      <p:pic>
        <p:nvPicPr>
          <p:cNvPr id="21" name="圖片 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422970" y="2350323"/>
            <a:ext cx="1272718" cy="388469"/>
          </a:xfrm>
          <a:prstGeom prst="rect">
            <a:avLst/>
          </a:prstGeom>
          <a:noFill/>
          <a:extLst>
            <a:ext uri="{909E8E84-426E-40DD-AFC4-6F175D3DCCD1}">
              <a14:hiddenFill xmlns:a14="http://schemas.microsoft.com/office/drawing/2010/main">
                <a:solidFill>
                  <a:srgbClr val="FFFFFF"/>
                </a:solidFill>
              </a14:hiddenFill>
            </a:ext>
          </a:extLst>
        </p:spPr>
      </p:pic>
      <p:pic>
        <p:nvPicPr>
          <p:cNvPr id="22" name="圖片 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973550" y="4336457"/>
            <a:ext cx="1127918" cy="457385"/>
          </a:xfrm>
          <a:prstGeom prst="rect">
            <a:avLst/>
          </a:prstGeom>
          <a:noFill/>
          <a:extLst>
            <a:ext uri="{909E8E84-426E-40DD-AFC4-6F175D3DCCD1}">
              <a14:hiddenFill xmlns:a14="http://schemas.microsoft.com/office/drawing/2010/main">
                <a:solidFill>
                  <a:srgbClr val="FFFFFF"/>
                </a:solidFill>
              </a14:hiddenFill>
            </a:ext>
          </a:extLst>
        </p:spPr>
      </p:pic>
      <p:pic>
        <p:nvPicPr>
          <p:cNvPr id="23" name="圖片 22"/>
          <p:cNvPicPr>
            <a:picLocks noChangeAspect="1"/>
          </p:cNvPicPr>
          <p:nvPr/>
        </p:nvPicPr>
        <p:blipFill>
          <a:blip r:embed="rId22"/>
          <a:stretch>
            <a:fillRect/>
          </a:stretch>
        </p:blipFill>
        <p:spPr>
          <a:xfrm>
            <a:off x="730994" y="4424521"/>
            <a:ext cx="1767840" cy="373380"/>
          </a:xfrm>
          <a:prstGeom prst="rect">
            <a:avLst/>
          </a:prstGeom>
        </p:spPr>
      </p:pic>
      <p:pic>
        <p:nvPicPr>
          <p:cNvPr id="24" name="圖片 6"/>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361487" y="4295801"/>
            <a:ext cx="1158402" cy="434286"/>
          </a:xfrm>
          <a:prstGeom prst="rect">
            <a:avLst/>
          </a:prstGeom>
          <a:noFill/>
          <a:extLst>
            <a:ext uri="{909E8E84-426E-40DD-AFC4-6F175D3DCCD1}">
              <a14:hiddenFill xmlns:a14="http://schemas.microsoft.com/office/drawing/2010/main">
                <a:solidFill>
                  <a:srgbClr val="FFFFFF"/>
                </a:solidFill>
              </a14:hiddenFill>
            </a:ext>
          </a:extLst>
        </p:spPr>
      </p:pic>
      <p:pic>
        <p:nvPicPr>
          <p:cNvPr id="25" name="圖片 7"/>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702858" y="2445776"/>
            <a:ext cx="1409897" cy="561905"/>
          </a:xfrm>
          <a:prstGeom prst="rect">
            <a:avLst/>
          </a:prstGeom>
          <a:noFill/>
          <a:extLst>
            <a:ext uri="{909E8E84-426E-40DD-AFC4-6F175D3DCCD1}">
              <a14:hiddenFill xmlns:a14="http://schemas.microsoft.com/office/drawing/2010/main">
                <a:solidFill>
                  <a:srgbClr val="FFFFFF"/>
                </a:solidFill>
              </a14:hiddenFill>
            </a:ext>
          </a:extLst>
        </p:spPr>
      </p:pic>
      <p:pic>
        <p:nvPicPr>
          <p:cNvPr id="26" name="圖片 15"/>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52533" y="3239124"/>
            <a:ext cx="1295581" cy="548571"/>
          </a:xfrm>
          <a:prstGeom prst="rect">
            <a:avLst/>
          </a:prstGeom>
          <a:noFill/>
          <a:extLst>
            <a:ext uri="{909E8E84-426E-40DD-AFC4-6F175D3DCCD1}">
              <a14:hiddenFill xmlns:a14="http://schemas.microsoft.com/office/drawing/2010/main">
                <a:solidFill>
                  <a:srgbClr val="FFFFFF"/>
                </a:solidFill>
              </a14:hiddenFill>
            </a:ext>
          </a:extLst>
        </p:spPr>
      </p:pic>
      <p:pic>
        <p:nvPicPr>
          <p:cNvPr id="27" name="圖片 4"/>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818650" y="4314864"/>
            <a:ext cx="792590" cy="541095"/>
          </a:xfrm>
          <a:prstGeom prst="rect">
            <a:avLst/>
          </a:prstGeom>
          <a:noFill/>
          <a:extLst>
            <a:ext uri="{909E8E84-426E-40DD-AFC4-6F175D3DCCD1}">
              <a14:hiddenFill xmlns:a14="http://schemas.microsoft.com/office/drawing/2010/main">
                <a:solidFill>
                  <a:srgbClr val="FFFFFF"/>
                </a:solidFill>
              </a14:hiddenFill>
            </a:ext>
          </a:extLst>
        </p:spPr>
      </p:pic>
      <p:pic>
        <p:nvPicPr>
          <p:cNvPr id="29" name="圖片 12"/>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533212" y="3258946"/>
            <a:ext cx="2093887" cy="406774"/>
          </a:xfrm>
          <a:prstGeom prst="rect">
            <a:avLst/>
          </a:prstGeom>
          <a:noFill/>
          <a:extLst>
            <a:ext uri="{909E8E84-426E-40DD-AFC4-6F175D3DCCD1}">
              <a14:hiddenFill xmlns:a14="http://schemas.microsoft.com/office/drawing/2010/main">
                <a:solidFill>
                  <a:srgbClr val="FFFFFF"/>
                </a:solidFill>
              </a14:hiddenFill>
            </a:ext>
          </a:extLst>
        </p:spPr>
      </p:pic>
      <p:pic>
        <p:nvPicPr>
          <p:cNvPr id="30" name="圖片 1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105814" y="4161594"/>
            <a:ext cx="1425139" cy="525854"/>
          </a:xfrm>
          <a:prstGeom prst="rect">
            <a:avLst/>
          </a:prstGeom>
          <a:noFill/>
          <a:extLst>
            <a:ext uri="{909E8E84-426E-40DD-AFC4-6F175D3DCCD1}">
              <a14:hiddenFill xmlns:a14="http://schemas.microsoft.com/office/drawing/2010/main">
                <a:solidFill>
                  <a:srgbClr val="FFFFFF"/>
                </a:solidFill>
              </a14:hiddenFill>
            </a:ext>
          </a:extLst>
        </p:spPr>
      </p:pic>
      <p:pic>
        <p:nvPicPr>
          <p:cNvPr id="31" name="圖片 14"/>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204620" y="1989648"/>
            <a:ext cx="1523810" cy="466543"/>
          </a:xfrm>
          <a:prstGeom prst="rect">
            <a:avLst/>
          </a:prstGeom>
          <a:noFill/>
          <a:extLst>
            <a:ext uri="{909E8E84-426E-40DD-AFC4-6F175D3DCCD1}">
              <a14:hiddenFill xmlns:a14="http://schemas.microsoft.com/office/drawing/2010/main">
                <a:solidFill>
                  <a:srgbClr val="FFFFFF"/>
                </a:solidFill>
              </a14:hiddenFill>
            </a:ext>
          </a:extLst>
        </p:spPr>
      </p:pic>
      <p:pic>
        <p:nvPicPr>
          <p:cNvPr id="32" name="圖片 31"/>
          <p:cNvPicPr>
            <a:picLocks noChangeAspect="1"/>
          </p:cNvPicPr>
          <p:nvPr/>
        </p:nvPicPr>
        <p:blipFill>
          <a:blip r:embed="rId30"/>
          <a:stretch>
            <a:fillRect/>
          </a:stretch>
        </p:blipFill>
        <p:spPr>
          <a:xfrm>
            <a:off x="4589665" y="2696041"/>
            <a:ext cx="822960" cy="815340"/>
          </a:xfrm>
          <a:prstGeom prst="rect">
            <a:avLst/>
          </a:prstGeom>
        </p:spPr>
      </p:pic>
      <p:pic>
        <p:nvPicPr>
          <p:cNvPr id="4" name="圖片 3"/>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2124500" y="3593443"/>
            <a:ext cx="969505" cy="245608"/>
          </a:xfrm>
          <a:prstGeom prst="rect">
            <a:avLst/>
          </a:prstGeom>
        </p:spPr>
      </p:pic>
      <p:pic>
        <p:nvPicPr>
          <p:cNvPr id="11" name="圖片 10"/>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4343511" y="3593443"/>
            <a:ext cx="1058645" cy="352881"/>
          </a:xfrm>
          <a:prstGeom prst="rect">
            <a:avLst/>
          </a:prstGeom>
        </p:spPr>
      </p:pic>
      <p:pic>
        <p:nvPicPr>
          <p:cNvPr id="33" name="圖片 32"/>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4589142" y="1256047"/>
            <a:ext cx="852458" cy="675729"/>
          </a:xfrm>
          <a:prstGeom prst="rect">
            <a:avLst/>
          </a:prstGeom>
        </p:spPr>
      </p:pic>
      <p:sp>
        <p:nvSpPr>
          <p:cNvPr id="36" name="標題 1"/>
          <p:cNvSpPr txBox="1">
            <a:spLocks/>
          </p:cNvSpPr>
          <p:nvPr/>
        </p:nvSpPr>
        <p:spPr>
          <a:xfrm>
            <a:off x="52512" y="276580"/>
            <a:ext cx="5300692" cy="558499"/>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altLang="zh-TW" sz="2800" b="1" dirty="0">
                <a:solidFill>
                  <a:schemeClr val="accent6"/>
                </a:solidFill>
                <a:latin typeface="+mn-lt"/>
              </a:rPr>
              <a:t>OUR CUSTOMERS </a:t>
            </a:r>
            <a:r>
              <a:rPr lang="en-US" altLang="zh-TW" sz="2400" b="1" dirty="0">
                <a:solidFill>
                  <a:schemeClr val="bg1">
                    <a:lumMod val="50000"/>
                  </a:schemeClr>
                </a:solidFill>
                <a:latin typeface="+mn-lt"/>
              </a:rPr>
              <a:t>(</a:t>
            </a:r>
            <a:r>
              <a:rPr lang="en-US" altLang="zh-TW" sz="2400" b="1" dirty="0">
                <a:solidFill>
                  <a:schemeClr val="bg1">
                    <a:lumMod val="50000"/>
                  </a:schemeClr>
                </a:solidFill>
              </a:rPr>
              <a:t>Garment</a:t>
            </a:r>
            <a:r>
              <a:rPr lang="en-US" altLang="zh-TW" sz="2400" b="1" dirty="0">
                <a:solidFill>
                  <a:schemeClr val="bg1">
                    <a:lumMod val="50000"/>
                  </a:schemeClr>
                </a:solidFill>
                <a:latin typeface="+mn-lt"/>
              </a:rPr>
              <a:t>)</a:t>
            </a:r>
          </a:p>
        </p:txBody>
      </p:sp>
    </p:spTree>
    <p:extLst>
      <p:ext uri="{BB962C8B-B14F-4D97-AF65-F5344CB8AC3E}">
        <p14:creationId xmlns:p14="http://schemas.microsoft.com/office/powerpoint/2010/main" val="27810519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en-US" altLang="zh-TW" dirty="0"/>
              <a:t>Thank You!</a:t>
            </a:r>
            <a:endParaRPr lang="zh-TW" altLang="en-US" dirty="0"/>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315" y="3147814"/>
            <a:ext cx="3384376" cy="850618"/>
          </a:xfrm>
          <a:prstGeom prst="rect">
            <a:avLst/>
          </a:prstGeom>
        </p:spPr>
      </p:pic>
    </p:spTree>
    <p:extLst>
      <p:ext uri="{BB962C8B-B14F-4D97-AF65-F5344CB8AC3E}">
        <p14:creationId xmlns:p14="http://schemas.microsoft.com/office/powerpoint/2010/main" val="23993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1299"/>
            <a:ext cx="9144000" cy="48722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5">
            <a:extLst>
              <a:ext uri="{FF2B5EF4-FFF2-40B4-BE49-F238E27FC236}">
                <a16:creationId xmlns="" xmlns:a16="http://schemas.microsoft.com/office/drawing/2014/main" id="{95E3BD7D-EEC6-41FC-867D-95F2B71346B3}"/>
              </a:ext>
            </a:extLst>
          </p:cNvPr>
          <p:cNvSpPr txBox="1"/>
          <p:nvPr/>
        </p:nvSpPr>
        <p:spPr>
          <a:xfrm>
            <a:off x="539552" y="267494"/>
            <a:ext cx="7632848" cy="4278094"/>
          </a:xfrm>
          <a:prstGeom prst="rect">
            <a:avLst/>
          </a:prstGeom>
          <a:noFill/>
        </p:spPr>
        <p:txBody>
          <a:bodyPr wrap="square" rtlCol="0" anchor="ctr">
            <a:spAutoFit/>
          </a:bodyPr>
          <a:lstStyle>
            <a:defPPr>
              <a:defRPr lang="en-US"/>
            </a:defPPr>
            <a:lvl1pPr>
              <a:defRPr sz="7200">
                <a:solidFill>
                  <a:schemeClr val="bg1"/>
                </a:solidFill>
                <a:effectLst>
                  <a:outerShdw blurRad="12700" dist="88900" dir="3000000" algn="tl" rotWithShape="0">
                    <a:schemeClr val="accent2">
                      <a:alpha val="40000"/>
                    </a:schemeClr>
                  </a:outerShdw>
                </a:effectLst>
              </a:defRPr>
            </a:lvl1pPr>
          </a:lstStyle>
          <a:p>
            <a:pPr marL="571500" indent="-571500">
              <a:buFont typeface="Arial" panose="020B0604020202020204" pitchFamily="34" charset="0"/>
              <a:buChar char="•"/>
            </a:pPr>
            <a:r>
              <a:rPr lang="en-US" altLang="ko-KR" sz="3200" b="1" dirty="0">
                <a:solidFill>
                  <a:schemeClr val="bg1">
                    <a:lumMod val="50000"/>
                  </a:schemeClr>
                </a:solidFill>
                <a:effectLst/>
                <a:ea typeface="Arial Unicode MS"/>
              </a:rPr>
              <a:t>ABOUT DE LICACY</a:t>
            </a:r>
          </a:p>
          <a:p>
            <a:pPr marL="571500" indent="-571500">
              <a:buFont typeface="Arial" panose="020B0604020202020204" pitchFamily="34" charset="0"/>
              <a:buChar char="•"/>
            </a:pPr>
            <a:r>
              <a:rPr lang="en-US" altLang="ko-KR" sz="2400" b="1" dirty="0">
                <a:solidFill>
                  <a:schemeClr val="bg2">
                    <a:lumMod val="75000"/>
                  </a:schemeClr>
                </a:solidFill>
                <a:effectLst/>
                <a:ea typeface="Arial Unicode MS"/>
              </a:rPr>
              <a:t>Products</a:t>
            </a:r>
          </a:p>
          <a:p>
            <a:pPr marL="571500" indent="-571500">
              <a:buFont typeface="Arial" panose="020B0604020202020204" pitchFamily="34" charset="0"/>
              <a:buChar char="•"/>
            </a:pPr>
            <a:r>
              <a:rPr lang="en-US" altLang="zh-TW" sz="2400" b="1" dirty="0">
                <a:solidFill>
                  <a:schemeClr val="bg2">
                    <a:lumMod val="75000"/>
                  </a:schemeClr>
                </a:solidFill>
                <a:effectLst/>
              </a:rPr>
              <a:t>Financial Performance</a:t>
            </a:r>
          </a:p>
          <a:p>
            <a:pPr marL="571500" indent="-571500">
              <a:buFont typeface="Arial" panose="020B0604020202020204" pitchFamily="34" charset="0"/>
              <a:buChar char="•"/>
            </a:pPr>
            <a:r>
              <a:rPr lang="en-US" altLang="zh-TW" sz="2400" b="1" dirty="0">
                <a:solidFill>
                  <a:schemeClr val="bg2">
                    <a:lumMod val="75000"/>
                  </a:schemeClr>
                </a:solidFill>
                <a:effectLst/>
              </a:rPr>
              <a:t>Garment R&amp;D Center</a:t>
            </a:r>
            <a:endParaRPr lang="en-US" altLang="ko-KR" sz="2400" b="1" dirty="0">
              <a:solidFill>
                <a:schemeClr val="bg2">
                  <a:lumMod val="75000"/>
                </a:schemeClr>
              </a:solidFill>
              <a:effectLst/>
              <a:ea typeface="Arial Unicode MS"/>
            </a:endParaRPr>
          </a:p>
          <a:p>
            <a:pPr marL="571500" indent="-571500">
              <a:buFont typeface="Arial" panose="020B0604020202020204" pitchFamily="34" charset="0"/>
              <a:buChar char="•"/>
            </a:pPr>
            <a:r>
              <a:rPr lang="en-US" altLang="zh-TW" sz="2400" b="1" dirty="0">
                <a:solidFill>
                  <a:schemeClr val="bg2">
                    <a:lumMod val="75000"/>
                  </a:schemeClr>
                </a:solidFill>
                <a:effectLst/>
              </a:rPr>
              <a:t>Relocation Compensation</a:t>
            </a:r>
          </a:p>
          <a:p>
            <a:pPr marL="571500" indent="-571500">
              <a:buFont typeface="Arial" panose="020B0604020202020204" pitchFamily="34" charset="0"/>
              <a:buChar char="•"/>
            </a:pPr>
            <a:r>
              <a:rPr lang="en-US" altLang="ko-KR" sz="2400" b="1" dirty="0">
                <a:solidFill>
                  <a:schemeClr val="bg2">
                    <a:lumMod val="75000"/>
                  </a:schemeClr>
                </a:solidFill>
                <a:effectLst/>
                <a:ea typeface="Arial Unicode MS"/>
              </a:rPr>
              <a:t>Global capacity restructuring strategy in response to industrial changes</a:t>
            </a:r>
          </a:p>
          <a:p>
            <a:pPr marL="571500" indent="-571500">
              <a:buFont typeface="Arial" panose="020B0604020202020204" pitchFamily="34" charset="0"/>
              <a:buChar char="•"/>
            </a:pPr>
            <a:r>
              <a:rPr lang="en-US" altLang="ko-KR" sz="2400" b="1" dirty="0">
                <a:solidFill>
                  <a:schemeClr val="bg2">
                    <a:lumMod val="75000"/>
                  </a:schemeClr>
                </a:solidFill>
                <a:effectLst/>
                <a:ea typeface="Arial Unicode MS"/>
              </a:rPr>
              <a:t>Partnership</a:t>
            </a:r>
          </a:p>
          <a:p>
            <a:pPr algn="ctr"/>
            <a:endParaRPr lang="ko-KR" altLang="en-US" dirty="0">
              <a:solidFill>
                <a:prstClr val="white"/>
              </a:solidFill>
              <a:effectLst/>
              <a:ea typeface="Arial Unicode MS"/>
            </a:endParaRPr>
          </a:p>
        </p:txBody>
      </p:sp>
    </p:spTree>
    <p:extLst>
      <p:ext uri="{BB962C8B-B14F-4D97-AF65-F5344CB8AC3E}">
        <p14:creationId xmlns:p14="http://schemas.microsoft.com/office/powerpoint/2010/main" val="3280883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b="1" dirty="0">
                <a:solidFill>
                  <a:schemeClr val="accent6"/>
                </a:solidFill>
              </a:rPr>
              <a:t>HISTORY</a:t>
            </a:r>
            <a:endParaRPr lang="zh-TW" altLang="en-US" b="1" dirty="0">
              <a:solidFill>
                <a:schemeClr val="accent6"/>
              </a:solidFill>
            </a:endParaRPr>
          </a:p>
        </p:txBody>
      </p:sp>
      <p:sp>
        <p:nvSpPr>
          <p:cNvPr id="28" name="TextBox 20">
            <a:extLst>
              <a:ext uri="{FF2B5EF4-FFF2-40B4-BE49-F238E27FC236}">
                <a16:creationId xmlns="" xmlns:a16="http://schemas.microsoft.com/office/drawing/2014/main" id="{1CD1DEC2-E570-4244-8689-E4BC6D2CE313}"/>
              </a:ext>
            </a:extLst>
          </p:cNvPr>
          <p:cNvSpPr txBox="1"/>
          <p:nvPr/>
        </p:nvSpPr>
        <p:spPr>
          <a:xfrm>
            <a:off x="2898574" y="3844302"/>
            <a:ext cx="1545314" cy="830997"/>
          </a:xfrm>
          <a:prstGeom prst="rect">
            <a:avLst/>
          </a:prstGeom>
          <a:noFill/>
        </p:spPr>
        <p:txBody>
          <a:bodyPr wrap="square" rtlCol="0">
            <a:spAutoFit/>
          </a:bodyPr>
          <a:lstStyle/>
          <a:p>
            <a:r>
              <a:rPr lang="en-US" altLang="ko-KR" sz="1200" b="1" dirty="0">
                <a:solidFill>
                  <a:schemeClr val="accent6">
                    <a:lumMod val="75000"/>
                  </a:schemeClr>
                </a:solidFill>
                <a:ea typeface="맑은 고딕"/>
                <a:cs typeface="Arial" pitchFamily="34" charset="0"/>
              </a:rPr>
              <a:t>Shares were traded in Taiwan Stock Market in January</a:t>
            </a:r>
          </a:p>
        </p:txBody>
      </p:sp>
      <p:sp>
        <p:nvSpPr>
          <p:cNvPr id="3" name="矩形 2"/>
          <p:cNvSpPr/>
          <p:nvPr/>
        </p:nvSpPr>
        <p:spPr>
          <a:xfrm>
            <a:off x="389481" y="3805197"/>
            <a:ext cx="1532353" cy="646331"/>
          </a:xfrm>
          <a:prstGeom prst="rect">
            <a:avLst/>
          </a:prstGeom>
        </p:spPr>
        <p:txBody>
          <a:bodyPr wrap="square">
            <a:spAutoFit/>
          </a:bodyPr>
          <a:lstStyle/>
          <a:p>
            <a:r>
              <a:rPr lang="en-US" altLang="ko-KR" sz="1200" b="1" dirty="0">
                <a:solidFill>
                  <a:schemeClr val="accent6">
                    <a:lumMod val="75000"/>
                  </a:schemeClr>
                </a:solidFill>
                <a:ea typeface="맑은 고딕"/>
                <a:cs typeface="Arial" pitchFamily="34" charset="0"/>
              </a:rPr>
              <a:t>Taiwan De </a:t>
            </a:r>
            <a:r>
              <a:rPr lang="en-US" altLang="ko-KR" sz="1200" b="1" dirty="0" err="1">
                <a:solidFill>
                  <a:schemeClr val="accent6">
                    <a:lumMod val="75000"/>
                  </a:schemeClr>
                </a:solidFill>
                <a:ea typeface="맑은 고딕"/>
                <a:cs typeface="Arial" pitchFamily="34" charset="0"/>
              </a:rPr>
              <a:t>Licacy</a:t>
            </a:r>
            <a:r>
              <a:rPr lang="en-US" altLang="ko-KR" sz="1200" b="1" dirty="0">
                <a:solidFill>
                  <a:schemeClr val="accent6">
                    <a:lumMod val="75000"/>
                  </a:schemeClr>
                </a:solidFill>
                <a:ea typeface="맑은 고딕"/>
                <a:cs typeface="Arial" pitchFamily="34" charset="0"/>
              </a:rPr>
              <a:t> was founded in summer</a:t>
            </a:r>
            <a:endParaRPr lang="ko-KR" altLang="en-US" sz="1200" b="1" dirty="0">
              <a:solidFill>
                <a:schemeClr val="accent6">
                  <a:lumMod val="75000"/>
                </a:schemeClr>
              </a:solidFill>
              <a:ea typeface="맑은 고딕"/>
              <a:cs typeface="Arial" pitchFamily="34" charset="0"/>
            </a:endParaRPr>
          </a:p>
        </p:txBody>
      </p:sp>
      <p:sp>
        <p:nvSpPr>
          <p:cNvPr id="7" name="矩形 6"/>
          <p:cNvSpPr/>
          <p:nvPr/>
        </p:nvSpPr>
        <p:spPr>
          <a:xfrm>
            <a:off x="1697382" y="1463240"/>
            <a:ext cx="1452781" cy="461665"/>
          </a:xfrm>
          <a:prstGeom prst="rect">
            <a:avLst/>
          </a:prstGeom>
        </p:spPr>
        <p:txBody>
          <a:bodyPr wrap="square">
            <a:spAutoFit/>
          </a:bodyPr>
          <a:lstStyle/>
          <a:p>
            <a:pPr lvl="0">
              <a:spcAft>
                <a:spcPts val="0"/>
              </a:spcAft>
            </a:pPr>
            <a:r>
              <a:rPr lang="en-US" altLang="zh-TW" sz="1200" b="1" dirty="0">
                <a:solidFill>
                  <a:schemeClr val="accent6">
                    <a:lumMod val="75000"/>
                  </a:schemeClr>
                </a:solidFill>
                <a:latin typeface="Arial" panose="020B0604020202020204" pitchFamily="34" charset="0"/>
                <a:ea typeface="新細明體" panose="02020500000000000000" pitchFamily="18" charset="-120"/>
                <a:cs typeface="Arial" panose="020B0604020202020204" pitchFamily="34" charset="0"/>
              </a:rPr>
              <a:t>Established office in Taipei</a:t>
            </a:r>
            <a:endParaRPr lang="zh-TW" altLang="zh-TW" sz="1200" b="1" dirty="0">
              <a:solidFill>
                <a:schemeClr val="accent6">
                  <a:lumMod val="75000"/>
                </a:schemeClr>
              </a:solidFill>
              <a:effectLst/>
              <a:latin typeface="Arial" panose="020B0604020202020204" pitchFamily="34" charset="0"/>
              <a:ea typeface="新細明體" panose="02020500000000000000" pitchFamily="18" charset="-120"/>
              <a:cs typeface="Arial" panose="020B0604020202020204" pitchFamily="34" charset="0"/>
            </a:endParaRPr>
          </a:p>
        </p:txBody>
      </p:sp>
      <p:sp>
        <p:nvSpPr>
          <p:cNvPr id="8" name="矩形 7"/>
          <p:cNvSpPr/>
          <p:nvPr/>
        </p:nvSpPr>
        <p:spPr>
          <a:xfrm>
            <a:off x="4138345" y="1450816"/>
            <a:ext cx="1614151" cy="461665"/>
          </a:xfrm>
          <a:prstGeom prst="rect">
            <a:avLst/>
          </a:prstGeom>
        </p:spPr>
        <p:txBody>
          <a:bodyPr wrap="square">
            <a:spAutoFit/>
          </a:bodyPr>
          <a:lstStyle/>
          <a:p>
            <a:pPr lvl="0">
              <a:spcAft>
                <a:spcPts val="0"/>
              </a:spcAft>
            </a:pPr>
            <a:r>
              <a:rPr lang="en-US" altLang="zh-TW" sz="1200" b="1" dirty="0">
                <a:solidFill>
                  <a:schemeClr val="accent6">
                    <a:lumMod val="75000"/>
                  </a:schemeClr>
                </a:solidFill>
                <a:latin typeface="+mj-lt"/>
                <a:ea typeface="新細明體" panose="02020500000000000000" pitchFamily="18" charset="-120"/>
              </a:rPr>
              <a:t>Established factory in Hangzhou</a:t>
            </a:r>
            <a:endParaRPr lang="zh-TW" altLang="zh-TW" sz="1200" b="1" dirty="0">
              <a:solidFill>
                <a:schemeClr val="accent6">
                  <a:lumMod val="75000"/>
                </a:schemeClr>
              </a:solidFill>
              <a:effectLst/>
              <a:latin typeface="+mj-lt"/>
              <a:ea typeface="新細明體" panose="02020500000000000000" pitchFamily="18" charset="-120"/>
            </a:endParaRPr>
          </a:p>
        </p:txBody>
      </p:sp>
      <p:sp>
        <p:nvSpPr>
          <p:cNvPr id="24" name="TextBox 20">
            <a:extLst>
              <a:ext uri="{FF2B5EF4-FFF2-40B4-BE49-F238E27FC236}">
                <a16:creationId xmlns="" xmlns:a16="http://schemas.microsoft.com/office/drawing/2014/main" id="{1CD1DEC2-E570-4244-8689-E4BC6D2CE313}"/>
              </a:ext>
            </a:extLst>
          </p:cNvPr>
          <p:cNvSpPr txBox="1"/>
          <p:nvPr/>
        </p:nvSpPr>
        <p:spPr>
          <a:xfrm>
            <a:off x="5277272" y="3844302"/>
            <a:ext cx="1848104" cy="646331"/>
          </a:xfrm>
          <a:prstGeom prst="rect">
            <a:avLst/>
          </a:prstGeom>
          <a:noFill/>
        </p:spPr>
        <p:txBody>
          <a:bodyPr wrap="square" rtlCol="0">
            <a:spAutoFit/>
          </a:bodyPr>
          <a:lstStyle/>
          <a:p>
            <a:r>
              <a:rPr lang="en-US" altLang="ko-KR" sz="1200" b="1" dirty="0">
                <a:solidFill>
                  <a:schemeClr val="accent6">
                    <a:lumMod val="75000"/>
                  </a:schemeClr>
                </a:solidFill>
                <a:ea typeface="맑은 고딕"/>
                <a:cs typeface="Arial" pitchFamily="34" charset="0"/>
              </a:rPr>
              <a:t>Coating &amp; Lamination extra finishing factory was established</a:t>
            </a:r>
          </a:p>
        </p:txBody>
      </p:sp>
      <p:sp>
        <p:nvSpPr>
          <p:cNvPr id="33" name="文字方塊 32">
            <a:extLst>
              <a:ext uri="{FF2B5EF4-FFF2-40B4-BE49-F238E27FC236}">
                <a16:creationId xmlns="" xmlns:a16="http://schemas.microsoft.com/office/drawing/2014/main" id="{44871CA7-65A1-0C67-13A8-D363F69A0C53}"/>
              </a:ext>
            </a:extLst>
          </p:cNvPr>
          <p:cNvSpPr txBox="1"/>
          <p:nvPr/>
        </p:nvSpPr>
        <p:spPr>
          <a:xfrm>
            <a:off x="539552" y="2647560"/>
            <a:ext cx="966159" cy="461665"/>
          </a:xfrm>
          <a:prstGeom prst="rect">
            <a:avLst/>
          </a:prstGeom>
          <a:noFill/>
          <a:ln>
            <a:noFill/>
          </a:ln>
        </p:spPr>
        <p:txBody>
          <a:bodyPr wrap="square">
            <a:spAutoFit/>
          </a:bodyPr>
          <a:lstStyle/>
          <a:p>
            <a:pPr algn="ctr"/>
            <a:r>
              <a:rPr lang="en-US" altLang="zh-TW" sz="2400" b="1" dirty="0">
                <a:solidFill>
                  <a:srgbClr val="0099CC"/>
                </a:solidFill>
                <a:latin typeface="微軟正黑體" panose="020B0604030504040204" pitchFamily="34" charset="-120"/>
                <a:ea typeface="微軟正黑體" panose="020B0604030504040204" pitchFamily="34" charset="-120"/>
              </a:rPr>
              <a:t>1982</a:t>
            </a:r>
            <a:endParaRPr lang="zh-TW" altLang="en-US" sz="2400" b="1" dirty="0">
              <a:solidFill>
                <a:srgbClr val="0099CC"/>
              </a:solidFill>
              <a:latin typeface="微軟正黑體" panose="020B0604030504040204" pitchFamily="34" charset="-120"/>
              <a:ea typeface="微軟正黑體" panose="020B0604030504040204" pitchFamily="34" charset="-120"/>
            </a:endParaRPr>
          </a:p>
        </p:txBody>
      </p:sp>
      <p:sp>
        <p:nvSpPr>
          <p:cNvPr id="34" name="文字方塊 33">
            <a:extLst>
              <a:ext uri="{FF2B5EF4-FFF2-40B4-BE49-F238E27FC236}">
                <a16:creationId xmlns="" xmlns:a16="http://schemas.microsoft.com/office/drawing/2014/main" id="{DA9BE21B-F781-5AB6-465F-626463F6064E}"/>
              </a:ext>
            </a:extLst>
          </p:cNvPr>
          <p:cNvSpPr txBox="1"/>
          <p:nvPr/>
        </p:nvSpPr>
        <p:spPr>
          <a:xfrm>
            <a:off x="2898574" y="2647560"/>
            <a:ext cx="966159" cy="461665"/>
          </a:xfrm>
          <a:prstGeom prst="rect">
            <a:avLst/>
          </a:prstGeom>
          <a:noFill/>
          <a:ln>
            <a:noFill/>
          </a:ln>
        </p:spPr>
        <p:txBody>
          <a:bodyPr wrap="square">
            <a:spAutoFit/>
          </a:bodyPr>
          <a:lstStyle/>
          <a:p>
            <a:pPr algn="ctr"/>
            <a:r>
              <a:rPr lang="en-US" altLang="zh-TW" sz="2400" b="1" dirty="0">
                <a:solidFill>
                  <a:srgbClr val="0099CC"/>
                </a:solidFill>
                <a:latin typeface="微軟正黑體" panose="020B0604030504040204" pitchFamily="34" charset="-120"/>
                <a:ea typeface="微軟正黑體" panose="020B0604030504040204" pitchFamily="34" charset="-120"/>
              </a:rPr>
              <a:t>1997</a:t>
            </a:r>
            <a:endParaRPr lang="zh-TW" altLang="en-US" sz="2400" b="1" dirty="0">
              <a:solidFill>
                <a:srgbClr val="0099CC"/>
              </a:solidFill>
              <a:latin typeface="微軟正黑體" panose="020B0604030504040204" pitchFamily="34" charset="-120"/>
              <a:ea typeface="微軟正黑體" panose="020B0604030504040204" pitchFamily="34" charset="-120"/>
            </a:endParaRPr>
          </a:p>
        </p:txBody>
      </p:sp>
      <p:sp>
        <p:nvSpPr>
          <p:cNvPr id="35" name="文字方塊 34">
            <a:extLst>
              <a:ext uri="{FF2B5EF4-FFF2-40B4-BE49-F238E27FC236}">
                <a16:creationId xmlns="" xmlns:a16="http://schemas.microsoft.com/office/drawing/2014/main" id="{FC9ADDBF-E4F8-ADBE-2F6C-675F61F2347E}"/>
              </a:ext>
            </a:extLst>
          </p:cNvPr>
          <p:cNvSpPr txBox="1"/>
          <p:nvPr/>
        </p:nvSpPr>
        <p:spPr>
          <a:xfrm>
            <a:off x="4138345" y="2647560"/>
            <a:ext cx="966159" cy="461665"/>
          </a:xfrm>
          <a:prstGeom prst="rect">
            <a:avLst/>
          </a:prstGeom>
          <a:noFill/>
          <a:ln>
            <a:noFill/>
          </a:ln>
        </p:spPr>
        <p:txBody>
          <a:bodyPr wrap="square">
            <a:spAutoFit/>
          </a:bodyPr>
          <a:lstStyle/>
          <a:p>
            <a:pPr algn="ctr"/>
            <a:r>
              <a:rPr lang="en-US" altLang="zh-TW" sz="2400" b="1" dirty="0">
                <a:solidFill>
                  <a:srgbClr val="0099CC"/>
                </a:solidFill>
                <a:latin typeface="微軟正黑體" panose="020B0604030504040204" pitchFamily="34" charset="-120"/>
                <a:ea typeface="微軟正黑體" panose="020B0604030504040204" pitchFamily="34" charset="-120"/>
              </a:rPr>
              <a:t>1998</a:t>
            </a:r>
            <a:endParaRPr lang="zh-TW" altLang="en-US" sz="2400" b="1" dirty="0">
              <a:solidFill>
                <a:srgbClr val="0099CC"/>
              </a:solidFill>
              <a:latin typeface="微軟正黑體" panose="020B0604030504040204" pitchFamily="34" charset="-120"/>
              <a:ea typeface="微軟正黑體" panose="020B0604030504040204" pitchFamily="34" charset="-120"/>
            </a:endParaRPr>
          </a:p>
        </p:txBody>
      </p:sp>
      <p:sp>
        <p:nvSpPr>
          <p:cNvPr id="36" name="文字方塊 35">
            <a:extLst>
              <a:ext uri="{FF2B5EF4-FFF2-40B4-BE49-F238E27FC236}">
                <a16:creationId xmlns="" xmlns:a16="http://schemas.microsoft.com/office/drawing/2014/main" id="{1F9F1654-A9A2-CF10-A1FD-29F07363D357}"/>
              </a:ext>
            </a:extLst>
          </p:cNvPr>
          <p:cNvSpPr txBox="1"/>
          <p:nvPr/>
        </p:nvSpPr>
        <p:spPr>
          <a:xfrm>
            <a:off x="5464544" y="2647559"/>
            <a:ext cx="966159" cy="461665"/>
          </a:xfrm>
          <a:prstGeom prst="rect">
            <a:avLst/>
          </a:prstGeom>
          <a:noFill/>
          <a:ln>
            <a:noFill/>
          </a:ln>
        </p:spPr>
        <p:txBody>
          <a:bodyPr wrap="square">
            <a:spAutoFit/>
          </a:bodyPr>
          <a:lstStyle/>
          <a:p>
            <a:pPr algn="ctr"/>
            <a:r>
              <a:rPr lang="en-US" altLang="zh-TW" sz="2400" b="1" dirty="0">
                <a:solidFill>
                  <a:srgbClr val="0099CC"/>
                </a:solidFill>
                <a:latin typeface="微軟正黑體" panose="020B0604030504040204" pitchFamily="34" charset="-120"/>
                <a:ea typeface="微軟正黑體" panose="020B0604030504040204" pitchFamily="34" charset="-120"/>
              </a:rPr>
              <a:t>1999</a:t>
            </a:r>
            <a:endParaRPr lang="zh-TW" altLang="en-US" sz="2400" b="1" dirty="0">
              <a:solidFill>
                <a:srgbClr val="0099CC"/>
              </a:solidFill>
              <a:latin typeface="微軟正黑體" panose="020B0604030504040204" pitchFamily="34" charset="-120"/>
              <a:ea typeface="微軟正黑體" panose="020B0604030504040204" pitchFamily="34" charset="-120"/>
            </a:endParaRPr>
          </a:p>
        </p:txBody>
      </p:sp>
      <p:sp>
        <p:nvSpPr>
          <p:cNvPr id="37" name="文字方塊 36">
            <a:extLst>
              <a:ext uri="{FF2B5EF4-FFF2-40B4-BE49-F238E27FC236}">
                <a16:creationId xmlns="" xmlns:a16="http://schemas.microsoft.com/office/drawing/2014/main" id="{6C65EABA-0754-EEF2-F723-11C815828C7B}"/>
              </a:ext>
            </a:extLst>
          </p:cNvPr>
          <p:cNvSpPr txBox="1"/>
          <p:nvPr/>
        </p:nvSpPr>
        <p:spPr>
          <a:xfrm>
            <a:off x="6840755" y="2647559"/>
            <a:ext cx="966159" cy="461665"/>
          </a:xfrm>
          <a:prstGeom prst="rect">
            <a:avLst/>
          </a:prstGeom>
          <a:noFill/>
          <a:ln>
            <a:noFill/>
          </a:ln>
        </p:spPr>
        <p:txBody>
          <a:bodyPr wrap="square">
            <a:spAutoFit/>
          </a:bodyPr>
          <a:lstStyle/>
          <a:p>
            <a:pPr algn="ctr"/>
            <a:r>
              <a:rPr lang="en-US" altLang="zh-TW" sz="2400" b="1" dirty="0">
                <a:solidFill>
                  <a:srgbClr val="0099CC"/>
                </a:solidFill>
                <a:latin typeface="微軟正黑體" panose="020B0604030504040204" pitchFamily="34" charset="-120"/>
                <a:ea typeface="微軟正黑體" panose="020B0604030504040204" pitchFamily="34" charset="-120"/>
              </a:rPr>
              <a:t>2012</a:t>
            </a:r>
            <a:endParaRPr lang="zh-TW" altLang="en-US" sz="2400" b="1" dirty="0">
              <a:solidFill>
                <a:srgbClr val="0099CC"/>
              </a:solidFill>
              <a:latin typeface="微軟正黑體" panose="020B0604030504040204" pitchFamily="34" charset="-120"/>
              <a:ea typeface="微軟正黑體" panose="020B0604030504040204" pitchFamily="34" charset="-120"/>
            </a:endParaRPr>
          </a:p>
        </p:txBody>
      </p:sp>
      <p:cxnSp>
        <p:nvCxnSpPr>
          <p:cNvPr id="38" name="直線接點 37">
            <a:extLst>
              <a:ext uri="{FF2B5EF4-FFF2-40B4-BE49-F238E27FC236}">
                <a16:creationId xmlns="" xmlns:a16="http://schemas.microsoft.com/office/drawing/2014/main" id="{9A7BE81F-E122-8C76-B9B5-46BF180A65BA}"/>
              </a:ext>
            </a:extLst>
          </p:cNvPr>
          <p:cNvCxnSpPr>
            <a:stCxn id="33" idx="2"/>
          </p:cNvCxnSpPr>
          <p:nvPr/>
        </p:nvCxnSpPr>
        <p:spPr>
          <a:xfrm>
            <a:off x="1022632" y="3109225"/>
            <a:ext cx="0" cy="598933"/>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39" name="直線接點 38">
            <a:extLst>
              <a:ext uri="{FF2B5EF4-FFF2-40B4-BE49-F238E27FC236}">
                <a16:creationId xmlns="" xmlns:a16="http://schemas.microsoft.com/office/drawing/2014/main" id="{AAD70ABE-0A5A-0079-D014-E9B35CD2014C}"/>
              </a:ext>
            </a:extLst>
          </p:cNvPr>
          <p:cNvCxnSpPr>
            <a:endCxn id="34" idx="2"/>
          </p:cNvCxnSpPr>
          <p:nvPr/>
        </p:nvCxnSpPr>
        <p:spPr>
          <a:xfrm flipH="1" flipV="1">
            <a:off x="3381654" y="3109225"/>
            <a:ext cx="8191" cy="651193"/>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40" name="直線接點 39">
            <a:extLst>
              <a:ext uri="{FF2B5EF4-FFF2-40B4-BE49-F238E27FC236}">
                <a16:creationId xmlns="" xmlns:a16="http://schemas.microsoft.com/office/drawing/2014/main" id="{CBC786CB-FD28-F2C5-D275-9A718CAC31A3}"/>
              </a:ext>
            </a:extLst>
          </p:cNvPr>
          <p:cNvCxnSpPr>
            <a:cxnSpLocks/>
            <a:stCxn id="34" idx="3"/>
            <a:endCxn id="35" idx="1"/>
          </p:cNvCxnSpPr>
          <p:nvPr/>
        </p:nvCxnSpPr>
        <p:spPr>
          <a:xfrm>
            <a:off x="3864733" y="2878393"/>
            <a:ext cx="273612" cy="0"/>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 xmlns:a16="http://schemas.microsoft.com/office/drawing/2014/main" id="{9738C51E-2E3A-CA9B-D36E-A85F5AE7C54B}"/>
              </a:ext>
            </a:extLst>
          </p:cNvPr>
          <p:cNvCxnSpPr>
            <a:cxnSpLocks/>
            <a:stCxn id="35" idx="3"/>
            <a:endCxn id="36" idx="1"/>
          </p:cNvCxnSpPr>
          <p:nvPr/>
        </p:nvCxnSpPr>
        <p:spPr>
          <a:xfrm flipV="1">
            <a:off x="5104504" y="2878392"/>
            <a:ext cx="360040" cy="1"/>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直線接點 41">
            <a:extLst>
              <a:ext uri="{FF2B5EF4-FFF2-40B4-BE49-F238E27FC236}">
                <a16:creationId xmlns="" xmlns:a16="http://schemas.microsoft.com/office/drawing/2014/main" id="{A704C0B9-9888-35A7-2DFC-1F3B437926D5}"/>
              </a:ext>
            </a:extLst>
          </p:cNvPr>
          <p:cNvCxnSpPr>
            <a:stCxn id="36" idx="3"/>
            <a:endCxn id="37" idx="1"/>
          </p:cNvCxnSpPr>
          <p:nvPr/>
        </p:nvCxnSpPr>
        <p:spPr>
          <a:xfrm>
            <a:off x="6430703" y="2878392"/>
            <a:ext cx="410052" cy="0"/>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直線單箭頭接點 42">
            <a:extLst>
              <a:ext uri="{FF2B5EF4-FFF2-40B4-BE49-F238E27FC236}">
                <a16:creationId xmlns="" xmlns:a16="http://schemas.microsoft.com/office/drawing/2014/main" id="{D3850BBF-F495-F8CE-CE96-016A28C34ADE}"/>
              </a:ext>
            </a:extLst>
          </p:cNvPr>
          <p:cNvCxnSpPr>
            <a:stCxn id="33" idx="3"/>
            <a:endCxn id="44" idx="1"/>
          </p:cNvCxnSpPr>
          <p:nvPr/>
        </p:nvCxnSpPr>
        <p:spPr>
          <a:xfrm>
            <a:off x="1505711" y="2878393"/>
            <a:ext cx="187831" cy="0"/>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4" name="文字方塊 43">
            <a:extLst>
              <a:ext uri="{FF2B5EF4-FFF2-40B4-BE49-F238E27FC236}">
                <a16:creationId xmlns="" xmlns:a16="http://schemas.microsoft.com/office/drawing/2014/main" id="{DA9BE21B-F781-5AB6-465F-626463F6064E}"/>
              </a:ext>
            </a:extLst>
          </p:cNvPr>
          <p:cNvSpPr txBox="1"/>
          <p:nvPr/>
        </p:nvSpPr>
        <p:spPr>
          <a:xfrm>
            <a:off x="1693542" y="2647560"/>
            <a:ext cx="966159" cy="461665"/>
          </a:xfrm>
          <a:prstGeom prst="rect">
            <a:avLst/>
          </a:prstGeom>
          <a:noFill/>
          <a:ln>
            <a:noFill/>
          </a:ln>
        </p:spPr>
        <p:txBody>
          <a:bodyPr wrap="square">
            <a:spAutoFit/>
          </a:bodyPr>
          <a:lstStyle/>
          <a:p>
            <a:pPr algn="ctr"/>
            <a:r>
              <a:rPr lang="en-US" altLang="zh-TW" sz="2400" b="1" dirty="0">
                <a:solidFill>
                  <a:srgbClr val="0099CC"/>
                </a:solidFill>
                <a:latin typeface="微軟正黑體" panose="020B0604030504040204" pitchFamily="34" charset="-120"/>
                <a:ea typeface="微軟正黑體" panose="020B0604030504040204" pitchFamily="34" charset="-120"/>
              </a:rPr>
              <a:t>1987</a:t>
            </a:r>
            <a:endParaRPr lang="zh-TW" altLang="en-US" sz="2400" b="1" dirty="0">
              <a:solidFill>
                <a:srgbClr val="0099CC"/>
              </a:solidFill>
              <a:latin typeface="微軟正黑體" panose="020B0604030504040204" pitchFamily="34" charset="-120"/>
              <a:ea typeface="微軟正黑體" panose="020B0604030504040204" pitchFamily="34" charset="-120"/>
            </a:endParaRPr>
          </a:p>
        </p:txBody>
      </p:sp>
      <p:cxnSp>
        <p:nvCxnSpPr>
          <p:cNvPr id="45" name="直線單箭頭接點 44">
            <a:extLst>
              <a:ext uri="{FF2B5EF4-FFF2-40B4-BE49-F238E27FC236}">
                <a16:creationId xmlns="" xmlns:a16="http://schemas.microsoft.com/office/drawing/2014/main" id="{D3850BBF-F495-F8CE-CE96-016A28C34ADE}"/>
              </a:ext>
            </a:extLst>
          </p:cNvPr>
          <p:cNvCxnSpPr>
            <a:stCxn id="44" idx="3"/>
            <a:endCxn id="34" idx="1"/>
          </p:cNvCxnSpPr>
          <p:nvPr/>
        </p:nvCxnSpPr>
        <p:spPr>
          <a:xfrm>
            <a:off x="2659701" y="2878393"/>
            <a:ext cx="238873" cy="0"/>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直線接點 45">
            <a:extLst>
              <a:ext uri="{FF2B5EF4-FFF2-40B4-BE49-F238E27FC236}">
                <a16:creationId xmlns="" xmlns:a16="http://schemas.microsoft.com/office/drawing/2014/main" id="{9A7BE81F-E122-8C76-B9B5-46BF180A65BA}"/>
              </a:ext>
            </a:extLst>
          </p:cNvPr>
          <p:cNvCxnSpPr/>
          <p:nvPr/>
        </p:nvCxnSpPr>
        <p:spPr>
          <a:xfrm>
            <a:off x="2175770" y="2016260"/>
            <a:ext cx="0" cy="598933"/>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47" name="直線接點 46">
            <a:extLst>
              <a:ext uri="{FF2B5EF4-FFF2-40B4-BE49-F238E27FC236}">
                <a16:creationId xmlns="" xmlns:a16="http://schemas.microsoft.com/office/drawing/2014/main" id="{AAD70ABE-0A5A-0079-D014-E9B35CD2014C}"/>
              </a:ext>
            </a:extLst>
          </p:cNvPr>
          <p:cNvCxnSpPr/>
          <p:nvPr/>
        </p:nvCxnSpPr>
        <p:spPr>
          <a:xfrm flipH="1" flipV="1">
            <a:off x="4633209" y="1937413"/>
            <a:ext cx="8191" cy="651193"/>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48" name="直線接點 47">
            <a:extLst>
              <a:ext uri="{FF2B5EF4-FFF2-40B4-BE49-F238E27FC236}">
                <a16:creationId xmlns="" xmlns:a16="http://schemas.microsoft.com/office/drawing/2014/main" id="{AAD70ABE-0A5A-0079-D014-E9B35CD2014C}"/>
              </a:ext>
            </a:extLst>
          </p:cNvPr>
          <p:cNvCxnSpPr/>
          <p:nvPr/>
        </p:nvCxnSpPr>
        <p:spPr>
          <a:xfrm flipH="1" flipV="1">
            <a:off x="5970905" y="3109225"/>
            <a:ext cx="8191" cy="651193"/>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50" name="直線接點 49">
            <a:extLst>
              <a:ext uri="{FF2B5EF4-FFF2-40B4-BE49-F238E27FC236}">
                <a16:creationId xmlns="" xmlns:a16="http://schemas.microsoft.com/office/drawing/2014/main" id="{AAD70ABE-0A5A-0079-D014-E9B35CD2014C}"/>
              </a:ext>
            </a:extLst>
          </p:cNvPr>
          <p:cNvCxnSpPr/>
          <p:nvPr/>
        </p:nvCxnSpPr>
        <p:spPr>
          <a:xfrm flipH="1" flipV="1">
            <a:off x="7323834" y="2094615"/>
            <a:ext cx="12920" cy="480257"/>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pic>
        <p:nvPicPr>
          <p:cNvPr id="51" name="圖片 50">
            <a:extLst>
              <a:ext uri="{FF2B5EF4-FFF2-40B4-BE49-F238E27FC236}">
                <a16:creationId xmlns="" xmlns:a16="http://schemas.microsoft.com/office/drawing/2014/main" id="{8CCB4A1D-E922-F696-FB6F-224906FDEF7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81918" y="4291845"/>
            <a:ext cx="511624" cy="383454"/>
          </a:xfrm>
          <a:prstGeom prst="rect">
            <a:avLst/>
          </a:prstGeom>
        </p:spPr>
      </p:pic>
      <p:pic>
        <p:nvPicPr>
          <p:cNvPr id="52" name="圖片 51">
            <a:extLst>
              <a:ext uri="{FF2B5EF4-FFF2-40B4-BE49-F238E27FC236}">
                <a16:creationId xmlns="" xmlns:a16="http://schemas.microsoft.com/office/drawing/2014/main" id="{F4763B80-29F3-3217-045E-0F33994A75C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635729" y="4343297"/>
            <a:ext cx="462439" cy="462439"/>
          </a:xfrm>
          <a:prstGeom prst="rect">
            <a:avLst/>
          </a:prstGeom>
        </p:spPr>
      </p:pic>
      <p:pic>
        <p:nvPicPr>
          <p:cNvPr id="53" name="Picture 3" descr="D:\YSCHEN\02 環保認證\02 bluesign\台得\04 bluesign logo設計使用\03_20130129 UPDATED_bluesign logo\system_partner_logo_20130129_加白底.jpg">
            <a:extLst>
              <a:ext uri="{FF2B5EF4-FFF2-40B4-BE49-F238E27FC236}">
                <a16:creationId xmlns="" xmlns:a16="http://schemas.microsoft.com/office/drawing/2014/main" id="{A7459705-7E88-D81D-5294-E629A3DE4490}"/>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382480" y="1684994"/>
            <a:ext cx="850539" cy="437909"/>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635729" y="1402119"/>
            <a:ext cx="1755609" cy="461665"/>
          </a:xfrm>
          <a:prstGeom prst="rect">
            <a:avLst/>
          </a:prstGeom>
        </p:spPr>
        <p:txBody>
          <a:bodyPr wrap="none">
            <a:spAutoFit/>
          </a:bodyPr>
          <a:lstStyle/>
          <a:p>
            <a:r>
              <a:rPr lang="en-US" altLang="zh-TW" sz="1200" b="1" dirty="0">
                <a:solidFill>
                  <a:schemeClr val="accent6">
                    <a:lumMod val="75000"/>
                  </a:schemeClr>
                </a:solidFill>
                <a:latin typeface="微軟正黑體" panose="020B0604030504040204" pitchFamily="34" charset="-120"/>
                <a:cs typeface="Arial" pitchFamily="34" charset="0"/>
              </a:rPr>
              <a:t>joined the </a:t>
            </a:r>
            <a:r>
              <a:rPr lang="en-US" altLang="zh-TW" sz="1200" b="1" dirty="0" err="1">
                <a:solidFill>
                  <a:schemeClr val="accent6">
                    <a:lumMod val="75000"/>
                  </a:schemeClr>
                </a:solidFill>
                <a:latin typeface="微軟正黑體" panose="020B0604030504040204" pitchFamily="34" charset="-120"/>
                <a:cs typeface="Arial" pitchFamily="34" charset="0"/>
              </a:rPr>
              <a:t>bluesign</a:t>
            </a:r>
            <a:r>
              <a:rPr lang="en-US" altLang="zh-TW" sz="1200" b="1" dirty="0">
                <a:solidFill>
                  <a:schemeClr val="accent6">
                    <a:lumMod val="75000"/>
                  </a:schemeClr>
                </a:solidFill>
                <a:latin typeface="微軟正黑體" panose="020B0604030504040204" pitchFamily="34" charset="-120"/>
                <a:cs typeface="Arial" pitchFamily="34" charset="0"/>
              </a:rPr>
              <a:t>®</a:t>
            </a:r>
          </a:p>
          <a:p>
            <a:r>
              <a:rPr lang="en-US" altLang="zh-TW" sz="1200" b="1" dirty="0">
                <a:solidFill>
                  <a:schemeClr val="accent6">
                    <a:lumMod val="75000"/>
                  </a:schemeClr>
                </a:solidFill>
                <a:latin typeface="微軟正黑體" panose="020B0604030504040204" pitchFamily="34" charset="-120"/>
                <a:cs typeface="Arial" pitchFamily="34" charset="0"/>
              </a:rPr>
              <a:t> SYSTEM</a:t>
            </a:r>
          </a:p>
        </p:txBody>
      </p:sp>
    </p:spTree>
    <p:extLst>
      <p:ext uri="{BB962C8B-B14F-4D97-AF65-F5344CB8AC3E}">
        <p14:creationId xmlns:p14="http://schemas.microsoft.com/office/powerpoint/2010/main" val="1076913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b="1" dirty="0">
                <a:solidFill>
                  <a:schemeClr val="accent6"/>
                </a:solidFill>
              </a:rPr>
              <a:t>HISTORY</a:t>
            </a:r>
            <a:endParaRPr lang="zh-TW" altLang="en-US" b="1" dirty="0">
              <a:solidFill>
                <a:schemeClr val="accent6"/>
              </a:solidFill>
            </a:endParaRPr>
          </a:p>
        </p:txBody>
      </p:sp>
      <p:sp>
        <p:nvSpPr>
          <p:cNvPr id="30" name="TextBox 20">
            <a:extLst>
              <a:ext uri="{FF2B5EF4-FFF2-40B4-BE49-F238E27FC236}">
                <a16:creationId xmlns="" xmlns:a16="http://schemas.microsoft.com/office/drawing/2014/main" id="{1CD1DEC2-E570-4244-8689-E4BC6D2CE313}"/>
              </a:ext>
            </a:extLst>
          </p:cNvPr>
          <p:cNvSpPr txBox="1"/>
          <p:nvPr/>
        </p:nvSpPr>
        <p:spPr>
          <a:xfrm>
            <a:off x="1149191" y="1387899"/>
            <a:ext cx="2093892" cy="43088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100" b="1" dirty="0">
                <a:solidFill>
                  <a:schemeClr val="accent6">
                    <a:lumMod val="75000"/>
                  </a:schemeClr>
                </a:solidFill>
              </a:rPr>
              <a:t>Established Apex (</a:t>
            </a:r>
            <a:r>
              <a:rPr lang="en-US" altLang="zh-TW" sz="1100" b="1" dirty="0" err="1">
                <a:solidFill>
                  <a:schemeClr val="accent6">
                    <a:lumMod val="75000"/>
                  </a:schemeClr>
                </a:solidFill>
              </a:rPr>
              <a:t>Anqing</a:t>
            </a:r>
            <a:r>
              <a:rPr lang="en-US" altLang="zh-TW" sz="1100" b="1" dirty="0">
                <a:solidFill>
                  <a:schemeClr val="accent6">
                    <a:lumMod val="75000"/>
                  </a:schemeClr>
                </a:solidFill>
              </a:rPr>
              <a:t>) TEXTILE CO.,LTD</a:t>
            </a:r>
            <a:endParaRPr lang="zh-TW" altLang="en-US" sz="1100" b="1" dirty="0">
              <a:solidFill>
                <a:schemeClr val="accent6">
                  <a:lumMod val="75000"/>
                </a:schemeClr>
              </a:solidFill>
              <a:cs typeface="Arial" pitchFamily="34" charset="0"/>
            </a:endParaRPr>
          </a:p>
        </p:txBody>
      </p:sp>
      <p:sp>
        <p:nvSpPr>
          <p:cNvPr id="36" name="TextBox 20">
            <a:extLst>
              <a:ext uri="{FF2B5EF4-FFF2-40B4-BE49-F238E27FC236}">
                <a16:creationId xmlns="" xmlns:a16="http://schemas.microsoft.com/office/drawing/2014/main" id="{1CD1DEC2-E570-4244-8689-E4BC6D2CE313}"/>
              </a:ext>
            </a:extLst>
          </p:cNvPr>
          <p:cNvSpPr txBox="1"/>
          <p:nvPr/>
        </p:nvSpPr>
        <p:spPr>
          <a:xfrm>
            <a:off x="196263" y="3517098"/>
            <a:ext cx="1719495" cy="6001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altLang="zh-TW" sz="1100" b="1" dirty="0">
                <a:solidFill>
                  <a:schemeClr val="accent6">
                    <a:lumMod val="75000"/>
                  </a:schemeClr>
                </a:solidFill>
              </a:rPr>
              <a:t>Established </a:t>
            </a:r>
            <a:r>
              <a:rPr lang="en-US" altLang="zh-TW" sz="1100" b="1" dirty="0" err="1">
                <a:solidFill>
                  <a:schemeClr val="accent6">
                    <a:lumMod val="75000"/>
                  </a:schemeClr>
                </a:solidFill>
              </a:rPr>
              <a:t>Chadtex</a:t>
            </a:r>
            <a:r>
              <a:rPr lang="en-US" altLang="zh-TW" sz="1100" b="1" dirty="0">
                <a:solidFill>
                  <a:schemeClr val="accent6">
                    <a:lumMod val="75000"/>
                  </a:schemeClr>
                </a:solidFill>
              </a:rPr>
              <a:t> Industrial co., Ltd.</a:t>
            </a:r>
            <a:endParaRPr lang="zh-TW" altLang="zh-TW" sz="1100" b="1" dirty="0">
              <a:solidFill>
                <a:schemeClr val="accent6">
                  <a:lumMod val="75000"/>
                </a:schemeClr>
              </a:solidFill>
            </a:endParaRPr>
          </a:p>
          <a:p>
            <a:pPr lvl="0"/>
            <a:r>
              <a:rPr lang="en-US" altLang="zh-TW" sz="1100" b="1" dirty="0">
                <a:solidFill>
                  <a:schemeClr val="accent6">
                    <a:lumMod val="75000"/>
                  </a:schemeClr>
                </a:solidFill>
              </a:rPr>
              <a:t>Had Lucky Unique </a:t>
            </a:r>
          </a:p>
        </p:txBody>
      </p:sp>
      <p:sp>
        <p:nvSpPr>
          <p:cNvPr id="3" name="TextBox 20">
            <a:extLst>
              <a:ext uri="{FF2B5EF4-FFF2-40B4-BE49-F238E27FC236}">
                <a16:creationId xmlns="" xmlns:a16="http://schemas.microsoft.com/office/drawing/2014/main" id="{84F4597D-A2E6-5927-75E5-6E7DAAF7C11A}"/>
              </a:ext>
            </a:extLst>
          </p:cNvPr>
          <p:cNvSpPr txBox="1"/>
          <p:nvPr/>
        </p:nvSpPr>
        <p:spPr>
          <a:xfrm>
            <a:off x="5179971" y="3695835"/>
            <a:ext cx="1731215"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spcAft>
                <a:spcPts val="0"/>
              </a:spcAft>
            </a:pPr>
            <a:r>
              <a:rPr lang="en-US" altLang="zh-TW" sz="1200" b="1" dirty="0">
                <a:solidFill>
                  <a:schemeClr val="tx1">
                    <a:lumMod val="65000"/>
                    <a:lumOff val="35000"/>
                  </a:schemeClr>
                </a:solidFill>
                <a:ea typeface="新細明體" panose="02020500000000000000" pitchFamily="18" charset="-120"/>
              </a:rPr>
              <a:t>Established factory in Nantong</a:t>
            </a:r>
            <a:endParaRPr lang="zh-TW" altLang="zh-TW" sz="1200" b="1" dirty="0">
              <a:solidFill>
                <a:schemeClr val="tx1">
                  <a:lumMod val="65000"/>
                  <a:lumOff val="35000"/>
                </a:schemeClr>
              </a:solidFill>
              <a:ea typeface="新細明體" panose="02020500000000000000" pitchFamily="18" charset="-120"/>
            </a:endParaRPr>
          </a:p>
        </p:txBody>
      </p:sp>
      <p:sp>
        <p:nvSpPr>
          <p:cNvPr id="14" name="矩形 13"/>
          <p:cNvSpPr/>
          <p:nvPr/>
        </p:nvSpPr>
        <p:spPr>
          <a:xfrm>
            <a:off x="3569334" y="1319902"/>
            <a:ext cx="2068260" cy="600164"/>
          </a:xfrm>
          <a:prstGeom prst="rect">
            <a:avLst/>
          </a:prstGeom>
        </p:spPr>
        <p:txBody>
          <a:bodyPr wrap="square">
            <a:spAutoFit/>
          </a:bodyPr>
          <a:lstStyle/>
          <a:p>
            <a:r>
              <a:rPr lang="zh-TW" altLang="en-US" sz="1100" b="1" dirty="0">
                <a:solidFill>
                  <a:schemeClr val="accent6">
                    <a:lumMod val="75000"/>
                  </a:schemeClr>
                </a:solidFill>
              </a:rPr>
              <a:t>Passed ISO 14001</a:t>
            </a:r>
          </a:p>
          <a:p>
            <a:r>
              <a:rPr lang="zh-TW" altLang="en-US" sz="1100" b="1" dirty="0">
                <a:solidFill>
                  <a:schemeClr val="accent6">
                    <a:lumMod val="75000"/>
                  </a:schemeClr>
                </a:solidFill>
              </a:rPr>
              <a:t>Environmental Management System Verification</a:t>
            </a:r>
          </a:p>
        </p:txBody>
      </p:sp>
      <p:sp>
        <p:nvSpPr>
          <p:cNvPr id="4" name="矩形 3"/>
          <p:cNvSpPr/>
          <p:nvPr/>
        </p:nvSpPr>
        <p:spPr>
          <a:xfrm>
            <a:off x="6295397" y="1280176"/>
            <a:ext cx="1872208" cy="646331"/>
          </a:xfrm>
          <a:prstGeom prst="rect">
            <a:avLst/>
          </a:prstGeom>
        </p:spPr>
        <p:txBody>
          <a:bodyPr wrap="square">
            <a:spAutoFit/>
          </a:bodyPr>
          <a:lstStyle/>
          <a:p>
            <a:r>
              <a:rPr lang="en-US" altLang="zh-TW" sz="1200" b="1" dirty="0">
                <a:solidFill>
                  <a:schemeClr val="accent6">
                    <a:lumMod val="75000"/>
                  </a:schemeClr>
                </a:solidFill>
              </a:rPr>
              <a:t>Golden Trade Award for  Best Trade Contribution Award</a:t>
            </a:r>
            <a:endParaRPr lang="zh-TW" altLang="en-US" sz="1200" b="1" dirty="0">
              <a:solidFill>
                <a:schemeClr val="accent6">
                  <a:lumMod val="75000"/>
                </a:schemeClr>
              </a:solidFill>
            </a:endParaRPr>
          </a:p>
        </p:txBody>
      </p:sp>
      <p:sp>
        <p:nvSpPr>
          <p:cNvPr id="22" name="文字方塊 21">
            <a:extLst>
              <a:ext uri="{FF2B5EF4-FFF2-40B4-BE49-F238E27FC236}">
                <a16:creationId xmlns="" xmlns:a16="http://schemas.microsoft.com/office/drawing/2014/main" id="{44871CA7-65A1-0C67-13A8-D363F69A0C53}"/>
              </a:ext>
            </a:extLst>
          </p:cNvPr>
          <p:cNvSpPr txBox="1"/>
          <p:nvPr/>
        </p:nvSpPr>
        <p:spPr>
          <a:xfrm>
            <a:off x="400982" y="2647560"/>
            <a:ext cx="966159" cy="461665"/>
          </a:xfrm>
          <a:prstGeom prst="rect">
            <a:avLst/>
          </a:prstGeom>
          <a:noFill/>
          <a:ln>
            <a:noFill/>
          </a:ln>
        </p:spPr>
        <p:txBody>
          <a:bodyPr wrap="square">
            <a:spAutoFit/>
          </a:bodyPr>
          <a:lstStyle/>
          <a:p>
            <a:pPr algn="ctr"/>
            <a:r>
              <a:rPr lang="en-US" altLang="zh-TW" sz="2400" b="1" dirty="0">
                <a:solidFill>
                  <a:srgbClr val="0099CC"/>
                </a:solidFill>
                <a:latin typeface="微軟正黑體" panose="020B0604030504040204" pitchFamily="34" charset="-120"/>
                <a:ea typeface="微軟正黑體" panose="020B0604030504040204" pitchFamily="34" charset="-120"/>
              </a:rPr>
              <a:t>2014</a:t>
            </a:r>
            <a:endParaRPr lang="zh-TW" altLang="en-US" sz="2400" b="1" dirty="0">
              <a:solidFill>
                <a:srgbClr val="0099CC"/>
              </a:solidFill>
              <a:latin typeface="微軟正黑體" panose="020B0604030504040204" pitchFamily="34" charset="-120"/>
              <a:ea typeface="微軟正黑體" panose="020B0604030504040204" pitchFamily="34" charset="-120"/>
            </a:endParaRPr>
          </a:p>
        </p:txBody>
      </p:sp>
      <p:sp>
        <p:nvSpPr>
          <p:cNvPr id="23" name="文字方塊 22">
            <a:extLst>
              <a:ext uri="{FF2B5EF4-FFF2-40B4-BE49-F238E27FC236}">
                <a16:creationId xmlns="" xmlns:a16="http://schemas.microsoft.com/office/drawing/2014/main" id="{DA9BE21B-F781-5AB6-465F-626463F6064E}"/>
              </a:ext>
            </a:extLst>
          </p:cNvPr>
          <p:cNvSpPr txBox="1"/>
          <p:nvPr/>
        </p:nvSpPr>
        <p:spPr>
          <a:xfrm>
            <a:off x="2760004" y="2647560"/>
            <a:ext cx="966159" cy="461665"/>
          </a:xfrm>
          <a:prstGeom prst="rect">
            <a:avLst/>
          </a:prstGeom>
          <a:noFill/>
          <a:ln>
            <a:noFill/>
          </a:ln>
        </p:spPr>
        <p:txBody>
          <a:bodyPr wrap="square">
            <a:spAutoFit/>
          </a:bodyPr>
          <a:lstStyle/>
          <a:p>
            <a:pPr algn="ctr"/>
            <a:r>
              <a:rPr lang="en-US" altLang="zh-TW" sz="2400" b="1" dirty="0">
                <a:solidFill>
                  <a:srgbClr val="0099CC"/>
                </a:solidFill>
                <a:latin typeface="微軟正黑體" panose="020B0604030504040204" pitchFamily="34" charset="-120"/>
                <a:ea typeface="微軟正黑體" panose="020B0604030504040204" pitchFamily="34" charset="-120"/>
              </a:rPr>
              <a:t>2018</a:t>
            </a:r>
            <a:endParaRPr lang="zh-TW" altLang="en-US" sz="2400" b="1" dirty="0">
              <a:solidFill>
                <a:srgbClr val="0099CC"/>
              </a:solidFill>
              <a:latin typeface="微軟正黑體" panose="020B0604030504040204" pitchFamily="34" charset="-120"/>
              <a:ea typeface="微軟正黑體" panose="020B0604030504040204" pitchFamily="34" charset="-120"/>
            </a:endParaRPr>
          </a:p>
        </p:txBody>
      </p:sp>
      <p:sp>
        <p:nvSpPr>
          <p:cNvPr id="24" name="文字方塊 23">
            <a:extLst>
              <a:ext uri="{FF2B5EF4-FFF2-40B4-BE49-F238E27FC236}">
                <a16:creationId xmlns="" xmlns:a16="http://schemas.microsoft.com/office/drawing/2014/main" id="{FC9ADDBF-E4F8-ADBE-2F6C-675F61F2347E}"/>
              </a:ext>
            </a:extLst>
          </p:cNvPr>
          <p:cNvSpPr txBox="1"/>
          <p:nvPr/>
        </p:nvSpPr>
        <p:spPr>
          <a:xfrm>
            <a:off x="3999775" y="2647560"/>
            <a:ext cx="966159" cy="461665"/>
          </a:xfrm>
          <a:prstGeom prst="rect">
            <a:avLst/>
          </a:prstGeom>
          <a:noFill/>
          <a:ln>
            <a:noFill/>
          </a:ln>
        </p:spPr>
        <p:txBody>
          <a:bodyPr wrap="square">
            <a:spAutoFit/>
          </a:bodyPr>
          <a:lstStyle/>
          <a:p>
            <a:pPr algn="ctr"/>
            <a:r>
              <a:rPr lang="en-US" altLang="zh-TW" sz="2400" b="1" dirty="0">
                <a:solidFill>
                  <a:srgbClr val="0099CC"/>
                </a:solidFill>
                <a:latin typeface="微軟正黑體" panose="020B0604030504040204" pitchFamily="34" charset="-120"/>
                <a:ea typeface="微軟正黑體" panose="020B0604030504040204" pitchFamily="34" charset="-120"/>
              </a:rPr>
              <a:t>2021</a:t>
            </a:r>
            <a:endParaRPr lang="zh-TW" altLang="en-US" sz="2400" b="1" dirty="0">
              <a:solidFill>
                <a:srgbClr val="0099CC"/>
              </a:solidFill>
              <a:latin typeface="微軟正黑體" panose="020B0604030504040204" pitchFamily="34" charset="-120"/>
              <a:ea typeface="微軟正黑體" panose="020B0604030504040204" pitchFamily="34" charset="-120"/>
            </a:endParaRPr>
          </a:p>
        </p:txBody>
      </p:sp>
      <p:sp>
        <p:nvSpPr>
          <p:cNvPr id="27" name="文字方塊 26">
            <a:extLst>
              <a:ext uri="{FF2B5EF4-FFF2-40B4-BE49-F238E27FC236}">
                <a16:creationId xmlns="" xmlns:a16="http://schemas.microsoft.com/office/drawing/2014/main" id="{1F9F1654-A9A2-CF10-A1FD-29F07363D357}"/>
              </a:ext>
            </a:extLst>
          </p:cNvPr>
          <p:cNvSpPr txBox="1"/>
          <p:nvPr/>
        </p:nvSpPr>
        <p:spPr>
          <a:xfrm>
            <a:off x="5325974" y="2647559"/>
            <a:ext cx="966159" cy="461665"/>
          </a:xfrm>
          <a:prstGeom prst="rect">
            <a:avLst/>
          </a:prstGeom>
          <a:noFill/>
          <a:ln>
            <a:noFill/>
          </a:ln>
        </p:spPr>
        <p:txBody>
          <a:bodyPr wrap="square">
            <a:spAutoFit/>
          </a:bodyPr>
          <a:lstStyle/>
          <a:p>
            <a:pPr algn="ctr"/>
            <a:r>
              <a:rPr lang="en-US" altLang="zh-TW" sz="2400" b="1" dirty="0">
                <a:solidFill>
                  <a:srgbClr val="0099CC"/>
                </a:solidFill>
                <a:latin typeface="微軟正黑體" panose="020B0604030504040204" pitchFamily="34" charset="-120"/>
                <a:ea typeface="微軟正黑體" panose="020B0604030504040204" pitchFamily="34" charset="-120"/>
              </a:rPr>
              <a:t>2022</a:t>
            </a:r>
            <a:endParaRPr lang="zh-TW" altLang="en-US" sz="2400" b="1" dirty="0">
              <a:solidFill>
                <a:srgbClr val="0099CC"/>
              </a:solidFill>
              <a:latin typeface="微軟正黑體" panose="020B0604030504040204" pitchFamily="34" charset="-120"/>
              <a:ea typeface="微軟正黑體" panose="020B0604030504040204" pitchFamily="34" charset="-120"/>
            </a:endParaRPr>
          </a:p>
        </p:txBody>
      </p:sp>
      <p:sp>
        <p:nvSpPr>
          <p:cNvPr id="28" name="文字方塊 27">
            <a:extLst>
              <a:ext uri="{FF2B5EF4-FFF2-40B4-BE49-F238E27FC236}">
                <a16:creationId xmlns="" xmlns:a16="http://schemas.microsoft.com/office/drawing/2014/main" id="{6C65EABA-0754-EEF2-F723-11C815828C7B}"/>
              </a:ext>
            </a:extLst>
          </p:cNvPr>
          <p:cNvSpPr txBox="1"/>
          <p:nvPr/>
        </p:nvSpPr>
        <p:spPr>
          <a:xfrm>
            <a:off x="6702185" y="2647559"/>
            <a:ext cx="966159" cy="461665"/>
          </a:xfrm>
          <a:prstGeom prst="rect">
            <a:avLst/>
          </a:prstGeom>
          <a:noFill/>
          <a:ln>
            <a:noFill/>
          </a:ln>
        </p:spPr>
        <p:txBody>
          <a:bodyPr wrap="square">
            <a:spAutoFit/>
          </a:bodyPr>
          <a:lstStyle/>
          <a:p>
            <a:pPr algn="ctr"/>
            <a:r>
              <a:rPr lang="en-US" altLang="zh-TW" sz="2400" b="1" dirty="0">
                <a:solidFill>
                  <a:srgbClr val="0099CC"/>
                </a:solidFill>
                <a:latin typeface="微軟正黑體" panose="020B0604030504040204" pitchFamily="34" charset="-120"/>
                <a:ea typeface="微軟正黑體" panose="020B0604030504040204" pitchFamily="34" charset="-120"/>
              </a:rPr>
              <a:t>2023</a:t>
            </a:r>
            <a:endParaRPr lang="zh-TW" altLang="en-US" sz="2400" b="1" dirty="0">
              <a:solidFill>
                <a:srgbClr val="0099CC"/>
              </a:solidFill>
              <a:latin typeface="微軟正黑體" panose="020B0604030504040204" pitchFamily="34" charset="-120"/>
              <a:ea typeface="微軟正黑體" panose="020B0604030504040204" pitchFamily="34" charset="-120"/>
            </a:endParaRPr>
          </a:p>
        </p:txBody>
      </p:sp>
      <p:cxnSp>
        <p:nvCxnSpPr>
          <p:cNvPr id="29" name="直線接點 28">
            <a:extLst>
              <a:ext uri="{FF2B5EF4-FFF2-40B4-BE49-F238E27FC236}">
                <a16:creationId xmlns="" xmlns:a16="http://schemas.microsoft.com/office/drawing/2014/main" id="{9A7BE81F-E122-8C76-B9B5-46BF180A65BA}"/>
              </a:ext>
            </a:extLst>
          </p:cNvPr>
          <p:cNvCxnSpPr/>
          <p:nvPr/>
        </p:nvCxnSpPr>
        <p:spPr>
          <a:xfrm flipH="1">
            <a:off x="884060" y="3109224"/>
            <a:ext cx="8410" cy="362556"/>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31" name="直線接點 30">
            <a:extLst>
              <a:ext uri="{FF2B5EF4-FFF2-40B4-BE49-F238E27FC236}">
                <a16:creationId xmlns="" xmlns:a16="http://schemas.microsoft.com/office/drawing/2014/main" id="{AAD70ABE-0A5A-0079-D014-E9B35CD2014C}"/>
              </a:ext>
            </a:extLst>
          </p:cNvPr>
          <p:cNvCxnSpPr>
            <a:endCxn id="23" idx="2"/>
          </p:cNvCxnSpPr>
          <p:nvPr/>
        </p:nvCxnSpPr>
        <p:spPr>
          <a:xfrm flipV="1">
            <a:off x="3243083" y="3109225"/>
            <a:ext cx="1" cy="362555"/>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32" name="直線接點 31">
            <a:extLst>
              <a:ext uri="{FF2B5EF4-FFF2-40B4-BE49-F238E27FC236}">
                <a16:creationId xmlns="" xmlns:a16="http://schemas.microsoft.com/office/drawing/2014/main" id="{CBC786CB-FD28-F2C5-D275-9A718CAC31A3}"/>
              </a:ext>
            </a:extLst>
          </p:cNvPr>
          <p:cNvCxnSpPr>
            <a:cxnSpLocks/>
            <a:stCxn id="23" idx="3"/>
            <a:endCxn id="24" idx="1"/>
          </p:cNvCxnSpPr>
          <p:nvPr/>
        </p:nvCxnSpPr>
        <p:spPr>
          <a:xfrm>
            <a:off x="3726163" y="2878393"/>
            <a:ext cx="273612" cy="0"/>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直線接點 32">
            <a:extLst>
              <a:ext uri="{FF2B5EF4-FFF2-40B4-BE49-F238E27FC236}">
                <a16:creationId xmlns="" xmlns:a16="http://schemas.microsoft.com/office/drawing/2014/main" id="{9738C51E-2E3A-CA9B-D36E-A85F5AE7C54B}"/>
              </a:ext>
            </a:extLst>
          </p:cNvPr>
          <p:cNvCxnSpPr>
            <a:cxnSpLocks/>
            <a:stCxn id="24" idx="3"/>
            <a:endCxn id="27" idx="1"/>
          </p:cNvCxnSpPr>
          <p:nvPr/>
        </p:nvCxnSpPr>
        <p:spPr>
          <a:xfrm flipV="1">
            <a:off x="4965934" y="2878392"/>
            <a:ext cx="360040" cy="1"/>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直線接點 33">
            <a:extLst>
              <a:ext uri="{FF2B5EF4-FFF2-40B4-BE49-F238E27FC236}">
                <a16:creationId xmlns="" xmlns:a16="http://schemas.microsoft.com/office/drawing/2014/main" id="{A704C0B9-9888-35A7-2DFC-1F3B437926D5}"/>
              </a:ext>
            </a:extLst>
          </p:cNvPr>
          <p:cNvCxnSpPr>
            <a:stCxn id="27" idx="3"/>
            <a:endCxn id="28" idx="1"/>
          </p:cNvCxnSpPr>
          <p:nvPr/>
        </p:nvCxnSpPr>
        <p:spPr>
          <a:xfrm>
            <a:off x="6292133" y="2878392"/>
            <a:ext cx="410052" cy="0"/>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直線單箭頭接點 34">
            <a:extLst>
              <a:ext uri="{FF2B5EF4-FFF2-40B4-BE49-F238E27FC236}">
                <a16:creationId xmlns="" xmlns:a16="http://schemas.microsoft.com/office/drawing/2014/main" id="{D3850BBF-F495-F8CE-CE96-016A28C34ADE}"/>
              </a:ext>
            </a:extLst>
          </p:cNvPr>
          <p:cNvCxnSpPr>
            <a:stCxn id="22" idx="3"/>
            <a:endCxn id="39" idx="1"/>
          </p:cNvCxnSpPr>
          <p:nvPr/>
        </p:nvCxnSpPr>
        <p:spPr>
          <a:xfrm>
            <a:off x="1367141" y="2878393"/>
            <a:ext cx="187831" cy="0"/>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文字方塊 38">
            <a:extLst>
              <a:ext uri="{FF2B5EF4-FFF2-40B4-BE49-F238E27FC236}">
                <a16:creationId xmlns="" xmlns:a16="http://schemas.microsoft.com/office/drawing/2014/main" id="{DA9BE21B-F781-5AB6-465F-626463F6064E}"/>
              </a:ext>
            </a:extLst>
          </p:cNvPr>
          <p:cNvSpPr txBox="1"/>
          <p:nvPr/>
        </p:nvSpPr>
        <p:spPr>
          <a:xfrm>
            <a:off x="1554972" y="2647560"/>
            <a:ext cx="966159" cy="461665"/>
          </a:xfrm>
          <a:prstGeom prst="rect">
            <a:avLst/>
          </a:prstGeom>
          <a:noFill/>
          <a:ln>
            <a:noFill/>
          </a:ln>
        </p:spPr>
        <p:txBody>
          <a:bodyPr wrap="square">
            <a:spAutoFit/>
          </a:bodyPr>
          <a:lstStyle/>
          <a:p>
            <a:pPr algn="ctr"/>
            <a:r>
              <a:rPr lang="en-US" altLang="zh-TW" sz="2400" b="1" dirty="0">
                <a:solidFill>
                  <a:srgbClr val="0099CC"/>
                </a:solidFill>
                <a:latin typeface="微軟正黑體" panose="020B0604030504040204" pitchFamily="34" charset="-120"/>
                <a:ea typeface="微軟正黑體" panose="020B0604030504040204" pitchFamily="34" charset="-120"/>
              </a:rPr>
              <a:t>2017</a:t>
            </a:r>
            <a:endParaRPr lang="zh-TW" altLang="en-US" sz="2400" b="1" dirty="0">
              <a:solidFill>
                <a:srgbClr val="0099CC"/>
              </a:solidFill>
              <a:latin typeface="微軟正黑體" panose="020B0604030504040204" pitchFamily="34" charset="-120"/>
              <a:ea typeface="微軟正黑體" panose="020B0604030504040204" pitchFamily="34" charset="-120"/>
            </a:endParaRPr>
          </a:p>
        </p:txBody>
      </p:sp>
      <p:cxnSp>
        <p:nvCxnSpPr>
          <p:cNvPr id="46" name="直線單箭頭接點 45">
            <a:extLst>
              <a:ext uri="{FF2B5EF4-FFF2-40B4-BE49-F238E27FC236}">
                <a16:creationId xmlns="" xmlns:a16="http://schemas.microsoft.com/office/drawing/2014/main" id="{D3850BBF-F495-F8CE-CE96-016A28C34ADE}"/>
              </a:ext>
            </a:extLst>
          </p:cNvPr>
          <p:cNvCxnSpPr>
            <a:stCxn id="39" idx="3"/>
            <a:endCxn id="23" idx="1"/>
          </p:cNvCxnSpPr>
          <p:nvPr/>
        </p:nvCxnSpPr>
        <p:spPr>
          <a:xfrm>
            <a:off x="2521131" y="2878393"/>
            <a:ext cx="238873" cy="0"/>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直線接點 46">
            <a:extLst>
              <a:ext uri="{FF2B5EF4-FFF2-40B4-BE49-F238E27FC236}">
                <a16:creationId xmlns="" xmlns:a16="http://schemas.microsoft.com/office/drawing/2014/main" id="{9A7BE81F-E122-8C76-B9B5-46BF180A65BA}"/>
              </a:ext>
            </a:extLst>
          </p:cNvPr>
          <p:cNvCxnSpPr/>
          <p:nvPr/>
        </p:nvCxnSpPr>
        <p:spPr>
          <a:xfrm>
            <a:off x="2041157" y="2035276"/>
            <a:ext cx="0" cy="598933"/>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48" name="直線接點 47">
            <a:extLst>
              <a:ext uri="{FF2B5EF4-FFF2-40B4-BE49-F238E27FC236}">
                <a16:creationId xmlns="" xmlns:a16="http://schemas.microsoft.com/office/drawing/2014/main" id="{AAD70ABE-0A5A-0079-D014-E9B35CD2014C}"/>
              </a:ext>
            </a:extLst>
          </p:cNvPr>
          <p:cNvCxnSpPr/>
          <p:nvPr/>
        </p:nvCxnSpPr>
        <p:spPr>
          <a:xfrm flipH="1" flipV="1">
            <a:off x="4414871" y="1955626"/>
            <a:ext cx="8191" cy="651193"/>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49" name="直線接點 48">
            <a:extLst>
              <a:ext uri="{FF2B5EF4-FFF2-40B4-BE49-F238E27FC236}">
                <a16:creationId xmlns="" xmlns:a16="http://schemas.microsoft.com/office/drawing/2014/main" id="{AAD70ABE-0A5A-0079-D014-E9B35CD2014C}"/>
              </a:ext>
            </a:extLst>
          </p:cNvPr>
          <p:cNvCxnSpPr/>
          <p:nvPr/>
        </p:nvCxnSpPr>
        <p:spPr>
          <a:xfrm flipV="1">
            <a:off x="5809053" y="3148653"/>
            <a:ext cx="1" cy="42901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50" name="直線接點 49">
            <a:extLst>
              <a:ext uri="{FF2B5EF4-FFF2-40B4-BE49-F238E27FC236}">
                <a16:creationId xmlns="" xmlns:a16="http://schemas.microsoft.com/office/drawing/2014/main" id="{AAD70ABE-0A5A-0079-D014-E9B35CD2014C}"/>
              </a:ext>
            </a:extLst>
          </p:cNvPr>
          <p:cNvCxnSpPr/>
          <p:nvPr/>
        </p:nvCxnSpPr>
        <p:spPr>
          <a:xfrm flipH="1" flipV="1">
            <a:off x="7172344" y="2167302"/>
            <a:ext cx="12920" cy="480257"/>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2521131" y="3586348"/>
            <a:ext cx="4572000" cy="461665"/>
          </a:xfrm>
          <a:prstGeom prst="rect">
            <a:avLst/>
          </a:prstGeom>
        </p:spPr>
        <p:txBody>
          <a:bodyPr>
            <a:spAutoFit/>
          </a:bodyPr>
          <a:lstStyle/>
          <a:p>
            <a:r>
              <a:rPr lang="en-US" altLang="zh-TW" sz="1200" b="1" dirty="0">
                <a:solidFill>
                  <a:schemeClr val="accent6">
                    <a:lumMod val="75000"/>
                  </a:schemeClr>
                </a:solidFill>
                <a:latin typeface="微軟正黑體" panose="020B0604030504040204" pitchFamily="34" charset="-120"/>
                <a:cs typeface="Arial" pitchFamily="34" charset="0"/>
              </a:rPr>
              <a:t>Received GRS </a:t>
            </a:r>
            <a:br>
              <a:rPr lang="en-US" altLang="zh-TW" sz="1200" b="1" dirty="0">
                <a:solidFill>
                  <a:schemeClr val="accent6">
                    <a:lumMod val="75000"/>
                  </a:schemeClr>
                </a:solidFill>
                <a:latin typeface="微軟正黑體" panose="020B0604030504040204" pitchFamily="34" charset="-120"/>
                <a:cs typeface="Arial" pitchFamily="34" charset="0"/>
              </a:rPr>
            </a:br>
            <a:r>
              <a:rPr lang="en-US" altLang="zh-TW" sz="1200" b="1" dirty="0">
                <a:solidFill>
                  <a:schemeClr val="accent6">
                    <a:lumMod val="75000"/>
                  </a:schemeClr>
                </a:solidFill>
                <a:latin typeface="微軟正黑體" panose="020B0604030504040204" pitchFamily="34" charset="-120"/>
                <a:cs typeface="Arial" pitchFamily="34" charset="0"/>
              </a:rPr>
              <a:t>certification</a:t>
            </a:r>
          </a:p>
        </p:txBody>
      </p:sp>
      <p:pic>
        <p:nvPicPr>
          <p:cNvPr id="51" name="Picture 2" descr="D:\YSCHEN\06 公司PPT與工廠資料\1 PPT\20171206-得力集團for曉村\Global-Standard-Logo-FINALFINAL2tone-08-300x137.png">
            <a:extLst>
              <a:ext uri="{FF2B5EF4-FFF2-40B4-BE49-F238E27FC236}">
                <a16:creationId xmlns="" xmlns:a16="http://schemas.microsoft.com/office/drawing/2014/main" id="{71676C83-27E4-C369-F001-F659D1FDA79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727309" y="4067552"/>
            <a:ext cx="998854" cy="456144"/>
          </a:xfrm>
          <a:prstGeom prst="rect">
            <a:avLst/>
          </a:prstGeom>
          <a:noFill/>
          <a:extLst>
            <a:ext uri="{909E8E84-426E-40DD-AFC4-6F175D3DCCD1}">
              <a14:hiddenFill xmlns:a14="http://schemas.microsoft.com/office/drawing/2010/main">
                <a:solidFill>
                  <a:srgbClr val="FFFFFF"/>
                </a:solidFill>
              </a14:hiddenFill>
            </a:ext>
          </a:extLst>
        </p:spPr>
      </p:pic>
      <p:sp>
        <p:nvSpPr>
          <p:cNvPr id="37" name="文字方塊 36">
            <a:extLst>
              <a:ext uri="{FF2B5EF4-FFF2-40B4-BE49-F238E27FC236}">
                <a16:creationId xmlns="" xmlns:a16="http://schemas.microsoft.com/office/drawing/2014/main" id="{6C65EABA-0754-EEF2-F723-11C815828C7B}"/>
              </a:ext>
            </a:extLst>
          </p:cNvPr>
          <p:cNvSpPr txBox="1"/>
          <p:nvPr/>
        </p:nvSpPr>
        <p:spPr>
          <a:xfrm>
            <a:off x="8069744" y="2647559"/>
            <a:ext cx="966159" cy="461665"/>
          </a:xfrm>
          <a:prstGeom prst="rect">
            <a:avLst/>
          </a:prstGeom>
          <a:noFill/>
          <a:ln>
            <a:noFill/>
          </a:ln>
        </p:spPr>
        <p:txBody>
          <a:bodyPr wrap="square">
            <a:spAutoFit/>
          </a:bodyPr>
          <a:lstStyle/>
          <a:p>
            <a:pPr algn="ctr"/>
            <a:r>
              <a:rPr lang="en-US" altLang="zh-TW" sz="2400" b="1" dirty="0">
                <a:solidFill>
                  <a:srgbClr val="0099CC"/>
                </a:solidFill>
                <a:latin typeface="微軟正黑體" panose="020B0604030504040204" pitchFamily="34" charset="-120"/>
                <a:ea typeface="微軟正黑體" panose="020B0604030504040204" pitchFamily="34" charset="-120"/>
              </a:rPr>
              <a:t>2025</a:t>
            </a:r>
            <a:endParaRPr lang="zh-TW" altLang="en-US" sz="2400" b="1" dirty="0">
              <a:solidFill>
                <a:srgbClr val="0099CC"/>
              </a:solidFill>
              <a:latin typeface="微軟正黑體" panose="020B0604030504040204" pitchFamily="34" charset="-120"/>
              <a:ea typeface="微軟正黑體" panose="020B0604030504040204" pitchFamily="34" charset="-120"/>
            </a:endParaRPr>
          </a:p>
        </p:txBody>
      </p:sp>
      <p:cxnSp>
        <p:nvCxnSpPr>
          <p:cNvPr id="38" name="直線接點 37">
            <a:extLst>
              <a:ext uri="{FF2B5EF4-FFF2-40B4-BE49-F238E27FC236}">
                <a16:creationId xmlns="" xmlns:a16="http://schemas.microsoft.com/office/drawing/2014/main" id="{A704C0B9-9888-35A7-2DFC-1F3B437926D5}"/>
              </a:ext>
            </a:extLst>
          </p:cNvPr>
          <p:cNvCxnSpPr/>
          <p:nvPr/>
        </p:nvCxnSpPr>
        <p:spPr>
          <a:xfrm>
            <a:off x="7668344" y="2878392"/>
            <a:ext cx="410053" cy="0"/>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直線接點 39">
            <a:extLst>
              <a:ext uri="{FF2B5EF4-FFF2-40B4-BE49-F238E27FC236}">
                <a16:creationId xmlns="" xmlns:a16="http://schemas.microsoft.com/office/drawing/2014/main" id="{AAD70ABE-0A5A-0079-D014-E9B35CD2014C}"/>
              </a:ext>
            </a:extLst>
          </p:cNvPr>
          <p:cNvCxnSpPr/>
          <p:nvPr/>
        </p:nvCxnSpPr>
        <p:spPr>
          <a:xfrm flipV="1">
            <a:off x="8375023" y="3088966"/>
            <a:ext cx="1" cy="42901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41" name="TextBox 20">
            <a:extLst>
              <a:ext uri="{FF2B5EF4-FFF2-40B4-BE49-F238E27FC236}">
                <a16:creationId xmlns="" xmlns:a16="http://schemas.microsoft.com/office/drawing/2014/main" id="{84F4597D-A2E6-5927-75E5-6E7DAAF7C11A}"/>
              </a:ext>
            </a:extLst>
          </p:cNvPr>
          <p:cNvSpPr txBox="1"/>
          <p:nvPr/>
        </p:nvSpPr>
        <p:spPr>
          <a:xfrm>
            <a:off x="7142170" y="3649293"/>
            <a:ext cx="2050869" cy="138499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spcAft>
                <a:spcPts val="0"/>
              </a:spcAft>
            </a:pPr>
            <a:r>
              <a:rPr lang="en-US" altLang="zh-TW" sz="1200" b="1" dirty="0">
                <a:solidFill>
                  <a:schemeClr val="accent6">
                    <a:lumMod val="75000"/>
                  </a:schemeClr>
                </a:solidFill>
                <a:ea typeface="新細明體" panose="02020500000000000000" pitchFamily="18" charset="-120"/>
              </a:rPr>
              <a:t>Acquired LUCKY </a:t>
            </a:r>
            <a:r>
              <a:rPr lang="en-US" altLang="zh-TW" sz="1200" b="1" dirty="0">
                <a:solidFill>
                  <a:schemeClr val="accent6">
                    <a:lumMod val="75000"/>
                  </a:schemeClr>
                </a:solidFill>
              </a:rPr>
              <a:t>Corporate Groups</a:t>
            </a:r>
            <a:r>
              <a:rPr lang="en-US" altLang="zh-TW" sz="1200" b="1" dirty="0">
                <a:solidFill>
                  <a:schemeClr val="accent6">
                    <a:lumMod val="75000"/>
                  </a:schemeClr>
                </a:solidFill>
                <a:ea typeface="新細明體" panose="02020500000000000000" pitchFamily="18" charset="-120"/>
              </a:rPr>
              <a:t> in January</a:t>
            </a:r>
          </a:p>
          <a:p>
            <a:pPr lvl="0">
              <a:spcAft>
                <a:spcPts val="0"/>
              </a:spcAft>
            </a:pPr>
            <a:endParaRPr lang="en-US" altLang="zh-TW" sz="1200" b="1" dirty="0">
              <a:solidFill>
                <a:schemeClr val="accent6">
                  <a:lumMod val="75000"/>
                </a:schemeClr>
              </a:solidFill>
              <a:ea typeface="新細明體" panose="02020500000000000000" pitchFamily="18" charset="-120"/>
            </a:endParaRPr>
          </a:p>
          <a:p>
            <a:pPr lvl="0">
              <a:spcAft>
                <a:spcPts val="0"/>
              </a:spcAft>
            </a:pPr>
            <a:r>
              <a:rPr lang="en-US" altLang="zh-TW" sz="1200" b="1" dirty="0">
                <a:solidFill>
                  <a:schemeClr val="accent6">
                    <a:lumMod val="75000"/>
                  </a:schemeClr>
                </a:solidFill>
                <a:ea typeface="新細明體" panose="02020500000000000000" pitchFamily="18" charset="-120"/>
              </a:rPr>
              <a:t>Paid deposit for Indonesian factory land in October</a:t>
            </a:r>
            <a:endParaRPr lang="zh-TW" altLang="zh-TW" sz="1200" b="1" dirty="0">
              <a:solidFill>
                <a:schemeClr val="accent6">
                  <a:lumMod val="75000"/>
                </a:schemeClr>
              </a:solidFill>
              <a:ea typeface="新細明體" panose="02020500000000000000" pitchFamily="18" charset="-120"/>
            </a:endParaRPr>
          </a:p>
        </p:txBody>
      </p:sp>
    </p:spTree>
    <p:extLst>
      <p:ext uri="{BB962C8B-B14F-4D97-AF65-F5344CB8AC3E}">
        <p14:creationId xmlns:p14="http://schemas.microsoft.com/office/powerpoint/2010/main" val="1416305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 name="圖片 2047"/>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t="33636"/>
          <a:stretch/>
        </p:blipFill>
        <p:spPr>
          <a:xfrm>
            <a:off x="0" y="267494"/>
            <a:ext cx="7474379" cy="2915022"/>
          </a:xfrm>
          <a:prstGeom prst="rect">
            <a:avLst/>
          </a:prstGeom>
        </p:spPr>
      </p:pic>
      <p:sp>
        <p:nvSpPr>
          <p:cNvPr id="28" name="矩形 27"/>
          <p:cNvSpPr/>
          <p:nvPr/>
        </p:nvSpPr>
        <p:spPr>
          <a:xfrm>
            <a:off x="6037431" y="411510"/>
            <a:ext cx="2134969" cy="1361031"/>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accent3">
                  <a:lumMod val="75000"/>
                </a:schemeClr>
              </a:solidFill>
            </a:endParaRPr>
          </a:p>
        </p:txBody>
      </p:sp>
      <p:sp>
        <p:nvSpPr>
          <p:cNvPr id="2" name="標題 1"/>
          <p:cNvSpPr>
            <a:spLocks noGrp="1"/>
          </p:cNvSpPr>
          <p:nvPr>
            <p:ph type="title"/>
          </p:nvPr>
        </p:nvSpPr>
        <p:spPr>
          <a:xfrm>
            <a:off x="457200" y="304800"/>
            <a:ext cx="8229600" cy="742950"/>
          </a:xfrm>
        </p:spPr>
        <p:txBody>
          <a:bodyPr>
            <a:normAutofit/>
          </a:bodyPr>
          <a:lstStyle/>
          <a:p>
            <a:r>
              <a:rPr lang="en-US" altLang="zh-TW" b="1" dirty="0">
                <a:solidFill>
                  <a:schemeClr val="accent6"/>
                </a:solidFill>
              </a:rPr>
              <a:t>LOCATION</a:t>
            </a:r>
            <a:endParaRPr lang="zh-TW" altLang="en-US" sz="3600" b="1" dirty="0">
              <a:solidFill>
                <a:schemeClr val="accent6"/>
              </a:solidFill>
            </a:endParaRPr>
          </a:p>
        </p:txBody>
      </p:sp>
      <p:pic>
        <p:nvPicPr>
          <p:cNvPr id="1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674" y="2200901"/>
            <a:ext cx="2640150" cy="1756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30247" y="2641123"/>
            <a:ext cx="1991225" cy="13266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 name="圖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9567" y="2641364"/>
            <a:ext cx="1989754" cy="1326171"/>
          </a:xfrm>
          <a:prstGeom prst="rect">
            <a:avLst/>
          </a:prstGeom>
        </p:spPr>
      </p:pic>
      <p:sp>
        <p:nvSpPr>
          <p:cNvPr id="22" name="Text Placeholder 17">
            <a:extLst>
              <a:ext uri="{FF2B5EF4-FFF2-40B4-BE49-F238E27FC236}">
                <a16:creationId xmlns="" xmlns:a16="http://schemas.microsoft.com/office/drawing/2014/main" id="{25AEFF5E-298B-43C4-A965-028880CDF1E7}"/>
              </a:ext>
            </a:extLst>
          </p:cNvPr>
          <p:cNvSpPr txBox="1">
            <a:spLocks/>
          </p:cNvSpPr>
          <p:nvPr/>
        </p:nvSpPr>
        <p:spPr>
          <a:xfrm>
            <a:off x="753859" y="4033113"/>
            <a:ext cx="1566000" cy="237227"/>
          </a:xfrm>
          <a:prstGeom prst="rect">
            <a:avLst/>
          </a:prstGeom>
        </p:spPr>
        <p:txBody>
          <a:bodyPr lIns="68580" tIns="34290" rIns="68580" bIns="34290"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a:solidFill>
                  <a:schemeClr val="tx1">
                    <a:lumMod val="75000"/>
                    <a:lumOff val="25000"/>
                  </a:schemeClr>
                </a:solidFill>
                <a:cs typeface="Arial" pitchFamily="34" charset="0"/>
              </a:rPr>
              <a:t>Sales Office</a:t>
            </a:r>
          </a:p>
        </p:txBody>
      </p:sp>
      <p:sp>
        <p:nvSpPr>
          <p:cNvPr id="23" name="Text Placeholder 18">
            <a:extLst>
              <a:ext uri="{FF2B5EF4-FFF2-40B4-BE49-F238E27FC236}">
                <a16:creationId xmlns="" xmlns:a16="http://schemas.microsoft.com/office/drawing/2014/main" id="{ECC5D30E-3B3E-4FC5-9EF3-DE9BFB7FD1F8}"/>
              </a:ext>
            </a:extLst>
          </p:cNvPr>
          <p:cNvSpPr txBox="1">
            <a:spLocks/>
          </p:cNvSpPr>
          <p:nvPr/>
        </p:nvSpPr>
        <p:spPr>
          <a:xfrm>
            <a:off x="753859" y="4299942"/>
            <a:ext cx="1566000" cy="626869"/>
          </a:xfrm>
          <a:prstGeom prst="rect">
            <a:avLst/>
          </a:prstGeom>
        </p:spPr>
        <p:txBody>
          <a:bodyPr lIns="68580" tIns="34290" rIns="68580" bIns="34290"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ko-KR" sz="2400" b="1" dirty="0">
                <a:solidFill>
                  <a:schemeClr val="accent1"/>
                </a:solidFill>
                <a:cs typeface="Arial" pitchFamily="34" charset="0"/>
              </a:rPr>
              <a:t>Taipei, TAIWAN</a:t>
            </a:r>
          </a:p>
        </p:txBody>
      </p:sp>
      <p:sp>
        <p:nvSpPr>
          <p:cNvPr id="18" name="矩形 17"/>
          <p:cNvSpPr/>
          <p:nvPr/>
        </p:nvSpPr>
        <p:spPr>
          <a:xfrm>
            <a:off x="301494" y="2139910"/>
            <a:ext cx="2736000" cy="1872000"/>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196491"/>
              </a:solidFill>
            </a:endParaRPr>
          </a:p>
        </p:txBody>
      </p:sp>
      <p:sp>
        <p:nvSpPr>
          <p:cNvPr id="25" name="矩形 24"/>
          <p:cNvSpPr/>
          <p:nvPr/>
        </p:nvSpPr>
        <p:spPr>
          <a:xfrm>
            <a:off x="3491880" y="2596991"/>
            <a:ext cx="2067959" cy="1414919"/>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196491"/>
              </a:solidFill>
            </a:endParaRPr>
          </a:p>
        </p:txBody>
      </p:sp>
      <p:sp>
        <p:nvSpPr>
          <p:cNvPr id="26" name="矩形 25"/>
          <p:cNvSpPr/>
          <p:nvPr/>
        </p:nvSpPr>
        <p:spPr>
          <a:xfrm>
            <a:off x="6320465" y="2596990"/>
            <a:ext cx="2067959" cy="1414919"/>
          </a:xfrm>
          <a:prstGeom prst="rect">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196491"/>
              </a:solidFill>
            </a:endParaRPr>
          </a:p>
        </p:txBody>
      </p:sp>
      <p:sp>
        <p:nvSpPr>
          <p:cNvPr id="29" name="Text Placeholder 17">
            <a:extLst>
              <a:ext uri="{FF2B5EF4-FFF2-40B4-BE49-F238E27FC236}">
                <a16:creationId xmlns="" xmlns:a16="http://schemas.microsoft.com/office/drawing/2014/main" id="{25AEFF5E-298B-43C4-A965-028880CDF1E7}"/>
              </a:ext>
            </a:extLst>
          </p:cNvPr>
          <p:cNvSpPr txBox="1">
            <a:spLocks/>
          </p:cNvSpPr>
          <p:nvPr/>
        </p:nvSpPr>
        <p:spPr>
          <a:xfrm>
            <a:off x="3742859" y="4044273"/>
            <a:ext cx="1566000" cy="237227"/>
          </a:xfrm>
          <a:prstGeom prst="rect">
            <a:avLst/>
          </a:prstGeom>
        </p:spPr>
        <p:txBody>
          <a:bodyPr lIns="68580" tIns="34290" rIns="68580" bIns="34290"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a:solidFill>
                  <a:schemeClr val="tx1">
                    <a:lumMod val="75000"/>
                    <a:lumOff val="25000"/>
                  </a:schemeClr>
                </a:solidFill>
                <a:cs typeface="Arial" pitchFamily="34" charset="0"/>
              </a:rPr>
              <a:t>Factory</a:t>
            </a:r>
          </a:p>
        </p:txBody>
      </p:sp>
      <p:sp>
        <p:nvSpPr>
          <p:cNvPr id="30" name="Text Placeholder 18">
            <a:extLst>
              <a:ext uri="{FF2B5EF4-FFF2-40B4-BE49-F238E27FC236}">
                <a16:creationId xmlns="" xmlns:a16="http://schemas.microsoft.com/office/drawing/2014/main" id="{ECC5D30E-3B3E-4FC5-9EF3-DE9BFB7FD1F8}"/>
              </a:ext>
            </a:extLst>
          </p:cNvPr>
          <p:cNvSpPr txBox="1">
            <a:spLocks/>
          </p:cNvSpPr>
          <p:nvPr/>
        </p:nvSpPr>
        <p:spPr>
          <a:xfrm>
            <a:off x="3742859" y="4299942"/>
            <a:ext cx="1566000" cy="626869"/>
          </a:xfrm>
          <a:prstGeom prst="rect">
            <a:avLst/>
          </a:prstGeom>
        </p:spPr>
        <p:txBody>
          <a:bodyPr lIns="68580" tIns="34290" rIns="68580" bIns="34290"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ko-KR" sz="2400" b="1" dirty="0">
                <a:solidFill>
                  <a:schemeClr val="accent2">
                    <a:lumMod val="75000"/>
                  </a:schemeClr>
                </a:solidFill>
                <a:cs typeface="Arial" pitchFamily="34" charset="0"/>
              </a:rPr>
              <a:t>Tainan, TAIWAN</a:t>
            </a:r>
          </a:p>
        </p:txBody>
      </p:sp>
      <p:sp>
        <p:nvSpPr>
          <p:cNvPr id="31" name="Text Placeholder 17">
            <a:extLst>
              <a:ext uri="{FF2B5EF4-FFF2-40B4-BE49-F238E27FC236}">
                <a16:creationId xmlns="" xmlns:a16="http://schemas.microsoft.com/office/drawing/2014/main" id="{25AEFF5E-298B-43C4-A965-028880CDF1E7}"/>
              </a:ext>
            </a:extLst>
          </p:cNvPr>
          <p:cNvSpPr txBox="1">
            <a:spLocks/>
          </p:cNvSpPr>
          <p:nvPr/>
        </p:nvSpPr>
        <p:spPr>
          <a:xfrm>
            <a:off x="5682885" y="4021953"/>
            <a:ext cx="3343118" cy="259546"/>
          </a:xfrm>
          <a:prstGeom prst="rect">
            <a:avLst/>
          </a:prstGeom>
        </p:spPr>
        <p:txBody>
          <a:bodyPr lIns="68580" tIns="34290" rIns="68580" bIns="34290"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TW" sz="1600" b="1" dirty="0">
                <a:solidFill>
                  <a:schemeClr val="tx1">
                    <a:lumMod val="75000"/>
                    <a:lumOff val="25000"/>
                  </a:schemeClr>
                </a:solidFill>
                <a:cs typeface="Arial" pitchFamily="34" charset="0"/>
              </a:rPr>
              <a:t>Factory – Vietnam De </a:t>
            </a:r>
            <a:r>
              <a:rPr lang="en-US" altLang="zh-TW" sz="1600" b="1" dirty="0" err="1">
                <a:solidFill>
                  <a:schemeClr val="tx1">
                    <a:lumMod val="75000"/>
                    <a:lumOff val="25000"/>
                  </a:schemeClr>
                </a:solidFill>
                <a:cs typeface="Arial" pitchFamily="34" charset="0"/>
              </a:rPr>
              <a:t>Licacy</a:t>
            </a:r>
            <a:endParaRPr lang="en-US" altLang="zh-TW" sz="1600" b="1" dirty="0">
              <a:solidFill>
                <a:schemeClr val="tx1">
                  <a:lumMod val="75000"/>
                  <a:lumOff val="25000"/>
                </a:schemeClr>
              </a:solidFill>
              <a:cs typeface="Arial" pitchFamily="34" charset="0"/>
            </a:endParaRPr>
          </a:p>
        </p:txBody>
      </p:sp>
      <p:sp>
        <p:nvSpPr>
          <p:cNvPr id="33" name="Text Placeholder 18">
            <a:extLst>
              <a:ext uri="{FF2B5EF4-FFF2-40B4-BE49-F238E27FC236}">
                <a16:creationId xmlns="" xmlns:a16="http://schemas.microsoft.com/office/drawing/2014/main" id="{ECC5D30E-3B3E-4FC5-9EF3-DE9BFB7FD1F8}"/>
              </a:ext>
            </a:extLst>
          </p:cNvPr>
          <p:cNvSpPr txBox="1">
            <a:spLocks/>
          </p:cNvSpPr>
          <p:nvPr/>
        </p:nvSpPr>
        <p:spPr>
          <a:xfrm>
            <a:off x="5738654" y="4321145"/>
            <a:ext cx="3297842" cy="626869"/>
          </a:xfrm>
          <a:prstGeom prst="rect">
            <a:avLst/>
          </a:prstGeom>
        </p:spPr>
        <p:txBody>
          <a:bodyPr lIns="68580" tIns="34290" rIns="68580" bIns="34290"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latinLnBrk="0">
              <a:spcBef>
                <a:spcPts val="0"/>
              </a:spcBef>
              <a:buNone/>
            </a:pPr>
            <a:r>
              <a:rPr lang="en-US" altLang="ko-KR" sz="2400" b="1" dirty="0" err="1">
                <a:solidFill>
                  <a:srgbClr val="748560">
                    <a:lumMod val="75000"/>
                  </a:srgbClr>
                </a:solidFill>
                <a:cs typeface="Arial" pitchFamily="34" charset="0"/>
              </a:rPr>
              <a:t>Binh</a:t>
            </a:r>
            <a:r>
              <a:rPr lang="en-US" altLang="ko-KR" sz="2400" b="1" dirty="0">
                <a:solidFill>
                  <a:srgbClr val="748560">
                    <a:lumMod val="75000"/>
                  </a:srgbClr>
                </a:solidFill>
                <a:cs typeface="Arial" pitchFamily="34" charset="0"/>
              </a:rPr>
              <a:t> Duong Prov., </a:t>
            </a:r>
            <a:br>
              <a:rPr lang="en-US" altLang="ko-KR" sz="2400" b="1" dirty="0">
                <a:solidFill>
                  <a:srgbClr val="748560">
                    <a:lumMod val="75000"/>
                  </a:srgbClr>
                </a:solidFill>
                <a:cs typeface="Arial" pitchFamily="34" charset="0"/>
              </a:rPr>
            </a:br>
            <a:r>
              <a:rPr lang="en-US" altLang="ko-KR" sz="2400" b="1" dirty="0">
                <a:solidFill>
                  <a:srgbClr val="748560">
                    <a:lumMod val="75000"/>
                  </a:srgbClr>
                </a:solidFill>
                <a:cs typeface="Arial" pitchFamily="34" charset="0"/>
              </a:rPr>
              <a:t>VIETNAM</a:t>
            </a:r>
          </a:p>
        </p:txBody>
      </p:sp>
      <p:sp>
        <p:nvSpPr>
          <p:cNvPr id="150" name="Teardrop 6">
            <a:extLst>
              <a:ext uri="{FF2B5EF4-FFF2-40B4-BE49-F238E27FC236}">
                <a16:creationId xmlns="" xmlns:a16="http://schemas.microsoft.com/office/drawing/2014/main" id="{3FF8E6D1-A5CA-4857-BFE4-E947E4F2F934}"/>
              </a:ext>
            </a:extLst>
          </p:cNvPr>
          <p:cNvSpPr/>
          <p:nvPr/>
        </p:nvSpPr>
        <p:spPr>
          <a:xfrm rot="8100000">
            <a:off x="5151278" y="1009315"/>
            <a:ext cx="143363" cy="143363"/>
          </a:xfrm>
          <a:custGeom>
            <a:avLst/>
            <a:gdLst/>
            <a:ahLst/>
            <a:cxnLst/>
            <a:rect l="l" t="t" r="r" b="b"/>
            <a:pathLst>
              <a:path w="2483832" h="2483835">
                <a:moveTo>
                  <a:pt x="657616" y="1826218"/>
                </a:moveTo>
                <a:cubicBezTo>
                  <a:pt x="806520" y="1975122"/>
                  <a:pt x="1047940" y="1975122"/>
                  <a:pt x="1196844" y="1826218"/>
                </a:cubicBezTo>
                <a:cubicBezTo>
                  <a:pt x="1345748" y="1677314"/>
                  <a:pt x="1345748" y="1435894"/>
                  <a:pt x="1196844" y="1286990"/>
                </a:cubicBezTo>
                <a:cubicBezTo>
                  <a:pt x="1047940" y="1138086"/>
                  <a:pt x="806520" y="1138086"/>
                  <a:pt x="657616" y="1286990"/>
                </a:cubicBezTo>
                <a:cubicBezTo>
                  <a:pt x="508712" y="1435894"/>
                  <a:pt x="508712" y="1677314"/>
                  <a:pt x="657616" y="1826218"/>
                </a:cubicBezTo>
                <a:close/>
                <a:moveTo>
                  <a:pt x="293335" y="2190500"/>
                </a:moveTo>
                <a:cubicBezTo>
                  <a:pt x="112098" y="2009262"/>
                  <a:pt x="0" y="1758885"/>
                  <a:pt x="0" y="1482325"/>
                </a:cubicBezTo>
                <a:cubicBezTo>
                  <a:pt x="0" y="929206"/>
                  <a:pt x="459290" y="590078"/>
                  <a:pt x="1001509" y="480815"/>
                </a:cubicBezTo>
                <a:cubicBezTo>
                  <a:pt x="1569704" y="366317"/>
                  <a:pt x="1861757" y="259925"/>
                  <a:pt x="2483832" y="0"/>
                </a:cubicBezTo>
                <a:cubicBezTo>
                  <a:pt x="2230640" y="682694"/>
                  <a:pt x="2130986" y="873716"/>
                  <a:pt x="2003018" y="1482325"/>
                </a:cubicBezTo>
                <a:cubicBezTo>
                  <a:pt x="1901990" y="2042180"/>
                  <a:pt x="1554627" y="2483835"/>
                  <a:pt x="1001509" y="2483835"/>
                </a:cubicBezTo>
                <a:cubicBezTo>
                  <a:pt x="724950" y="2483835"/>
                  <a:pt x="474573" y="2371737"/>
                  <a:pt x="293335" y="219050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51" name="Teardrop 6">
            <a:extLst>
              <a:ext uri="{FF2B5EF4-FFF2-40B4-BE49-F238E27FC236}">
                <a16:creationId xmlns="" xmlns:a16="http://schemas.microsoft.com/office/drawing/2014/main" id="{3FF8E6D1-A5CA-4857-BFE4-E947E4F2F934}"/>
              </a:ext>
            </a:extLst>
          </p:cNvPr>
          <p:cNvSpPr/>
          <p:nvPr/>
        </p:nvSpPr>
        <p:spPr>
          <a:xfrm rot="8100000">
            <a:off x="5238362" y="833571"/>
            <a:ext cx="143363" cy="143363"/>
          </a:xfrm>
          <a:custGeom>
            <a:avLst/>
            <a:gdLst/>
            <a:ahLst/>
            <a:cxnLst/>
            <a:rect l="l" t="t" r="r" b="b"/>
            <a:pathLst>
              <a:path w="2483832" h="2483835">
                <a:moveTo>
                  <a:pt x="657616" y="1826218"/>
                </a:moveTo>
                <a:cubicBezTo>
                  <a:pt x="806520" y="1975122"/>
                  <a:pt x="1047940" y="1975122"/>
                  <a:pt x="1196844" y="1826218"/>
                </a:cubicBezTo>
                <a:cubicBezTo>
                  <a:pt x="1345748" y="1677314"/>
                  <a:pt x="1345748" y="1435894"/>
                  <a:pt x="1196844" y="1286990"/>
                </a:cubicBezTo>
                <a:cubicBezTo>
                  <a:pt x="1047940" y="1138086"/>
                  <a:pt x="806520" y="1138086"/>
                  <a:pt x="657616" y="1286990"/>
                </a:cubicBezTo>
                <a:cubicBezTo>
                  <a:pt x="508712" y="1435894"/>
                  <a:pt x="508712" y="1677314"/>
                  <a:pt x="657616" y="1826218"/>
                </a:cubicBezTo>
                <a:close/>
                <a:moveTo>
                  <a:pt x="293335" y="2190500"/>
                </a:moveTo>
                <a:cubicBezTo>
                  <a:pt x="112098" y="2009262"/>
                  <a:pt x="0" y="1758885"/>
                  <a:pt x="0" y="1482325"/>
                </a:cubicBezTo>
                <a:cubicBezTo>
                  <a:pt x="0" y="929206"/>
                  <a:pt x="459290" y="590078"/>
                  <a:pt x="1001509" y="480815"/>
                </a:cubicBezTo>
                <a:cubicBezTo>
                  <a:pt x="1569704" y="366317"/>
                  <a:pt x="1861757" y="259925"/>
                  <a:pt x="2483832" y="0"/>
                </a:cubicBezTo>
                <a:cubicBezTo>
                  <a:pt x="2230640" y="682694"/>
                  <a:pt x="2130986" y="873716"/>
                  <a:pt x="2003018" y="1482325"/>
                </a:cubicBezTo>
                <a:cubicBezTo>
                  <a:pt x="1901990" y="2042180"/>
                  <a:pt x="1554627" y="2483835"/>
                  <a:pt x="1001509" y="2483835"/>
                </a:cubicBezTo>
                <a:cubicBezTo>
                  <a:pt x="724950" y="2483835"/>
                  <a:pt x="474573" y="2371737"/>
                  <a:pt x="293335" y="219050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52" name="Teardrop 6">
            <a:extLst>
              <a:ext uri="{FF2B5EF4-FFF2-40B4-BE49-F238E27FC236}">
                <a16:creationId xmlns="" xmlns:a16="http://schemas.microsoft.com/office/drawing/2014/main" id="{3FF8E6D1-A5CA-4857-BFE4-E947E4F2F934}"/>
              </a:ext>
            </a:extLst>
          </p:cNvPr>
          <p:cNvSpPr/>
          <p:nvPr/>
        </p:nvSpPr>
        <p:spPr>
          <a:xfrm rot="8100000">
            <a:off x="4343024" y="1770488"/>
            <a:ext cx="143363" cy="143363"/>
          </a:xfrm>
          <a:custGeom>
            <a:avLst/>
            <a:gdLst/>
            <a:ahLst/>
            <a:cxnLst/>
            <a:rect l="l" t="t" r="r" b="b"/>
            <a:pathLst>
              <a:path w="2483832" h="2483835">
                <a:moveTo>
                  <a:pt x="657616" y="1826218"/>
                </a:moveTo>
                <a:cubicBezTo>
                  <a:pt x="806520" y="1975122"/>
                  <a:pt x="1047940" y="1975122"/>
                  <a:pt x="1196844" y="1826218"/>
                </a:cubicBezTo>
                <a:cubicBezTo>
                  <a:pt x="1345748" y="1677314"/>
                  <a:pt x="1345748" y="1435894"/>
                  <a:pt x="1196844" y="1286990"/>
                </a:cubicBezTo>
                <a:cubicBezTo>
                  <a:pt x="1047940" y="1138086"/>
                  <a:pt x="806520" y="1138086"/>
                  <a:pt x="657616" y="1286990"/>
                </a:cubicBezTo>
                <a:cubicBezTo>
                  <a:pt x="508712" y="1435894"/>
                  <a:pt x="508712" y="1677314"/>
                  <a:pt x="657616" y="1826218"/>
                </a:cubicBezTo>
                <a:close/>
                <a:moveTo>
                  <a:pt x="293335" y="2190500"/>
                </a:moveTo>
                <a:cubicBezTo>
                  <a:pt x="112098" y="2009262"/>
                  <a:pt x="0" y="1758885"/>
                  <a:pt x="0" y="1482325"/>
                </a:cubicBezTo>
                <a:cubicBezTo>
                  <a:pt x="0" y="929206"/>
                  <a:pt x="459290" y="590078"/>
                  <a:pt x="1001509" y="480815"/>
                </a:cubicBezTo>
                <a:cubicBezTo>
                  <a:pt x="1569704" y="366317"/>
                  <a:pt x="1861757" y="259925"/>
                  <a:pt x="2483832" y="0"/>
                </a:cubicBezTo>
                <a:cubicBezTo>
                  <a:pt x="2230640" y="682694"/>
                  <a:pt x="2130986" y="873716"/>
                  <a:pt x="2003018" y="1482325"/>
                </a:cubicBezTo>
                <a:cubicBezTo>
                  <a:pt x="1901990" y="2042180"/>
                  <a:pt x="1554627" y="2483835"/>
                  <a:pt x="1001509" y="2483835"/>
                </a:cubicBezTo>
                <a:cubicBezTo>
                  <a:pt x="724950" y="2483835"/>
                  <a:pt x="474573" y="2371737"/>
                  <a:pt x="293335" y="219050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2" name="Text Placeholder 17">
            <a:extLst>
              <a:ext uri="{FF2B5EF4-FFF2-40B4-BE49-F238E27FC236}">
                <a16:creationId xmlns="" xmlns:a16="http://schemas.microsoft.com/office/drawing/2014/main" id="{25AEFF5E-298B-43C4-A965-028880CDF1E7}"/>
              </a:ext>
            </a:extLst>
          </p:cNvPr>
          <p:cNvSpPr txBox="1">
            <a:spLocks/>
          </p:cNvSpPr>
          <p:nvPr/>
        </p:nvSpPr>
        <p:spPr>
          <a:xfrm>
            <a:off x="4945317" y="1851670"/>
            <a:ext cx="4149297" cy="259546"/>
          </a:xfrm>
          <a:prstGeom prst="rect">
            <a:avLst/>
          </a:prstGeom>
        </p:spPr>
        <p:txBody>
          <a:bodyPr lIns="68580" tIns="34290" rIns="68580" bIns="34290"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TW" sz="1600" b="1" dirty="0">
                <a:solidFill>
                  <a:schemeClr val="accent6">
                    <a:lumMod val="75000"/>
                  </a:schemeClr>
                </a:solidFill>
                <a:cs typeface="Arial" pitchFamily="34" charset="0"/>
              </a:rPr>
              <a:t>Factory – Jiangsu</a:t>
            </a:r>
          </a:p>
        </p:txBody>
      </p:sp>
      <p:sp>
        <p:nvSpPr>
          <p:cNvPr id="34" name="Text Placeholder 18">
            <a:extLst>
              <a:ext uri="{FF2B5EF4-FFF2-40B4-BE49-F238E27FC236}">
                <a16:creationId xmlns="" xmlns:a16="http://schemas.microsoft.com/office/drawing/2014/main" id="{ECC5D30E-3B3E-4FC5-9EF3-DE9BFB7FD1F8}"/>
              </a:ext>
            </a:extLst>
          </p:cNvPr>
          <p:cNvSpPr txBox="1">
            <a:spLocks/>
          </p:cNvSpPr>
          <p:nvPr/>
        </p:nvSpPr>
        <p:spPr>
          <a:xfrm>
            <a:off x="5102754" y="2023632"/>
            <a:ext cx="3815521" cy="514639"/>
          </a:xfrm>
          <a:prstGeom prst="rect">
            <a:avLst/>
          </a:prstGeom>
        </p:spPr>
        <p:txBody>
          <a:bodyPr lIns="68580" tIns="34290" rIns="68580" bIns="34290"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latinLnBrk="0">
              <a:spcBef>
                <a:spcPts val="0"/>
              </a:spcBef>
              <a:buNone/>
            </a:pPr>
            <a:r>
              <a:rPr lang="en-US" altLang="zh-TW" sz="2400" b="1" dirty="0">
                <a:solidFill>
                  <a:schemeClr val="accent3">
                    <a:lumMod val="75000"/>
                  </a:schemeClr>
                </a:solidFill>
                <a:cs typeface="Arial" pitchFamily="34" charset="0"/>
              </a:rPr>
              <a:t>CHINA</a:t>
            </a:r>
            <a:endParaRPr lang="en-US" altLang="ko-KR" sz="2400" b="1" dirty="0">
              <a:solidFill>
                <a:schemeClr val="accent3">
                  <a:lumMod val="75000"/>
                </a:schemeClr>
              </a:solidFill>
              <a:cs typeface="Arial" pitchFamily="34" charset="0"/>
            </a:endParaRPr>
          </a:p>
        </p:txBody>
      </p:sp>
      <p:sp>
        <p:nvSpPr>
          <p:cNvPr id="40" name="Teardrop 6">
            <a:extLst>
              <a:ext uri="{FF2B5EF4-FFF2-40B4-BE49-F238E27FC236}">
                <a16:creationId xmlns="" xmlns:a16="http://schemas.microsoft.com/office/drawing/2014/main" id="{3FF8E6D1-A5CA-4857-BFE4-E947E4F2F934}"/>
              </a:ext>
            </a:extLst>
          </p:cNvPr>
          <p:cNvSpPr/>
          <p:nvPr/>
        </p:nvSpPr>
        <p:spPr>
          <a:xfrm rot="8100000">
            <a:off x="4975009" y="454479"/>
            <a:ext cx="143363" cy="143363"/>
          </a:xfrm>
          <a:custGeom>
            <a:avLst/>
            <a:gdLst/>
            <a:ahLst/>
            <a:cxnLst/>
            <a:rect l="l" t="t" r="r" b="b"/>
            <a:pathLst>
              <a:path w="2483832" h="2483835">
                <a:moveTo>
                  <a:pt x="657616" y="1826218"/>
                </a:moveTo>
                <a:cubicBezTo>
                  <a:pt x="806520" y="1975122"/>
                  <a:pt x="1047940" y="1975122"/>
                  <a:pt x="1196844" y="1826218"/>
                </a:cubicBezTo>
                <a:cubicBezTo>
                  <a:pt x="1345748" y="1677314"/>
                  <a:pt x="1345748" y="1435894"/>
                  <a:pt x="1196844" y="1286990"/>
                </a:cubicBezTo>
                <a:cubicBezTo>
                  <a:pt x="1047940" y="1138086"/>
                  <a:pt x="806520" y="1138086"/>
                  <a:pt x="657616" y="1286990"/>
                </a:cubicBezTo>
                <a:cubicBezTo>
                  <a:pt x="508712" y="1435894"/>
                  <a:pt x="508712" y="1677314"/>
                  <a:pt x="657616" y="1826218"/>
                </a:cubicBezTo>
                <a:close/>
                <a:moveTo>
                  <a:pt x="293335" y="2190500"/>
                </a:moveTo>
                <a:cubicBezTo>
                  <a:pt x="112098" y="2009262"/>
                  <a:pt x="0" y="1758885"/>
                  <a:pt x="0" y="1482325"/>
                </a:cubicBezTo>
                <a:cubicBezTo>
                  <a:pt x="0" y="929206"/>
                  <a:pt x="459290" y="590078"/>
                  <a:pt x="1001509" y="480815"/>
                </a:cubicBezTo>
                <a:cubicBezTo>
                  <a:pt x="1569704" y="366317"/>
                  <a:pt x="1861757" y="259925"/>
                  <a:pt x="2483832" y="0"/>
                </a:cubicBezTo>
                <a:cubicBezTo>
                  <a:pt x="2230640" y="682694"/>
                  <a:pt x="2130986" y="873716"/>
                  <a:pt x="2003018" y="1482325"/>
                </a:cubicBezTo>
                <a:cubicBezTo>
                  <a:pt x="1901990" y="2042180"/>
                  <a:pt x="1554627" y="2483835"/>
                  <a:pt x="1001509" y="2483835"/>
                </a:cubicBezTo>
                <a:cubicBezTo>
                  <a:pt x="724950" y="2483835"/>
                  <a:pt x="474573" y="2371737"/>
                  <a:pt x="293335" y="2190500"/>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35" name="圖片 34"/>
          <p:cNvPicPr>
            <a:picLocks noChangeAspect="1"/>
          </p:cNvPicPr>
          <p:nvPr/>
        </p:nvPicPr>
        <p:blipFill>
          <a:blip r:embed="rId6"/>
          <a:stretch>
            <a:fillRect/>
          </a:stretch>
        </p:blipFill>
        <p:spPr>
          <a:xfrm>
            <a:off x="6075613" y="466923"/>
            <a:ext cx="2024779" cy="1268251"/>
          </a:xfrm>
          <a:prstGeom prst="rect">
            <a:avLst/>
          </a:prstGeom>
          <a:noFill/>
          <a:ln>
            <a:noFill/>
          </a:ln>
        </p:spPr>
      </p:pic>
    </p:spTree>
    <p:extLst>
      <p:ext uri="{BB962C8B-B14F-4D97-AF65-F5344CB8AC3E}">
        <p14:creationId xmlns:p14="http://schemas.microsoft.com/office/powerpoint/2010/main" val="3391947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 name="圖片 2047"/>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t="33636"/>
          <a:stretch/>
        </p:blipFill>
        <p:spPr>
          <a:xfrm>
            <a:off x="-2052736" y="267866"/>
            <a:ext cx="7474379" cy="2915022"/>
          </a:xfrm>
          <a:prstGeom prst="rect">
            <a:avLst/>
          </a:prstGeom>
        </p:spPr>
      </p:pic>
      <p:sp>
        <p:nvSpPr>
          <p:cNvPr id="18" name="矩形 17"/>
          <p:cNvSpPr/>
          <p:nvPr/>
        </p:nvSpPr>
        <p:spPr>
          <a:xfrm>
            <a:off x="4211960" y="429544"/>
            <a:ext cx="1314923" cy="808841"/>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196491"/>
              </a:solidFill>
            </a:endParaRPr>
          </a:p>
        </p:txBody>
      </p:sp>
      <p:sp>
        <p:nvSpPr>
          <p:cNvPr id="25" name="矩形 24"/>
          <p:cNvSpPr/>
          <p:nvPr/>
        </p:nvSpPr>
        <p:spPr>
          <a:xfrm>
            <a:off x="428442" y="1868825"/>
            <a:ext cx="1324902" cy="82687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196491"/>
              </a:solidFill>
            </a:endParaRPr>
          </a:p>
        </p:txBody>
      </p:sp>
      <p:sp>
        <p:nvSpPr>
          <p:cNvPr id="26" name="矩形 25"/>
          <p:cNvSpPr/>
          <p:nvPr/>
        </p:nvSpPr>
        <p:spPr>
          <a:xfrm>
            <a:off x="7488245" y="2686803"/>
            <a:ext cx="1297141" cy="821051"/>
          </a:xfrm>
          <a:prstGeom prst="rect">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196491"/>
              </a:solidFill>
            </a:endParaRPr>
          </a:p>
        </p:txBody>
      </p:sp>
      <p:sp>
        <p:nvSpPr>
          <p:cNvPr id="29" name="Text Placeholder 17">
            <a:extLst>
              <a:ext uri="{FF2B5EF4-FFF2-40B4-BE49-F238E27FC236}">
                <a16:creationId xmlns="" xmlns:a16="http://schemas.microsoft.com/office/drawing/2014/main" id="{25AEFF5E-298B-43C4-A965-028880CDF1E7}"/>
              </a:ext>
            </a:extLst>
          </p:cNvPr>
          <p:cNvSpPr txBox="1">
            <a:spLocks/>
          </p:cNvSpPr>
          <p:nvPr/>
        </p:nvSpPr>
        <p:spPr>
          <a:xfrm>
            <a:off x="131781" y="3053720"/>
            <a:ext cx="1892882" cy="213694"/>
          </a:xfrm>
          <a:prstGeom prst="rect">
            <a:avLst/>
          </a:prstGeom>
        </p:spPr>
        <p:txBody>
          <a:bodyPr lIns="68580" tIns="34290" rIns="68580" bIns="34290"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TW" sz="1600" b="1" dirty="0">
                <a:solidFill>
                  <a:schemeClr val="tx1">
                    <a:lumMod val="75000"/>
                    <a:lumOff val="25000"/>
                  </a:schemeClr>
                </a:solidFill>
                <a:cs typeface="Arial" pitchFamily="34" charset="0"/>
              </a:rPr>
              <a:t>Garment Factory</a:t>
            </a:r>
          </a:p>
          <a:p>
            <a:pPr marL="0" indent="0" algn="ctr">
              <a:buNone/>
            </a:pPr>
            <a:r>
              <a:rPr lang="en-US" altLang="zh-TW" sz="1600" dirty="0">
                <a:solidFill>
                  <a:schemeClr val="tx1">
                    <a:lumMod val="75000"/>
                    <a:lumOff val="25000"/>
                  </a:schemeClr>
                </a:solidFill>
                <a:cs typeface="Arial" pitchFamily="34" charset="0"/>
              </a:rPr>
              <a:t>Lucky VN</a:t>
            </a:r>
            <a:endParaRPr lang="zh-TW" altLang="en-US" sz="1600" dirty="0">
              <a:solidFill>
                <a:schemeClr val="tx1">
                  <a:lumMod val="75000"/>
                  <a:lumOff val="25000"/>
                </a:schemeClr>
              </a:solidFill>
              <a:cs typeface="Arial" pitchFamily="34" charset="0"/>
            </a:endParaRPr>
          </a:p>
        </p:txBody>
      </p:sp>
      <p:sp>
        <p:nvSpPr>
          <p:cNvPr id="30" name="Text Placeholder 18">
            <a:extLst>
              <a:ext uri="{FF2B5EF4-FFF2-40B4-BE49-F238E27FC236}">
                <a16:creationId xmlns="" xmlns:a16="http://schemas.microsoft.com/office/drawing/2014/main" id="{ECC5D30E-3B3E-4FC5-9EF3-DE9BFB7FD1F8}"/>
              </a:ext>
            </a:extLst>
          </p:cNvPr>
          <p:cNvSpPr txBox="1">
            <a:spLocks/>
          </p:cNvSpPr>
          <p:nvPr/>
        </p:nvSpPr>
        <p:spPr>
          <a:xfrm>
            <a:off x="250105" y="3707644"/>
            <a:ext cx="1695289" cy="291716"/>
          </a:xfrm>
          <a:prstGeom prst="rect">
            <a:avLst/>
          </a:prstGeom>
        </p:spPr>
        <p:txBody>
          <a:bodyPr lIns="68580" tIns="34290" rIns="68580" bIns="34290"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TW" sz="1400" b="1" dirty="0" err="1">
                <a:solidFill>
                  <a:srgbClr val="CC6600"/>
                </a:solidFill>
              </a:rPr>
              <a:t>Binh</a:t>
            </a:r>
            <a:r>
              <a:rPr lang="en-US" altLang="zh-TW" sz="1400" b="1" dirty="0">
                <a:solidFill>
                  <a:srgbClr val="CC6600"/>
                </a:solidFill>
              </a:rPr>
              <a:t> </a:t>
            </a:r>
            <a:r>
              <a:rPr lang="en-US" altLang="zh-TW" sz="1400" b="1" dirty="0" err="1">
                <a:solidFill>
                  <a:srgbClr val="CC6600"/>
                </a:solidFill>
              </a:rPr>
              <a:t>Phuoc</a:t>
            </a:r>
            <a:endParaRPr lang="en-US" altLang="zh-TW" sz="1400" b="1" dirty="0">
              <a:solidFill>
                <a:srgbClr val="CC6600"/>
              </a:solidFill>
            </a:endParaRPr>
          </a:p>
          <a:p>
            <a:pPr marL="0" indent="0" algn="ctr">
              <a:buNone/>
            </a:pPr>
            <a:r>
              <a:rPr lang="en-US" altLang="zh-TW" sz="1400" b="1" dirty="0">
                <a:solidFill>
                  <a:srgbClr val="CC6600"/>
                </a:solidFill>
              </a:rPr>
              <a:t>Prov.,</a:t>
            </a:r>
          </a:p>
          <a:p>
            <a:pPr marL="0" indent="0" algn="ctr">
              <a:buNone/>
            </a:pPr>
            <a:r>
              <a:rPr lang="en-US" altLang="zh-TW" sz="1400" b="1" dirty="0">
                <a:solidFill>
                  <a:srgbClr val="CC6600"/>
                </a:solidFill>
                <a:cs typeface="Arial" pitchFamily="34" charset="0"/>
              </a:rPr>
              <a:t>VIETNAM</a:t>
            </a:r>
            <a:endParaRPr lang="zh-TW" altLang="en-US" sz="1400" b="1" dirty="0">
              <a:solidFill>
                <a:srgbClr val="CC6600"/>
              </a:solidFill>
              <a:cs typeface="Arial" pitchFamily="34" charset="0"/>
            </a:endParaRPr>
          </a:p>
        </p:txBody>
      </p:sp>
      <p:sp>
        <p:nvSpPr>
          <p:cNvPr id="150" name="Teardrop 6">
            <a:extLst>
              <a:ext uri="{FF2B5EF4-FFF2-40B4-BE49-F238E27FC236}">
                <a16:creationId xmlns="" xmlns:a16="http://schemas.microsoft.com/office/drawing/2014/main" id="{3FF8E6D1-A5CA-4857-BFE4-E947E4F2F934}"/>
              </a:ext>
            </a:extLst>
          </p:cNvPr>
          <p:cNvSpPr/>
          <p:nvPr/>
        </p:nvSpPr>
        <p:spPr>
          <a:xfrm rot="8100000">
            <a:off x="3073436" y="937161"/>
            <a:ext cx="143363" cy="143363"/>
          </a:xfrm>
          <a:custGeom>
            <a:avLst/>
            <a:gdLst/>
            <a:ahLst/>
            <a:cxnLst/>
            <a:rect l="l" t="t" r="r" b="b"/>
            <a:pathLst>
              <a:path w="2483832" h="2483835">
                <a:moveTo>
                  <a:pt x="657616" y="1826218"/>
                </a:moveTo>
                <a:cubicBezTo>
                  <a:pt x="806520" y="1975122"/>
                  <a:pt x="1047940" y="1975122"/>
                  <a:pt x="1196844" y="1826218"/>
                </a:cubicBezTo>
                <a:cubicBezTo>
                  <a:pt x="1345748" y="1677314"/>
                  <a:pt x="1345748" y="1435894"/>
                  <a:pt x="1196844" y="1286990"/>
                </a:cubicBezTo>
                <a:cubicBezTo>
                  <a:pt x="1047940" y="1138086"/>
                  <a:pt x="806520" y="1138086"/>
                  <a:pt x="657616" y="1286990"/>
                </a:cubicBezTo>
                <a:cubicBezTo>
                  <a:pt x="508712" y="1435894"/>
                  <a:pt x="508712" y="1677314"/>
                  <a:pt x="657616" y="1826218"/>
                </a:cubicBezTo>
                <a:close/>
                <a:moveTo>
                  <a:pt x="293335" y="2190500"/>
                </a:moveTo>
                <a:cubicBezTo>
                  <a:pt x="112098" y="2009262"/>
                  <a:pt x="0" y="1758885"/>
                  <a:pt x="0" y="1482325"/>
                </a:cubicBezTo>
                <a:cubicBezTo>
                  <a:pt x="0" y="929206"/>
                  <a:pt x="459290" y="590078"/>
                  <a:pt x="1001509" y="480815"/>
                </a:cubicBezTo>
                <a:cubicBezTo>
                  <a:pt x="1569704" y="366317"/>
                  <a:pt x="1861757" y="259925"/>
                  <a:pt x="2483832" y="0"/>
                </a:cubicBezTo>
                <a:cubicBezTo>
                  <a:pt x="2230640" y="682694"/>
                  <a:pt x="2130986" y="873716"/>
                  <a:pt x="2003018" y="1482325"/>
                </a:cubicBezTo>
                <a:cubicBezTo>
                  <a:pt x="1901990" y="2042180"/>
                  <a:pt x="1554627" y="2483835"/>
                  <a:pt x="1001509" y="2483835"/>
                </a:cubicBezTo>
                <a:cubicBezTo>
                  <a:pt x="724950" y="2483835"/>
                  <a:pt x="474573" y="2371737"/>
                  <a:pt x="293335" y="219050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51" name="Teardrop 6">
            <a:extLst>
              <a:ext uri="{FF2B5EF4-FFF2-40B4-BE49-F238E27FC236}">
                <a16:creationId xmlns="" xmlns:a16="http://schemas.microsoft.com/office/drawing/2014/main" id="{3FF8E6D1-A5CA-4857-BFE4-E947E4F2F934}"/>
              </a:ext>
            </a:extLst>
          </p:cNvPr>
          <p:cNvSpPr/>
          <p:nvPr/>
        </p:nvSpPr>
        <p:spPr>
          <a:xfrm rot="8100000">
            <a:off x="3174809" y="779648"/>
            <a:ext cx="143363" cy="143363"/>
          </a:xfrm>
          <a:custGeom>
            <a:avLst/>
            <a:gdLst/>
            <a:ahLst/>
            <a:cxnLst/>
            <a:rect l="l" t="t" r="r" b="b"/>
            <a:pathLst>
              <a:path w="2483832" h="2483835">
                <a:moveTo>
                  <a:pt x="657616" y="1826218"/>
                </a:moveTo>
                <a:cubicBezTo>
                  <a:pt x="806520" y="1975122"/>
                  <a:pt x="1047940" y="1975122"/>
                  <a:pt x="1196844" y="1826218"/>
                </a:cubicBezTo>
                <a:cubicBezTo>
                  <a:pt x="1345748" y="1677314"/>
                  <a:pt x="1345748" y="1435894"/>
                  <a:pt x="1196844" y="1286990"/>
                </a:cubicBezTo>
                <a:cubicBezTo>
                  <a:pt x="1047940" y="1138086"/>
                  <a:pt x="806520" y="1138086"/>
                  <a:pt x="657616" y="1286990"/>
                </a:cubicBezTo>
                <a:cubicBezTo>
                  <a:pt x="508712" y="1435894"/>
                  <a:pt x="508712" y="1677314"/>
                  <a:pt x="657616" y="1826218"/>
                </a:cubicBezTo>
                <a:close/>
                <a:moveTo>
                  <a:pt x="293335" y="2190500"/>
                </a:moveTo>
                <a:cubicBezTo>
                  <a:pt x="112098" y="2009262"/>
                  <a:pt x="0" y="1758885"/>
                  <a:pt x="0" y="1482325"/>
                </a:cubicBezTo>
                <a:cubicBezTo>
                  <a:pt x="0" y="929206"/>
                  <a:pt x="459290" y="590078"/>
                  <a:pt x="1001509" y="480815"/>
                </a:cubicBezTo>
                <a:cubicBezTo>
                  <a:pt x="1569704" y="366317"/>
                  <a:pt x="1861757" y="259925"/>
                  <a:pt x="2483832" y="0"/>
                </a:cubicBezTo>
                <a:cubicBezTo>
                  <a:pt x="2230640" y="682694"/>
                  <a:pt x="2130986" y="873716"/>
                  <a:pt x="2003018" y="1482325"/>
                </a:cubicBezTo>
                <a:cubicBezTo>
                  <a:pt x="1901990" y="2042180"/>
                  <a:pt x="1554627" y="2483835"/>
                  <a:pt x="1001509" y="2483835"/>
                </a:cubicBezTo>
                <a:cubicBezTo>
                  <a:pt x="724950" y="2483835"/>
                  <a:pt x="474573" y="2371737"/>
                  <a:pt x="293335" y="219050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52" name="Teardrop 6">
            <a:extLst>
              <a:ext uri="{FF2B5EF4-FFF2-40B4-BE49-F238E27FC236}">
                <a16:creationId xmlns="" xmlns:a16="http://schemas.microsoft.com/office/drawing/2014/main" id="{3FF8E6D1-A5CA-4857-BFE4-E947E4F2F934}"/>
              </a:ext>
            </a:extLst>
          </p:cNvPr>
          <p:cNvSpPr/>
          <p:nvPr/>
        </p:nvSpPr>
        <p:spPr>
          <a:xfrm rot="8100000">
            <a:off x="2210557" y="1700931"/>
            <a:ext cx="143363" cy="143363"/>
          </a:xfrm>
          <a:custGeom>
            <a:avLst/>
            <a:gdLst/>
            <a:ahLst/>
            <a:cxnLst/>
            <a:rect l="l" t="t" r="r" b="b"/>
            <a:pathLst>
              <a:path w="2483832" h="2483835">
                <a:moveTo>
                  <a:pt x="657616" y="1826218"/>
                </a:moveTo>
                <a:cubicBezTo>
                  <a:pt x="806520" y="1975122"/>
                  <a:pt x="1047940" y="1975122"/>
                  <a:pt x="1196844" y="1826218"/>
                </a:cubicBezTo>
                <a:cubicBezTo>
                  <a:pt x="1345748" y="1677314"/>
                  <a:pt x="1345748" y="1435894"/>
                  <a:pt x="1196844" y="1286990"/>
                </a:cubicBezTo>
                <a:cubicBezTo>
                  <a:pt x="1047940" y="1138086"/>
                  <a:pt x="806520" y="1138086"/>
                  <a:pt x="657616" y="1286990"/>
                </a:cubicBezTo>
                <a:cubicBezTo>
                  <a:pt x="508712" y="1435894"/>
                  <a:pt x="508712" y="1677314"/>
                  <a:pt x="657616" y="1826218"/>
                </a:cubicBezTo>
                <a:close/>
                <a:moveTo>
                  <a:pt x="293335" y="2190500"/>
                </a:moveTo>
                <a:cubicBezTo>
                  <a:pt x="112098" y="2009262"/>
                  <a:pt x="0" y="1758885"/>
                  <a:pt x="0" y="1482325"/>
                </a:cubicBezTo>
                <a:cubicBezTo>
                  <a:pt x="0" y="929206"/>
                  <a:pt x="459290" y="590078"/>
                  <a:pt x="1001509" y="480815"/>
                </a:cubicBezTo>
                <a:cubicBezTo>
                  <a:pt x="1569704" y="366317"/>
                  <a:pt x="1861757" y="259925"/>
                  <a:pt x="2483832" y="0"/>
                </a:cubicBezTo>
                <a:cubicBezTo>
                  <a:pt x="2230640" y="682694"/>
                  <a:pt x="2130986" y="873716"/>
                  <a:pt x="2003018" y="1482325"/>
                </a:cubicBezTo>
                <a:cubicBezTo>
                  <a:pt x="1901990" y="2042180"/>
                  <a:pt x="1554627" y="2483835"/>
                  <a:pt x="1001509" y="2483835"/>
                </a:cubicBezTo>
                <a:cubicBezTo>
                  <a:pt x="724950" y="2483835"/>
                  <a:pt x="474573" y="2371737"/>
                  <a:pt x="293335" y="219050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7" name="矩形 36"/>
          <p:cNvSpPr/>
          <p:nvPr/>
        </p:nvSpPr>
        <p:spPr>
          <a:xfrm>
            <a:off x="7615639" y="388198"/>
            <a:ext cx="1060817" cy="815400"/>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accent3">
                  <a:lumMod val="75000"/>
                </a:schemeClr>
              </a:solidFill>
            </a:endParaRPr>
          </a:p>
        </p:txBody>
      </p:sp>
      <p:pic>
        <p:nvPicPr>
          <p:cNvPr id="1026" name="Picture 2" descr="紡織外貿業務專員｜福發實業｜台北市－104 人力銀行"/>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1960" y="400614"/>
            <a:ext cx="1299292" cy="828145"/>
          </a:xfrm>
          <a:prstGeom prst="rect">
            <a:avLst/>
          </a:prstGeom>
          <a:noFill/>
          <a:extLst>
            <a:ext uri="{909E8E84-426E-40DD-AFC4-6F175D3DCCD1}">
              <a14:hiddenFill xmlns:a14="http://schemas.microsoft.com/office/drawing/2010/main">
                <a:solidFill>
                  <a:srgbClr val="FFFFFF"/>
                </a:solidFill>
              </a14:hiddenFill>
            </a:ext>
          </a:extLst>
        </p:spPr>
      </p:pic>
      <p:pic>
        <p:nvPicPr>
          <p:cNvPr id="6" name="圖片 5"/>
          <p:cNvPicPr>
            <a:picLocks noChangeAspect="1"/>
          </p:cNvPicPr>
          <p:nvPr/>
        </p:nvPicPr>
        <p:blipFill>
          <a:blip r:embed="rId5"/>
          <a:stretch>
            <a:fillRect/>
          </a:stretch>
        </p:blipFill>
        <p:spPr>
          <a:xfrm>
            <a:off x="457200" y="1868825"/>
            <a:ext cx="1281101" cy="802965"/>
          </a:xfrm>
          <a:prstGeom prst="rect">
            <a:avLst/>
          </a:prstGeom>
        </p:spPr>
      </p:pic>
      <p:sp>
        <p:nvSpPr>
          <p:cNvPr id="35" name="Text Placeholder 17">
            <a:extLst>
              <a:ext uri="{FF2B5EF4-FFF2-40B4-BE49-F238E27FC236}">
                <a16:creationId xmlns="" xmlns:a16="http://schemas.microsoft.com/office/drawing/2014/main" id="{25AEFF5E-298B-43C4-A965-028880CDF1E7}"/>
              </a:ext>
            </a:extLst>
          </p:cNvPr>
          <p:cNvSpPr txBox="1">
            <a:spLocks/>
          </p:cNvSpPr>
          <p:nvPr/>
        </p:nvSpPr>
        <p:spPr>
          <a:xfrm>
            <a:off x="7355837" y="1347629"/>
            <a:ext cx="1506969" cy="360025"/>
          </a:xfrm>
          <a:prstGeom prst="rect">
            <a:avLst/>
          </a:prstGeom>
        </p:spPr>
        <p:txBody>
          <a:bodyPr lIns="68580" tIns="34290" rIns="68580" bIns="34290"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1200"/>
              </a:lnSpc>
              <a:buNone/>
            </a:pPr>
            <a:r>
              <a:rPr lang="en-US" altLang="zh-TW" sz="1600" b="1" dirty="0">
                <a:solidFill>
                  <a:schemeClr val="bg2">
                    <a:lumMod val="25000"/>
                  </a:schemeClr>
                </a:solidFill>
              </a:rPr>
              <a:t>Garment R&amp;D</a:t>
            </a:r>
          </a:p>
          <a:p>
            <a:pPr marL="0" indent="0" algn="ctr">
              <a:lnSpc>
                <a:spcPts val="1200"/>
              </a:lnSpc>
              <a:buNone/>
            </a:pPr>
            <a:r>
              <a:rPr lang="en-US" altLang="zh-TW" sz="1600" b="1" dirty="0">
                <a:solidFill>
                  <a:schemeClr val="bg2">
                    <a:lumMod val="25000"/>
                  </a:schemeClr>
                </a:solidFill>
              </a:rPr>
              <a:t>Center </a:t>
            </a:r>
            <a:r>
              <a:rPr lang="en-US" sz="1600" b="1" dirty="0">
                <a:solidFill>
                  <a:schemeClr val="tx1">
                    <a:lumMod val="75000"/>
                    <a:lumOff val="25000"/>
                  </a:schemeClr>
                </a:solidFill>
                <a:cs typeface="Arial" pitchFamily="34" charset="0"/>
              </a:rPr>
              <a:t>W&amp;D</a:t>
            </a:r>
          </a:p>
        </p:txBody>
      </p:sp>
      <p:sp>
        <p:nvSpPr>
          <p:cNvPr id="41" name="Teardrop 6">
            <a:extLst>
              <a:ext uri="{FF2B5EF4-FFF2-40B4-BE49-F238E27FC236}">
                <a16:creationId xmlns="" xmlns:a16="http://schemas.microsoft.com/office/drawing/2014/main" id="{3FF8E6D1-A5CA-4857-BFE4-E947E4F2F934}"/>
              </a:ext>
            </a:extLst>
          </p:cNvPr>
          <p:cNvSpPr/>
          <p:nvPr/>
        </p:nvSpPr>
        <p:spPr>
          <a:xfrm rot="8100000">
            <a:off x="2016467" y="1737346"/>
            <a:ext cx="143363" cy="143363"/>
          </a:xfrm>
          <a:custGeom>
            <a:avLst/>
            <a:gdLst/>
            <a:ahLst/>
            <a:cxnLst/>
            <a:rect l="l" t="t" r="r" b="b"/>
            <a:pathLst>
              <a:path w="2483832" h="2483835">
                <a:moveTo>
                  <a:pt x="657616" y="1826218"/>
                </a:moveTo>
                <a:cubicBezTo>
                  <a:pt x="806520" y="1975122"/>
                  <a:pt x="1047940" y="1975122"/>
                  <a:pt x="1196844" y="1826218"/>
                </a:cubicBezTo>
                <a:cubicBezTo>
                  <a:pt x="1345748" y="1677314"/>
                  <a:pt x="1345748" y="1435894"/>
                  <a:pt x="1196844" y="1286990"/>
                </a:cubicBezTo>
                <a:cubicBezTo>
                  <a:pt x="1047940" y="1138086"/>
                  <a:pt x="806520" y="1138086"/>
                  <a:pt x="657616" y="1286990"/>
                </a:cubicBezTo>
                <a:cubicBezTo>
                  <a:pt x="508712" y="1435894"/>
                  <a:pt x="508712" y="1677314"/>
                  <a:pt x="657616" y="1826218"/>
                </a:cubicBezTo>
                <a:close/>
                <a:moveTo>
                  <a:pt x="293335" y="2190500"/>
                </a:moveTo>
                <a:cubicBezTo>
                  <a:pt x="112098" y="2009262"/>
                  <a:pt x="0" y="1758885"/>
                  <a:pt x="0" y="1482325"/>
                </a:cubicBezTo>
                <a:cubicBezTo>
                  <a:pt x="0" y="929206"/>
                  <a:pt x="459290" y="590078"/>
                  <a:pt x="1001509" y="480815"/>
                </a:cubicBezTo>
                <a:cubicBezTo>
                  <a:pt x="1569704" y="366317"/>
                  <a:pt x="1861757" y="259925"/>
                  <a:pt x="2483832" y="0"/>
                </a:cubicBezTo>
                <a:cubicBezTo>
                  <a:pt x="2230640" y="682694"/>
                  <a:pt x="2130986" y="873716"/>
                  <a:pt x="2003018" y="1482325"/>
                </a:cubicBezTo>
                <a:cubicBezTo>
                  <a:pt x="1901990" y="2042180"/>
                  <a:pt x="1554627" y="2483835"/>
                  <a:pt x="1001509" y="2483835"/>
                </a:cubicBezTo>
                <a:cubicBezTo>
                  <a:pt x="724950" y="2483835"/>
                  <a:pt x="474573" y="2371737"/>
                  <a:pt x="293335" y="219050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44" name="矩形 43"/>
          <p:cNvSpPr/>
          <p:nvPr/>
        </p:nvSpPr>
        <p:spPr>
          <a:xfrm>
            <a:off x="2156443" y="2642817"/>
            <a:ext cx="1297141" cy="821051"/>
          </a:xfrm>
          <a:prstGeom prst="rect">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196491"/>
              </a:solidFill>
            </a:endParaRPr>
          </a:p>
        </p:txBody>
      </p:sp>
      <p:sp>
        <p:nvSpPr>
          <p:cNvPr id="45" name="矩形 44"/>
          <p:cNvSpPr/>
          <p:nvPr/>
        </p:nvSpPr>
        <p:spPr>
          <a:xfrm>
            <a:off x="5730343" y="2699863"/>
            <a:ext cx="1297141" cy="821051"/>
          </a:xfrm>
          <a:prstGeom prst="rect">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196491"/>
              </a:solidFill>
            </a:endParaRPr>
          </a:p>
        </p:txBody>
      </p:sp>
      <p:sp>
        <p:nvSpPr>
          <p:cNvPr id="46" name="矩形 45"/>
          <p:cNvSpPr/>
          <p:nvPr/>
        </p:nvSpPr>
        <p:spPr>
          <a:xfrm>
            <a:off x="4054202" y="2689443"/>
            <a:ext cx="1297141" cy="821051"/>
          </a:xfrm>
          <a:prstGeom prst="rect">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196491"/>
              </a:solidFill>
            </a:endParaRPr>
          </a:p>
        </p:txBody>
      </p:sp>
      <p:sp>
        <p:nvSpPr>
          <p:cNvPr id="24" name="Text Placeholder 17">
            <a:extLst>
              <a:ext uri="{FF2B5EF4-FFF2-40B4-BE49-F238E27FC236}">
                <a16:creationId xmlns="" xmlns:a16="http://schemas.microsoft.com/office/drawing/2014/main" id="{25AEFF5E-298B-43C4-A965-028880CDF1E7}"/>
              </a:ext>
            </a:extLst>
          </p:cNvPr>
          <p:cNvSpPr txBox="1">
            <a:spLocks/>
          </p:cNvSpPr>
          <p:nvPr/>
        </p:nvSpPr>
        <p:spPr>
          <a:xfrm>
            <a:off x="3826016" y="3677578"/>
            <a:ext cx="1766520" cy="155553"/>
          </a:xfrm>
          <a:prstGeom prst="rect">
            <a:avLst/>
          </a:prstGeom>
        </p:spPr>
        <p:txBody>
          <a:bodyPr lIns="68580" tIns="34290" rIns="68580" bIns="34290"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altLang="zh-TW" sz="1600" b="1" dirty="0">
              <a:solidFill>
                <a:schemeClr val="tx1">
                  <a:lumMod val="75000"/>
                  <a:lumOff val="25000"/>
                </a:schemeClr>
              </a:solidFill>
              <a:cs typeface="Arial" pitchFamily="34" charset="0"/>
            </a:endParaRPr>
          </a:p>
          <a:p>
            <a:pPr marL="0" indent="0" algn="ctr">
              <a:buNone/>
            </a:pPr>
            <a:r>
              <a:rPr lang="en-US" altLang="zh-TW" sz="1600" b="1" dirty="0">
                <a:solidFill>
                  <a:schemeClr val="tx1">
                    <a:lumMod val="75000"/>
                    <a:lumOff val="25000"/>
                  </a:schemeClr>
                </a:solidFill>
                <a:cs typeface="Arial" pitchFamily="34" charset="0"/>
              </a:rPr>
              <a:t>Garment Factory</a:t>
            </a:r>
          </a:p>
          <a:p>
            <a:pPr marL="0" indent="0" algn="ctr">
              <a:buNone/>
            </a:pPr>
            <a:r>
              <a:rPr lang="en-US" altLang="zh-TW" sz="1600" dirty="0">
                <a:solidFill>
                  <a:schemeClr val="tx1">
                    <a:lumMod val="75000"/>
                    <a:lumOff val="25000"/>
                  </a:schemeClr>
                </a:solidFill>
                <a:cs typeface="Arial" pitchFamily="34" charset="0"/>
              </a:rPr>
              <a:t>W&amp;D</a:t>
            </a:r>
            <a:endParaRPr lang="zh-TW" altLang="en-US" sz="1600" b="1" dirty="0">
              <a:solidFill>
                <a:schemeClr val="tx1">
                  <a:lumMod val="75000"/>
                  <a:lumOff val="25000"/>
                </a:schemeClr>
              </a:solidFill>
              <a:cs typeface="Arial" pitchFamily="34" charset="0"/>
            </a:endParaRPr>
          </a:p>
        </p:txBody>
      </p:sp>
      <p:sp>
        <p:nvSpPr>
          <p:cNvPr id="28" name="Text Placeholder 18">
            <a:extLst>
              <a:ext uri="{FF2B5EF4-FFF2-40B4-BE49-F238E27FC236}">
                <a16:creationId xmlns="" xmlns:a16="http://schemas.microsoft.com/office/drawing/2014/main" id="{ECC5D30E-3B3E-4FC5-9EF3-DE9BFB7FD1F8}"/>
              </a:ext>
            </a:extLst>
          </p:cNvPr>
          <p:cNvSpPr txBox="1">
            <a:spLocks/>
          </p:cNvSpPr>
          <p:nvPr/>
        </p:nvSpPr>
        <p:spPr>
          <a:xfrm>
            <a:off x="4054202" y="4479196"/>
            <a:ext cx="1262606" cy="279562"/>
          </a:xfrm>
          <a:prstGeom prst="rect">
            <a:avLst/>
          </a:prstGeom>
        </p:spPr>
        <p:txBody>
          <a:bodyPr lIns="68580" tIns="34290" rIns="68580" bIns="34290"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TW" sz="1400" b="1" dirty="0">
                <a:solidFill>
                  <a:srgbClr val="CC6600"/>
                </a:solidFill>
              </a:rPr>
              <a:t>Phnom Penh</a:t>
            </a:r>
          </a:p>
          <a:p>
            <a:pPr marL="0" indent="0" algn="ctr">
              <a:buNone/>
            </a:pPr>
            <a:r>
              <a:rPr lang="en-US" altLang="zh-TW" sz="1400" b="1" dirty="0">
                <a:solidFill>
                  <a:srgbClr val="CC6600"/>
                </a:solidFill>
              </a:rPr>
              <a:t>Prov.,</a:t>
            </a:r>
          </a:p>
          <a:p>
            <a:pPr marL="0" indent="0" algn="ctr">
              <a:buNone/>
            </a:pPr>
            <a:r>
              <a:rPr lang="en-US" altLang="zh-TW" sz="1400" b="1" dirty="0">
                <a:solidFill>
                  <a:srgbClr val="CC6600"/>
                </a:solidFill>
              </a:rPr>
              <a:t>Cambodia</a:t>
            </a:r>
          </a:p>
        </p:txBody>
      </p:sp>
      <p:sp>
        <p:nvSpPr>
          <p:cNvPr id="31" name="Text Placeholder 17">
            <a:extLst>
              <a:ext uri="{FF2B5EF4-FFF2-40B4-BE49-F238E27FC236}">
                <a16:creationId xmlns="" xmlns:a16="http://schemas.microsoft.com/office/drawing/2014/main" id="{25AEFF5E-298B-43C4-A965-028880CDF1E7}"/>
              </a:ext>
            </a:extLst>
          </p:cNvPr>
          <p:cNvSpPr txBox="1">
            <a:spLocks/>
          </p:cNvSpPr>
          <p:nvPr/>
        </p:nvSpPr>
        <p:spPr>
          <a:xfrm>
            <a:off x="5470369" y="3813335"/>
            <a:ext cx="1994198" cy="125103"/>
          </a:xfrm>
          <a:prstGeom prst="rect">
            <a:avLst/>
          </a:prstGeom>
        </p:spPr>
        <p:txBody>
          <a:bodyPr lIns="68580" tIns="34290" rIns="68580" bIns="34290"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TW" sz="1600" b="1" dirty="0">
                <a:solidFill>
                  <a:schemeClr val="tx1">
                    <a:lumMod val="75000"/>
                    <a:lumOff val="25000"/>
                  </a:schemeClr>
                </a:solidFill>
                <a:cs typeface="Arial" pitchFamily="34" charset="0"/>
              </a:rPr>
              <a:t>Garment Factory</a:t>
            </a:r>
          </a:p>
          <a:p>
            <a:pPr marL="0" indent="0" algn="ctr">
              <a:buNone/>
            </a:pPr>
            <a:r>
              <a:rPr lang="en-US" altLang="zh-TW" sz="1400" b="1" dirty="0">
                <a:solidFill>
                  <a:schemeClr val="tx1">
                    <a:lumMod val="75000"/>
                    <a:lumOff val="25000"/>
                  </a:schemeClr>
                </a:solidFill>
                <a:latin typeface="微軟正黑體" panose="020B0604030504040204" pitchFamily="34" charset="-120"/>
                <a:ea typeface="微軟正黑體" panose="020B0604030504040204" pitchFamily="34" charset="-120"/>
              </a:rPr>
              <a:t>Li </a:t>
            </a:r>
            <a:r>
              <a:rPr lang="en-US" altLang="zh-TW" sz="1400" b="1" dirty="0" err="1">
                <a:solidFill>
                  <a:schemeClr val="tx1">
                    <a:lumMod val="75000"/>
                    <a:lumOff val="25000"/>
                  </a:schemeClr>
                </a:solidFill>
                <a:latin typeface="微軟正黑體" panose="020B0604030504040204" pitchFamily="34" charset="-120"/>
                <a:ea typeface="微軟正黑體" panose="020B0604030504040204" pitchFamily="34" charset="-120"/>
              </a:rPr>
              <a:t>Qiang</a:t>
            </a:r>
            <a:endParaRPr lang="zh-TW" altLang="en-US" sz="1600" b="1" dirty="0">
              <a:solidFill>
                <a:schemeClr val="tx1">
                  <a:lumMod val="75000"/>
                  <a:lumOff val="25000"/>
                </a:schemeClr>
              </a:solidFill>
              <a:cs typeface="Arial" pitchFamily="34" charset="0"/>
            </a:endParaRPr>
          </a:p>
        </p:txBody>
      </p:sp>
      <p:sp>
        <p:nvSpPr>
          <p:cNvPr id="32" name="Text Placeholder 18">
            <a:extLst>
              <a:ext uri="{FF2B5EF4-FFF2-40B4-BE49-F238E27FC236}">
                <a16:creationId xmlns="" xmlns:a16="http://schemas.microsoft.com/office/drawing/2014/main" id="{ECC5D30E-3B3E-4FC5-9EF3-DE9BFB7FD1F8}"/>
              </a:ext>
            </a:extLst>
          </p:cNvPr>
          <p:cNvSpPr txBox="1">
            <a:spLocks/>
          </p:cNvSpPr>
          <p:nvPr/>
        </p:nvSpPr>
        <p:spPr>
          <a:xfrm>
            <a:off x="5617114" y="4475825"/>
            <a:ext cx="1512168" cy="252503"/>
          </a:xfrm>
          <a:prstGeom prst="rect">
            <a:avLst/>
          </a:prstGeom>
        </p:spPr>
        <p:txBody>
          <a:bodyPr lIns="68580" tIns="34290" rIns="68580" bIns="34290"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TW" sz="1400" b="1" dirty="0">
                <a:solidFill>
                  <a:srgbClr val="CC6600"/>
                </a:solidFill>
              </a:rPr>
              <a:t>Kampong Cham Prov.,</a:t>
            </a:r>
          </a:p>
          <a:p>
            <a:pPr marL="0" indent="0" algn="ctr">
              <a:buNone/>
            </a:pPr>
            <a:r>
              <a:rPr lang="en-US" altLang="zh-TW" sz="1400" b="1" dirty="0">
                <a:solidFill>
                  <a:srgbClr val="CC6600"/>
                </a:solidFill>
                <a:cs typeface="Arial" pitchFamily="34" charset="0"/>
              </a:rPr>
              <a:t>Cambodia</a:t>
            </a:r>
            <a:endParaRPr lang="zh-TW" altLang="en-US" sz="1400" b="1" dirty="0">
              <a:solidFill>
                <a:srgbClr val="CC6600"/>
              </a:solidFill>
              <a:cs typeface="Arial" pitchFamily="34" charset="0"/>
            </a:endParaRPr>
          </a:p>
        </p:txBody>
      </p:sp>
      <p:sp>
        <p:nvSpPr>
          <p:cNvPr id="33" name="Text Placeholder 17">
            <a:extLst>
              <a:ext uri="{FF2B5EF4-FFF2-40B4-BE49-F238E27FC236}">
                <a16:creationId xmlns="" xmlns:a16="http://schemas.microsoft.com/office/drawing/2014/main" id="{25AEFF5E-298B-43C4-A965-028880CDF1E7}"/>
              </a:ext>
            </a:extLst>
          </p:cNvPr>
          <p:cNvSpPr txBox="1">
            <a:spLocks/>
          </p:cNvSpPr>
          <p:nvPr/>
        </p:nvSpPr>
        <p:spPr>
          <a:xfrm>
            <a:off x="2256593" y="3816956"/>
            <a:ext cx="1169352" cy="121482"/>
          </a:xfrm>
          <a:prstGeom prst="rect">
            <a:avLst/>
          </a:prstGeom>
        </p:spPr>
        <p:txBody>
          <a:bodyPr lIns="68580" tIns="34290" rIns="68580" bIns="34290"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zh-TW" altLang="en-US" sz="1600" b="1" dirty="0">
              <a:solidFill>
                <a:schemeClr val="tx1">
                  <a:lumMod val="75000"/>
                  <a:lumOff val="25000"/>
                </a:schemeClr>
              </a:solidFill>
              <a:cs typeface="Arial" pitchFamily="34" charset="0"/>
            </a:endParaRPr>
          </a:p>
        </p:txBody>
      </p:sp>
      <p:sp>
        <p:nvSpPr>
          <p:cNvPr id="34" name="Text Placeholder 18">
            <a:extLst>
              <a:ext uri="{FF2B5EF4-FFF2-40B4-BE49-F238E27FC236}">
                <a16:creationId xmlns="" xmlns:a16="http://schemas.microsoft.com/office/drawing/2014/main" id="{ECC5D30E-3B3E-4FC5-9EF3-DE9BFB7FD1F8}"/>
              </a:ext>
            </a:extLst>
          </p:cNvPr>
          <p:cNvSpPr txBox="1">
            <a:spLocks/>
          </p:cNvSpPr>
          <p:nvPr/>
        </p:nvSpPr>
        <p:spPr>
          <a:xfrm>
            <a:off x="2209966" y="4441958"/>
            <a:ext cx="1262606" cy="279562"/>
          </a:xfrm>
          <a:prstGeom prst="rect">
            <a:avLst/>
          </a:prstGeom>
        </p:spPr>
        <p:txBody>
          <a:bodyPr lIns="68580" tIns="34290" rIns="68580" bIns="34290"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TW" sz="1400" b="1" dirty="0" err="1">
                <a:solidFill>
                  <a:srgbClr val="CC6600"/>
                </a:solidFill>
              </a:rPr>
              <a:t>Kandal</a:t>
            </a:r>
            <a:r>
              <a:rPr lang="en-US" altLang="zh-TW" sz="1400" b="1" dirty="0">
                <a:solidFill>
                  <a:srgbClr val="CC6600"/>
                </a:solidFill>
              </a:rPr>
              <a:t> </a:t>
            </a:r>
          </a:p>
          <a:p>
            <a:pPr marL="0" indent="0" algn="ctr">
              <a:buNone/>
            </a:pPr>
            <a:r>
              <a:rPr lang="en-US" altLang="zh-TW" sz="1400" b="1" dirty="0">
                <a:solidFill>
                  <a:srgbClr val="CC6600"/>
                </a:solidFill>
              </a:rPr>
              <a:t>Prov.,</a:t>
            </a:r>
          </a:p>
          <a:p>
            <a:pPr marL="0" indent="0" algn="ctr">
              <a:buNone/>
            </a:pPr>
            <a:r>
              <a:rPr lang="en-US" altLang="zh-TW" sz="1400" b="1" dirty="0">
                <a:solidFill>
                  <a:srgbClr val="CC6600"/>
                </a:solidFill>
              </a:rPr>
              <a:t>Cambodia</a:t>
            </a:r>
          </a:p>
        </p:txBody>
      </p:sp>
      <p:sp>
        <p:nvSpPr>
          <p:cNvPr id="36" name="Text Placeholder 17">
            <a:extLst>
              <a:ext uri="{FF2B5EF4-FFF2-40B4-BE49-F238E27FC236}">
                <a16:creationId xmlns="" xmlns:a16="http://schemas.microsoft.com/office/drawing/2014/main" id="{25AEFF5E-298B-43C4-A965-028880CDF1E7}"/>
              </a:ext>
            </a:extLst>
          </p:cNvPr>
          <p:cNvSpPr txBox="1">
            <a:spLocks/>
          </p:cNvSpPr>
          <p:nvPr/>
        </p:nvSpPr>
        <p:spPr>
          <a:xfrm>
            <a:off x="7296807" y="3722275"/>
            <a:ext cx="1847193" cy="265691"/>
          </a:xfrm>
          <a:prstGeom prst="rect">
            <a:avLst/>
          </a:prstGeom>
        </p:spPr>
        <p:txBody>
          <a:bodyPr lIns="68580" tIns="34290" rIns="68580" bIns="34290"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TW" sz="1600" b="1" dirty="0">
                <a:solidFill>
                  <a:schemeClr val="tx1">
                    <a:lumMod val="75000"/>
                    <a:lumOff val="25000"/>
                  </a:schemeClr>
                </a:solidFill>
                <a:cs typeface="Arial" pitchFamily="34" charset="0"/>
              </a:rPr>
              <a:t>Garment Factory</a:t>
            </a:r>
          </a:p>
          <a:p>
            <a:pPr marL="0" indent="0" algn="ctr">
              <a:buNone/>
            </a:pPr>
            <a:r>
              <a:rPr lang="en-US" altLang="zh-TW" sz="1400" dirty="0">
                <a:solidFill>
                  <a:schemeClr val="tx1">
                    <a:lumMod val="75000"/>
                    <a:lumOff val="25000"/>
                  </a:schemeClr>
                </a:solidFill>
                <a:cs typeface="Arial" pitchFamily="34" charset="0"/>
              </a:rPr>
              <a:t>SHANHUA</a:t>
            </a:r>
            <a:endParaRPr lang="zh-TW" altLang="en-US" sz="1600" b="1" dirty="0">
              <a:solidFill>
                <a:schemeClr val="tx1">
                  <a:lumMod val="75000"/>
                  <a:lumOff val="25000"/>
                </a:schemeClr>
              </a:solidFill>
              <a:cs typeface="Arial" pitchFamily="34" charset="0"/>
            </a:endParaRPr>
          </a:p>
        </p:txBody>
      </p:sp>
      <p:pic>
        <p:nvPicPr>
          <p:cNvPr id="3" name="圖片 2"/>
          <p:cNvPicPr>
            <a:picLocks noChangeAspect="1"/>
          </p:cNvPicPr>
          <p:nvPr/>
        </p:nvPicPr>
        <p:blipFill>
          <a:blip r:embed="rId6"/>
          <a:stretch>
            <a:fillRect/>
          </a:stretch>
        </p:blipFill>
        <p:spPr>
          <a:xfrm>
            <a:off x="4067209" y="2695700"/>
            <a:ext cx="1284134" cy="812139"/>
          </a:xfrm>
          <a:prstGeom prst="rect">
            <a:avLst/>
          </a:prstGeom>
        </p:spPr>
      </p:pic>
      <p:pic>
        <p:nvPicPr>
          <p:cNvPr id="4" name="圖片 3"/>
          <p:cNvPicPr>
            <a:picLocks noChangeAspect="1"/>
          </p:cNvPicPr>
          <p:nvPr/>
        </p:nvPicPr>
        <p:blipFill>
          <a:blip r:embed="rId7"/>
          <a:stretch>
            <a:fillRect/>
          </a:stretch>
        </p:blipFill>
        <p:spPr>
          <a:xfrm>
            <a:off x="5754442" y="2695700"/>
            <a:ext cx="1237512" cy="820077"/>
          </a:xfrm>
          <a:prstGeom prst="rect">
            <a:avLst/>
          </a:prstGeom>
        </p:spPr>
      </p:pic>
      <p:pic>
        <p:nvPicPr>
          <p:cNvPr id="5" name="圖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95697" y="2691070"/>
            <a:ext cx="1270571" cy="816769"/>
          </a:xfrm>
          <a:prstGeom prst="rect">
            <a:avLst/>
          </a:prstGeom>
        </p:spPr>
      </p:pic>
      <p:pic>
        <p:nvPicPr>
          <p:cNvPr id="8" name="圖片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96879" y="2642817"/>
            <a:ext cx="1229066" cy="796195"/>
          </a:xfrm>
          <a:prstGeom prst="rect">
            <a:avLst/>
          </a:prstGeom>
        </p:spPr>
      </p:pic>
      <p:sp>
        <p:nvSpPr>
          <p:cNvPr id="40" name="標題 1"/>
          <p:cNvSpPr>
            <a:spLocks noGrp="1"/>
          </p:cNvSpPr>
          <p:nvPr>
            <p:ph type="title"/>
          </p:nvPr>
        </p:nvSpPr>
        <p:spPr>
          <a:xfrm>
            <a:off x="457200" y="304800"/>
            <a:ext cx="8229600" cy="742950"/>
          </a:xfrm>
        </p:spPr>
        <p:txBody>
          <a:bodyPr>
            <a:normAutofit/>
          </a:bodyPr>
          <a:lstStyle/>
          <a:p>
            <a:r>
              <a:rPr lang="en-US" altLang="zh-TW" b="1" dirty="0">
                <a:solidFill>
                  <a:schemeClr val="accent6"/>
                </a:solidFill>
              </a:rPr>
              <a:t>LOCATION</a:t>
            </a:r>
            <a:endParaRPr lang="zh-TW" altLang="en-US" sz="3600" b="1" dirty="0">
              <a:solidFill>
                <a:schemeClr val="accent6"/>
              </a:solidFill>
            </a:endParaRPr>
          </a:p>
        </p:txBody>
      </p:sp>
      <p:sp>
        <p:nvSpPr>
          <p:cNvPr id="43" name="Text Placeholder 17">
            <a:extLst>
              <a:ext uri="{FF2B5EF4-FFF2-40B4-BE49-F238E27FC236}">
                <a16:creationId xmlns="" xmlns:a16="http://schemas.microsoft.com/office/drawing/2014/main" id="{25AEFF5E-298B-43C4-A965-028880CDF1E7}"/>
              </a:ext>
            </a:extLst>
          </p:cNvPr>
          <p:cNvSpPr txBox="1">
            <a:spLocks/>
          </p:cNvSpPr>
          <p:nvPr/>
        </p:nvSpPr>
        <p:spPr>
          <a:xfrm>
            <a:off x="4114622" y="1386886"/>
            <a:ext cx="1566000" cy="237227"/>
          </a:xfrm>
          <a:prstGeom prst="rect">
            <a:avLst/>
          </a:prstGeom>
        </p:spPr>
        <p:txBody>
          <a:bodyPr lIns="68580" tIns="34290" rIns="68580" bIns="34290"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a:solidFill>
                  <a:schemeClr val="tx1">
                    <a:lumMod val="75000"/>
                    <a:lumOff val="25000"/>
                  </a:schemeClr>
                </a:solidFill>
                <a:cs typeface="Arial" pitchFamily="34" charset="0"/>
              </a:rPr>
              <a:t>Sales Office</a:t>
            </a:r>
          </a:p>
        </p:txBody>
      </p:sp>
      <p:sp>
        <p:nvSpPr>
          <p:cNvPr id="47" name="Text Placeholder 18">
            <a:extLst>
              <a:ext uri="{FF2B5EF4-FFF2-40B4-BE49-F238E27FC236}">
                <a16:creationId xmlns="" xmlns:a16="http://schemas.microsoft.com/office/drawing/2014/main" id="{ECC5D30E-3B3E-4FC5-9EF3-DE9BFB7FD1F8}"/>
              </a:ext>
            </a:extLst>
          </p:cNvPr>
          <p:cNvSpPr txBox="1">
            <a:spLocks/>
          </p:cNvSpPr>
          <p:nvPr/>
        </p:nvSpPr>
        <p:spPr>
          <a:xfrm>
            <a:off x="4164343" y="1736053"/>
            <a:ext cx="1566000" cy="626869"/>
          </a:xfrm>
          <a:prstGeom prst="rect">
            <a:avLst/>
          </a:prstGeom>
        </p:spPr>
        <p:txBody>
          <a:bodyPr lIns="68580" tIns="34290" rIns="68580" bIns="34290"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ko-KR" sz="1600" b="1" dirty="0">
                <a:solidFill>
                  <a:schemeClr val="accent1"/>
                </a:solidFill>
                <a:cs typeface="Arial" pitchFamily="34" charset="0"/>
              </a:rPr>
              <a:t>Taipei, TAIWAN</a:t>
            </a:r>
          </a:p>
        </p:txBody>
      </p:sp>
      <p:sp>
        <p:nvSpPr>
          <p:cNvPr id="48" name="Text Placeholder 17">
            <a:extLst>
              <a:ext uri="{FF2B5EF4-FFF2-40B4-BE49-F238E27FC236}">
                <a16:creationId xmlns="" xmlns:a16="http://schemas.microsoft.com/office/drawing/2014/main" id="{25AEFF5E-298B-43C4-A965-028880CDF1E7}"/>
              </a:ext>
            </a:extLst>
          </p:cNvPr>
          <p:cNvSpPr txBox="1">
            <a:spLocks/>
          </p:cNvSpPr>
          <p:nvPr/>
        </p:nvSpPr>
        <p:spPr>
          <a:xfrm>
            <a:off x="1878950" y="3785666"/>
            <a:ext cx="1892882" cy="213694"/>
          </a:xfrm>
          <a:prstGeom prst="rect">
            <a:avLst/>
          </a:prstGeom>
        </p:spPr>
        <p:txBody>
          <a:bodyPr lIns="68580" tIns="34290" rIns="68580" bIns="34290"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TW" sz="1600" b="1" dirty="0">
                <a:solidFill>
                  <a:schemeClr val="tx1">
                    <a:lumMod val="75000"/>
                    <a:lumOff val="25000"/>
                  </a:schemeClr>
                </a:solidFill>
                <a:cs typeface="Arial" pitchFamily="34" charset="0"/>
              </a:rPr>
              <a:t>Garment Factory</a:t>
            </a:r>
          </a:p>
          <a:p>
            <a:pPr marL="0" indent="0" algn="ctr">
              <a:buNone/>
            </a:pPr>
            <a:r>
              <a:rPr lang="en-US" altLang="zh-TW" sz="1600" dirty="0">
                <a:solidFill>
                  <a:schemeClr val="tx1">
                    <a:lumMod val="75000"/>
                    <a:lumOff val="25000"/>
                  </a:schemeClr>
                </a:solidFill>
                <a:cs typeface="Arial" pitchFamily="34" charset="0"/>
              </a:rPr>
              <a:t>Lucky</a:t>
            </a:r>
            <a:endParaRPr lang="zh-TW" altLang="en-US" sz="1600" dirty="0">
              <a:solidFill>
                <a:schemeClr val="tx1">
                  <a:lumMod val="75000"/>
                  <a:lumOff val="25000"/>
                </a:schemeClr>
              </a:solidFill>
              <a:cs typeface="Arial" pitchFamily="34" charset="0"/>
            </a:endParaRPr>
          </a:p>
        </p:txBody>
      </p:sp>
      <p:sp>
        <p:nvSpPr>
          <p:cNvPr id="49" name="Text Placeholder 18">
            <a:extLst>
              <a:ext uri="{FF2B5EF4-FFF2-40B4-BE49-F238E27FC236}">
                <a16:creationId xmlns="" xmlns:a16="http://schemas.microsoft.com/office/drawing/2014/main" id="{ECC5D30E-3B3E-4FC5-9EF3-DE9BFB7FD1F8}"/>
              </a:ext>
            </a:extLst>
          </p:cNvPr>
          <p:cNvSpPr txBox="1">
            <a:spLocks/>
          </p:cNvSpPr>
          <p:nvPr/>
        </p:nvSpPr>
        <p:spPr>
          <a:xfrm>
            <a:off x="7355837" y="4469692"/>
            <a:ext cx="1512168" cy="252503"/>
          </a:xfrm>
          <a:prstGeom prst="rect">
            <a:avLst/>
          </a:prstGeom>
        </p:spPr>
        <p:txBody>
          <a:bodyPr lIns="68580" tIns="34290" rIns="68580" bIns="34290"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TW" sz="1400" b="1" dirty="0">
                <a:solidFill>
                  <a:srgbClr val="CC6600"/>
                </a:solidFill>
              </a:rPr>
              <a:t>Kampong Cham Prov.,</a:t>
            </a:r>
          </a:p>
          <a:p>
            <a:pPr marL="0" indent="0" algn="ctr">
              <a:buNone/>
            </a:pPr>
            <a:r>
              <a:rPr lang="en-US" altLang="zh-TW" sz="1400" b="1" dirty="0">
                <a:solidFill>
                  <a:srgbClr val="CC6600"/>
                </a:solidFill>
                <a:cs typeface="Arial" pitchFamily="34" charset="0"/>
              </a:rPr>
              <a:t>Cambodia</a:t>
            </a:r>
            <a:endParaRPr lang="zh-TW" altLang="en-US" sz="1400" b="1" dirty="0">
              <a:solidFill>
                <a:srgbClr val="CC6600"/>
              </a:solidFill>
              <a:cs typeface="Arial" pitchFamily="34" charset="0"/>
            </a:endParaRPr>
          </a:p>
        </p:txBody>
      </p:sp>
      <p:sp>
        <p:nvSpPr>
          <p:cNvPr id="50" name="Text Placeholder 18">
            <a:extLst>
              <a:ext uri="{FF2B5EF4-FFF2-40B4-BE49-F238E27FC236}">
                <a16:creationId xmlns="" xmlns:a16="http://schemas.microsoft.com/office/drawing/2014/main" id="{ECC5D30E-3B3E-4FC5-9EF3-DE9BFB7FD1F8}"/>
              </a:ext>
            </a:extLst>
          </p:cNvPr>
          <p:cNvSpPr txBox="1">
            <a:spLocks/>
          </p:cNvSpPr>
          <p:nvPr/>
        </p:nvSpPr>
        <p:spPr>
          <a:xfrm>
            <a:off x="7202374" y="1718705"/>
            <a:ext cx="1680659" cy="626869"/>
          </a:xfrm>
          <a:prstGeom prst="rect">
            <a:avLst/>
          </a:prstGeom>
        </p:spPr>
        <p:txBody>
          <a:bodyPr lIns="68580" tIns="34290" rIns="68580" bIns="34290"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ko-KR" sz="1600" b="1" dirty="0">
                <a:solidFill>
                  <a:schemeClr val="accent1"/>
                </a:solidFill>
                <a:cs typeface="Arial" pitchFamily="34" charset="0"/>
              </a:rPr>
              <a:t>Kaohsiung, TAIWAN</a:t>
            </a:r>
          </a:p>
        </p:txBody>
      </p:sp>
      <p:sp>
        <p:nvSpPr>
          <p:cNvPr id="38" name="矩形 37"/>
          <p:cNvSpPr/>
          <p:nvPr/>
        </p:nvSpPr>
        <p:spPr>
          <a:xfrm>
            <a:off x="5825603" y="411510"/>
            <a:ext cx="1324902" cy="826875"/>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196491"/>
              </a:solidFill>
            </a:endParaRPr>
          </a:p>
        </p:txBody>
      </p:sp>
      <p:sp>
        <p:nvSpPr>
          <p:cNvPr id="39" name="Text Placeholder 17">
            <a:extLst>
              <a:ext uri="{FF2B5EF4-FFF2-40B4-BE49-F238E27FC236}">
                <a16:creationId xmlns="" xmlns:a16="http://schemas.microsoft.com/office/drawing/2014/main" id="{25AEFF5E-298B-43C4-A965-028880CDF1E7}"/>
              </a:ext>
            </a:extLst>
          </p:cNvPr>
          <p:cNvSpPr txBox="1">
            <a:spLocks/>
          </p:cNvSpPr>
          <p:nvPr/>
        </p:nvSpPr>
        <p:spPr>
          <a:xfrm>
            <a:off x="5595796" y="1471354"/>
            <a:ext cx="1784516" cy="160683"/>
          </a:xfrm>
          <a:prstGeom prst="rect">
            <a:avLst/>
          </a:prstGeom>
        </p:spPr>
        <p:txBody>
          <a:bodyPr lIns="68580" tIns="34290" rIns="68580" bIns="34290"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1200"/>
              </a:lnSpc>
              <a:buNone/>
            </a:pPr>
            <a:r>
              <a:rPr lang="en-US" altLang="zh-TW" sz="1600" b="1" dirty="0">
                <a:solidFill>
                  <a:schemeClr val="bg2">
                    <a:lumMod val="25000"/>
                  </a:schemeClr>
                </a:solidFill>
              </a:rPr>
              <a:t>Garment R&amp;D</a:t>
            </a:r>
          </a:p>
          <a:p>
            <a:pPr marL="0" indent="0" algn="ctr">
              <a:lnSpc>
                <a:spcPts val="1200"/>
              </a:lnSpc>
              <a:buNone/>
            </a:pPr>
            <a:r>
              <a:rPr lang="en-US" altLang="zh-TW" sz="1600" b="1" dirty="0">
                <a:solidFill>
                  <a:schemeClr val="bg2">
                    <a:lumMod val="25000"/>
                  </a:schemeClr>
                </a:solidFill>
              </a:rPr>
              <a:t>Center Tainan</a:t>
            </a:r>
            <a:endParaRPr lang="zh-TW" altLang="en-US" sz="1600" b="1" dirty="0">
              <a:solidFill>
                <a:schemeClr val="bg2">
                  <a:lumMod val="25000"/>
                </a:schemeClr>
              </a:solidFill>
              <a:cs typeface="Arial" pitchFamily="34" charset="0"/>
            </a:endParaRPr>
          </a:p>
        </p:txBody>
      </p:sp>
      <p:sp>
        <p:nvSpPr>
          <p:cNvPr id="42" name="Text Placeholder 18">
            <a:extLst>
              <a:ext uri="{FF2B5EF4-FFF2-40B4-BE49-F238E27FC236}">
                <a16:creationId xmlns="" xmlns:a16="http://schemas.microsoft.com/office/drawing/2014/main" id="{ECC5D30E-3B3E-4FC5-9EF3-DE9BFB7FD1F8}"/>
              </a:ext>
            </a:extLst>
          </p:cNvPr>
          <p:cNvSpPr txBox="1">
            <a:spLocks/>
          </p:cNvSpPr>
          <p:nvPr/>
        </p:nvSpPr>
        <p:spPr>
          <a:xfrm>
            <a:off x="5836165" y="1889862"/>
            <a:ext cx="1262606" cy="279562"/>
          </a:xfrm>
          <a:prstGeom prst="rect">
            <a:avLst/>
          </a:prstGeom>
        </p:spPr>
        <p:txBody>
          <a:bodyPr lIns="68580" tIns="34290" rIns="68580" bIns="34290"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ko-KR" sz="1600" b="1" dirty="0">
                <a:solidFill>
                  <a:schemeClr val="accent1"/>
                </a:solidFill>
                <a:cs typeface="Arial" pitchFamily="34" charset="0"/>
              </a:rPr>
              <a:t>Tainan, TAIWAN</a:t>
            </a:r>
          </a:p>
        </p:txBody>
      </p:sp>
      <p:pic>
        <p:nvPicPr>
          <p:cNvPr id="51" name="圖片 50"/>
          <p:cNvPicPr>
            <a:picLocks noChangeAspect="1"/>
          </p:cNvPicPr>
          <p:nvPr/>
        </p:nvPicPr>
        <p:blipFill>
          <a:blip r:embed="rId10"/>
          <a:stretch>
            <a:fillRect/>
          </a:stretch>
        </p:blipFill>
        <p:spPr>
          <a:xfrm>
            <a:off x="5842351" y="429543"/>
            <a:ext cx="1305151" cy="799216"/>
          </a:xfrm>
          <a:prstGeom prst="rect">
            <a:avLst/>
          </a:prstGeom>
        </p:spPr>
      </p:pic>
      <p:pic>
        <p:nvPicPr>
          <p:cNvPr id="7" name="圖片 6">
            <a:extLst>
              <a:ext uri="{FF2B5EF4-FFF2-40B4-BE49-F238E27FC236}">
                <a16:creationId xmlns="" xmlns:a16="http://schemas.microsoft.com/office/drawing/2014/main" id="{3BFCE097-C029-8DCE-7D02-E3F3955823E7}"/>
              </a:ext>
            </a:extLst>
          </p:cNvPr>
          <p:cNvPicPr>
            <a:picLocks noChangeAspect="1"/>
          </p:cNvPicPr>
          <p:nvPr/>
        </p:nvPicPr>
        <p:blipFill>
          <a:blip r:embed="rId11"/>
          <a:stretch>
            <a:fillRect/>
          </a:stretch>
        </p:blipFill>
        <p:spPr>
          <a:xfrm>
            <a:off x="7635414" y="381099"/>
            <a:ext cx="1041042" cy="822499"/>
          </a:xfrm>
          <a:prstGeom prst="rect">
            <a:avLst/>
          </a:prstGeom>
        </p:spPr>
      </p:pic>
    </p:spTree>
    <p:extLst>
      <p:ext uri="{BB962C8B-B14F-4D97-AF65-F5344CB8AC3E}">
        <p14:creationId xmlns:p14="http://schemas.microsoft.com/office/powerpoint/2010/main" val="1424628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b="1" dirty="0">
                <a:solidFill>
                  <a:schemeClr val="accent6"/>
                </a:solidFill>
              </a:rPr>
              <a:t>CAPACITY ADJUSTMENT</a:t>
            </a:r>
            <a:endParaRPr lang="zh-TW" altLang="en-US" b="1" dirty="0">
              <a:solidFill>
                <a:schemeClr val="accent6"/>
              </a:solidFill>
            </a:endParaRPr>
          </a:p>
        </p:txBody>
      </p:sp>
      <p:sp>
        <p:nvSpPr>
          <p:cNvPr id="5" name="橢圓 4"/>
          <p:cNvSpPr/>
          <p:nvPr/>
        </p:nvSpPr>
        <p:spPr>
          <a:xfrm>
            <a:off x="2915816" y="1142999"/>
            <a:ext cx="1112686" cy="1015663"/>
          </a:xfrm>
          <a:prstGeom prst="ellipse">
            <a:avLst/>
          </a:prstGeom>
          <a:blipFill>
            <a:blip r:embed="rId2" cstate="print"/>
            <a:stretch>
              <a:fillRect b="-4000"/>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橢圓 5"/>
          <p:cNvSpPr/>
          <p:nvPr/>
        </p:nvSpPr>
        <p:spPr>
          <a:xfrm>
            <a:off x="5868144" y="1142999"/>
            <a:ext cx="1118879" cy="1005941"/>
          </a:xfrm>
          <a:prstGeom prst="ellipse">
            <a:avLst/>
          </a:prstGeom>
          <a:blipFill dpi="0" rotWithShape="1">
            <a:blip r:embed="rId3" cstate="print"/>
            <a:srcRect/>
            <a:stretch>
              <a:fillRect b="-4000"/>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p:cNvSpPr txBox="1"/>
          <p:nvPr/>
        </p:nvSpPr>
        <p:spPr>
          <a:xfrm>
            <a:off x="4046221" y="1143000"/>
            <a:ext cx="1675338" cy="1015663"/>
          </a:xfrm>
          <a:prstGeom prst="rect">
            <a:avLst/>
          </a:prstGeom>
          <a:noFill/>
        </p:spPr>
        <p:txBody>
          <a:bodyPr wrap="square" rtlCol="0">
            <a:spAutoFit/>
          </a:bodyPr>
          <a:lstStyle/>
          <a:p>
            <a:pPr algn="ctr"/>
            <a:r>
              <a:rPr lang="en-US" altLang="zh-TW" sz="2000" dirty="0"/>
              <a:t>P/D </a:t>
            </a:r>
          </a:p>
          <a:p>
            <a:pPr algn="ctr"/>
            <a:r>
              <a:rPr lang="en-US" altLang="zh-TW" sz="2000" b="1" dirty="0"/>
              <a:t>2,100,000 </a:t>
            </a:r>
          </a:p>
          <a:p>
            <a:pPr algn="ctr"/>
            <a:r>
              <a:rPr lang="en-US" altLang="zh-TW" sz="2000" dirty="0"/>
              <a:t>yard/month</a:t>
            </a:r>
            <a:endParaRPr lang="zh-TW" altLang="en-US" sz="2000" dirty="0"/>
          </a:p>
        </p:txBody>
      </p:sp>
      <p:sp>
        <p:nvSpPr>
          <p:cNvPr id="13" name="文字方塊 12"/>
          <p:cNvSpPr txBox="1"/>
          <p:nvPr/>
        </p:nvSpPr>
        <p:spPr>
          <a:xfrm>
            <a:off x="6948264" y="1091638"/>
            <a:ext cx="1979315" cy="1015663"/>
          </a:xfrm>
          <a:prstGeom prst="rect">
            <a:avLst/>
          </a:prstGeom>
          <a:noFill/>
        </p:spPr>
        <p:txBody>
          <a:bodyPr wrap="square" rtlCol="0">
            <a:spAutoFit/>
          </a:bodyPr>
          <a:lstStyle/>
          <a:p>
            <a:pPr algn="ctr"/>
            <a:r>
              <a:rPr lang="en-US" altLang="zh-TW" sz="2000" dirty="0"/>
              <a:t>Y/D </a:t>
            </a:r>
          </a:p>
          <a:p>
            <a:pPr algn="ctr"/>
            <a:r>
              <a:rPr lang="en-US" altLang="zh-TW" sz="2000" b="1" dirty="0"/>
              <a:t>300,000 </a:t>
            </a:r>
            <a:r>
              <a:rPr lang="en-US" altLang="zh-TW" sz="2000" b="1" dirty="0">
                <a:sym typeface="Wingdings" panose="05000000000000000000" pitchFamily="2" charset="2"/>
              </a:rPr>
              <a:t> 0</a:t>
            </a:r>
            <a:endParaRPr lang="en-US" altLang="zh-TW" sz="2000" b="1" dirty="0"/>
          </a:p>
          <a:p>
            <a:pPr algn="ctr"/>
            <a:r>
              <a:rPr lang="en-US" altLang="zh-TW" sz="2000" dirty="0"/>
              <a:t>yard/month</a:t>
            </a:r>
            <a:endParaRPr lang="zh-TW" altLang="en-US" sz="2000" dirty="0"/>
          </a:p>
        </p:txBody>
      </p:sp>
      <p:sp>
        <p:nvSpPr>
          <p:cNvPr id="14" name="橢圓 13"/>
          <p:cNvSpPr/>
          <p:nvPr/>
        </p:nvSpPr>
        <p:spPr>
          <a:xfrm>
            <a:off x="366412" y="1243373"/>
            <a:ext cx="1077054" cy="968337"/>
          </a:xfrm>
          <a:prstGeom prst="ellipse">
            <a:avLst/>
          </a:prstGeom>
          <a:blipFill>
            <a:blip r:embed="rId4" cstate="print"/>
            <a:stretch>
              <a:fillRect b="-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橢圓 14"/>
          <p:cNvSpPr/>
          <p:nvPr/>
        </p:nvSpPr>
        <p:spPr>
          <a:xfrm>
            <a:off x="348736" y="1203598"/>
            <a:ext cx="1118879" cy="1005941"/>
          </a:xfrm>
          <a:prstGeom prst="ellipse">
            <a:avLst/>
          </a:prstGeom>
          <a:noFill/>
          <a:ln>
            <a:solidFill>
              <a:srgbClr val="8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橢圓 17"/>
          <p:cNvSpPr/>
          <p:nvPr/>
        </p:nvSpPr>
        <p:spPr>
          <a:xfrm>
            <a:off x="2975657" y="2533146"/>
            <a:ext cx="1036917" cy="956424"/>
          </a:xfrm>
          <a:prstGeom prst="ellipse">
            <a:avLst/>
          </a:prstGeom>
          <a:blipFill>
            <a:blip r:embed="rId5" cstate="print"/>
            <a:stretch>
              <a:fillRect b="-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橢圓 18"/>
          <p:cNvSpPr/>
          <p:nvPr/>
        </p:nvSpPr>
        <p:spPr>
          <a:xfrm>
            <a:off x="5940154" y="2481786"/>
            <a:ext cx="1046870" cy="987750"/>
          </a:xfrm>
          <a:prstGeom prst="ellipse">
            <a:avLst/>
          </a:prstGeom>
          <a:blipFill dpi="0" rotWithShape="1">
            <a:blip r:embed="rId6" cstate="print"/>
            <a:srcRect/>
            <a:stretch>
              <a:fillRect b="-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文字方塊 19"/>
          <p:cNvSpPr txBox="1"/>
          <p:nvPr/>
        </p:nvSpPr>
        <p:spPr>
          <a:xfrm>
            <a:off x="4105200" y="2566753"/>
            <a:ext cx="1602914" cy="1015663"/>
          </a:xfrm>
          <a:prstGeom prst="rect">
            <a:avLst/>
          </a:prstGeom>
          <a:noFill/>
        </p:spPr>
        <p:txBody>
          <a:bodyPr wrap="square" rtlCol="0">
            <a:spAutoFit/>
          </a:bodyPr>
          <a:lstStyle/>
          <a:p>
            <a:pPr algn="ctr"/>
            <a:r>
              <a:rPr lang="en-US" altLang="zh-TW" sz="2000" dirty="0"/>
              <a:t>P/D </a:t>
            </a:r>
          </a:p>
          <a:p>
            <a:pPr algn="ctr"/>
            <a:r>
              <a:rPr lang="en-US" altLang="zh-TW" sz="2000" b="1" dirty="0"/>
              <a:t>5,200,000 </a:t>
            </a:r>
          </a:p>
          <a:p>
            <a:pPr algn="ctr"/>
            <a:r>
              <a:rPr lang="en-US" altLang="zh-TW" sz="2000" dirty="0"/>
              <a:t>yard/month</a:t>
            </a:r>
            <a:endParaRPr lang="zh-TW" altLang="en-US" sz="2000" dirty="0"/>
          </a:p>
        </p:txBody>
      </p:sp>
      <p:sp>
        <p:nvSpPr>
          <p:cNvPr id="21" name="文字方塊 20"/>
          <p:cNvSpPr txBox="1"/>
          <p:nvPr/>
        </p:nvSpPr>
        <p:spPr>
          <a:xfrm>
            <a:off x="6570222" y="2581673"/>
            <a:ext cx="2774612" cy="1015663"/>
          </a:xfrm>
          <a:prstGeom prst="rect">
            <a:avLst/>
          </a:prstGeom>
          <a:noFill/>
        </p:spPr>
        <p:txBody>
          <a:bodyPr wrap="square" rtlCol="0">
            <a:spAutoFit/>
          </a:bodyPr>
          <a:lstStyle/>
          <a:p>
            <a:pPr algn="ctr"/>
            <a:r>
              <a:rPr lang="en-US" altLang="zh-TW" sz="2000" dirty="0"/>
              <a:t>Y/D </a:t>
            </a:r>
          </a:p>
          <a:p>
            <a:pPr algn="ctr"/>
            <a:r>
              <a:rPr lang="en-US" altLang="zh-TW" sz="2000" b="1" dirty="0"/>
              <a:t>1,200,000 </a:t>
            </a:r>
          </a:p>
          <a:p>
            <a:pPr algn="ctr"/>
            <a:r>
              <a:rPr lang="en-US" altLang="zh-TW" sz="2000" dirty="0"/>
              <a:t>yard/month</a:t>
            </a:r>
            <a:endParaRPr lang="zh-TW" altLang="en-US" sz="2000" dirty="0"/>
          </a:p>
        </p:txBody>
      </p:sp>
      <p:sp>
        <p:nvSpPr>
          <p:cNvPr id="22" name="橢圓 21"/>
          <p:cNvSpPr/>
          <p:nvPr/>
        </p:nvSpPr>
        <p:spPr>
          <a:xfrm>
            <a:off x="433491" y="2584709"/>
            <a:ext cx="1009975" cy="924740"/>
          </a:xfrm>
          <a:prstGeom prst="ellipse">
            <a:avLst/>
          </a:prstGeom>
          <a:blipFill>
            <a:blip r:embed="rId7" cstate="print"/>
            <a:stretch>
              <a:fillRect b="-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橢圓 22"/>
          <p:cNvSpPr/>
          <p:nvPr/>
        </p:nvSpPr>
        <p:spPr>
          <a:xfrm>
            <a:off x="408699" y="2566753"/>
            <a:ext cx="1049194" cy="960653"/>
          </a:xfrm>
          <a:prstGeom prst="ellipse">
            <a:avLst/>
          </a:prstGeom>
          <a:noFill/>
          <a:ln>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文字方塊 24"/>
          <p:cNvSpPr txBox="1"/>
          <p:nvPr/>
        </p:nvSpPr>
        <p:spPr>
          <a:xfrm>
            <a:off x="3519351" y="3844021"/>
            <a:ext cx="2774612" cy="1015663"/>
          </a:xfrm>
          <a:prstGeom prst="rect">
            <a:avLst/>
          </a:prstGeom>
          <a:noFill/>
        </p:spPr>
        <p:txBody>
          <a:bodyPr wrap="square" rtlCol="0">
            <a:spAutoFit/>
          </a:bodyPr>
          <a:lstStyle/>
          <a:p>
            <a:pPr algn="ctr"/>
            <a:r>
              <a:rPr lang="en-US" altLang="zh-TW" sz="2000" dirty="0"/>
              <a:t>P/D</a:t>
            </a:r>
          </a:p>
          <a:p>
            <a:pPr algn="ctr"/>
            <a:r>
              <a:rPr lang="en-US" altLang="zh-TW" sz="2000" b="1" dirty="0"/>
              <a:t>2,500,000</a:t>
            </a:r>
            <a:r>
              <a:rPr lang="en-US" altLang="zh-TW" sz="2000" dirty="0"/>
              <a:t/>
            </a:r>
            <a:br>
              <a:rPr lang="en-US" altLang="zh-TW" sz="2000" dirty="0"/>
            </a:br>
            <a:r>
              <a:rPr lang="en-US" altLang="zh-TW" sz="2000" dirty="0"/>
              <a:t>yard/month</a:t>
            </a:r>
            <a:endParaRPr lang="zh-TW" altLang="en-US" sz="2000" dirty="0"/>
          </a:p>
        </p:txBody>
      </p:sp>
      <p:sp>
        <p:nvSpPr>
          <p:cNvPr id="26" name="橢圓 25"/>
          <p:cNvSpPr/>
          <p:nvPr/>
        </p:nvSpPr>
        <p:spPr>
          <a:xfrm>
            <a:off x="410357" y="3867893"/>
            <a:ext cx="1093792" cy="985822"/>
          </a:xfrm>
          <a:prstGeom prst="ellipse">
            <a:avLst/>
          </a:prstGeom>
          <a:blipFill dpi="0" rotWithShape="1">
            <a:blip r:embed="rId8"/>
            <a:srcRect/>
            <a:stretch>
              <a:fillRect/>
            </a:stretch>
          </a:bli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流程圖: 接點 27"/>
          <p:cNvSpPr/>
          <p:nvPr/>
        </p:nvSpPr>
        <p:spPr>
          <a:xfrm>
            <a:off x="2915817" y="3811238"/>
            <a:ext cx="1152128" cy="1063325"/>
          </a:xfrm>
          <a:prstGeom prst="flowChartConnector">
            <a:avLst/>
          </a:prstGeom>
          <a:blipFill dpi="0" rotWithShape="1">
            <a:blip r:embed="rId9" cstate="print">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橢圓 28"/>
          <p:cNvSpPr/>
          <p:nvPr/>
        </p:nvSpPr>
        <p:spPr>
          <a:xfrm>
            <a:off x="2980432" y="2536102"/>
            <a:ext cx="1049194" cy="960653"/>
          </a:xfrm>
          <a:prstGeom prst="ellipse">
            <a:avLst/>
          </a:prstGeom>
          <a:noFill/>
          <a:ln>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橢圓 29"/>
          <p:cNvSpPr/>
          <p:nvPr/>
        </p:nvSpPr>
        <p:spPr>
          <a:xfrm>
            <a:off x="5942605" y="2481787"/>
            <a:ext cx="1049194" cy="987750"/>
          </a:xfrm>
          <a:prstGeom prst="ellipse">
            <a:avLst/>
          </a:prstGeom>
          <a:noFill/>
          <a:ln>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橢圓 2"/>
          <p:cNvSpPr/>
          <p:nvPr/>
        </p:nvSpPr>
        <p:spPr>
          <a:xfrm>
            <a:off x="2942022" y="3811238"/>
            <a:ext cx="1086480" cy="1063325"/>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橢圓 31"/>
          <p:cNvSpPr/>
          <p:nvPr/>
        </p:nvSpPr>
        <p:spPr>
          <a:xfrm>
            <a:off x="2925822" y="1161825"/>
            <a:ext cx="1118879" cy="1005941"/>
          </a:xfrm>
          <a:prstGeom prst="ellipse">
            <a:avLst/>
          </a:prstGeom>
          <a:noFill/>
          <a:ln>
            <a:solidFill>
              <a:srgbClr val="8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橢圓 32"/>
          <p:cNvSpPr/>
          <p:nvPr/>
        </p:nvSpPr>
        <p:spPr>
          <a:xfrm>
            <a:off x="5884343" y="1140931"/>
            <a:ext cx="1118879" cy="1005941"/>
          </a:xfrm>
          <a:prstGeom prst="ellipse">
            <a:avLst/>
          </a:prstGeom>
          <a:noFill/>
          <a:ln>
            <a:solidFill>
              <a:srgbClr val="8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文字方塊 30"/>
          <p:cNvSpPr txBox="1"/>
          <p:nvPr/>
        </p:nvSpPr>
        <p:spPr>
          <a:xfrm>
            <a:off x="540627" y="1759654"/>
            <a:ext cx="2678515" cy="646331"/>
          </a:xfrm>
          <a:prstGeom prst="rect">
            <a:avLst/>
          </a:prstGeom>
          <a:noFill/>
        </p:spPr>
        <p:txBody>
          <a:bodyPr wrap="square" rtlCol="0">
            <a:spAutoFit/>
          </a:bodyPr>
          <a:lstStyle/>
          <a:p>
            <a:pPr lvl="0" algn="ctr"/>
            <a:r>
              <a:rPr lang="en-US" altLang="ko-KR" b="1" dirty="0">
                <a:solidFill>
                  <a:srgbClr val="CCAF0A">
                    <a:lumMod val="75000"/>
                  </a:srgbClr>
                </a:solidFill>
                <a:cs typeface="Arial" pitchFamily="34" charset="0"/>
              </a:rPr>
              <a:t>Tainan</a:t>
            </a:r>
          </a:p>
          <a:p>
            <a:pPr lvl="0" algn="ctr"/>
            <a:r>
              <a:rPr lang="en-US" altLang="ko-KR" b="1" dirty="0">
                <a:solidFill>
                  <a:srgbClr val="CCAF0A">
                    <a:lumMod val="75000"/>
                  </a:srgbClr>
                </a:solidFill>
                <a:cs typeface="Arial" pitchFamily="34" charset="0"/>
              </a:rPr>
              <a:t>Factory</a:t>
            </a:r>
          </a:p>
        </p:txBody>
      </p:sp>
      <p:sp>
        <p:nvSpPr>
          <p:cNvPr id="34" name="文字方塊 33"/>
          <p:cNvSpPr txBox="1"/>
          <p:nvPr/>
        </p:nvSpPr>
        <p:spPr>
          <a:xfrm>
            <a:off x="1231192" y="4342900"/>
            <a:ext cx="1684624" cy="646331"/>
          </a:xfrm>
          <a:prstGeom prst="rect">
            <a:avLst/>
          </a:prstGeom>
          <a:noFill/>
        </p:spPr>
        <p:txBody>
          <a:bodyPr wrap="square" rtlCol="0">
            <a:spAutoFit/>
          </a:bodyPr>
          <a:lstStyle/>
          <a:p>
            <a:pPr lvl="0" algn="ctr"/>
            <a:r>
              <a:rPr lang="en-US" altLang="ko-KR" b="1" dirty="0">
                <a:solidFill>
                  <a:schemeClr val="accent3">
                    <a:lumMod val="75000"/>
                  </a:schemeClr>
                </a:solidFill>
                <a:cs typeface="Arial" pitchFamily="34" charset="0"/>
              </a:rPr>
              <a:t>Nantong</a:t>
            </a:r>
          </a:p>
          <a:p>
            <a:pPr lvl="0" algn="ctr"/>
            <a:r>
              <a:rPr lang="en-US" altLang="ko-KR" b="1" dirty="0">
                <a:solidFill>
                  <a:schemeClr val="accent3">
                    <a:lumMod val="75000"/>
                  </a:schemeClr>
                </a:solidFill>
                <a:cs typeface="Arial" pitchFamily="34" charset="0"/>
              </a:rPr>
              <a:t>Factory</a:t>
            </a:r>
          </a:p>
        </p:txBody>
      </p:sp>
      <p:sp>
        <p:nvSpPr>
          <p:cNvPr id="35" name="文字方塊 34"/>
          <p:cNvSpPr txBox="1"/>
          <p:nvPr/>
        </p:nvSpPr>
        <p:spPr>
          <a:xfrm>
            <a:off x="1181715" y="3146370"/>
            <a:ext cx="1684624" cy="646331"/>
          </a:xfrm>
          <a:prstGeom prst="rect">
            <a:avLst/>
          </a:prstGeom>
          <a:noFill/>
        </p:spPr>
        <p:txBody>
          <a:bodyPr wrap="square" rtlCol="0">
            <a:spAutoFit/>
          </a:bodyPr>
          <a:lstStyle/>
          <a:p>
            <a:pPr lvl="0" algn="ctr"/>
            <a:r>
              <a:rPr lang="en-US" altLang="ko-KR" b="1" dirty="0">
                <a:solidFill>
                  <a:srgbClr val="748560">
                    <a:lumMod val="75000"/>
                  </a:srgbClr>
                </a:solidFill>
                <a:cs typeface="Arial" pitchFamily="34" charset="0"/>
              </a:rPr>
              <a:t>Vietnam</a:t>
            </a:r>
            <a:br>
              <a:rPr lang="en-US" altLang="ko-KR" b="1" dirty="0">
                <a:solidFill>
                  <a:srgbClr val="748560">
                    <a:lumMod val="75000"/>
                  </a:srgbClr>
                </a:solidFill>
                <a:cs typeface="Arial" pitchFamily="34" charset="0"/>
              </a:rPr>
            </a:br>
            <a:r>
              <a:rPr lang="en-US" altLang="ko-KR" b="1" dirty="0">
                <a:solidFill>
                  <a:srgbClr val="748560">
                    <a:lumMod val="75000"/>
                  </a:srgbClr>
                </a:solidFill>
                <a:cs typeface="Arial" pitchFamily="34" charset="0"/>
              </a:rPr>
              <a:t>De </a:t>
            </a:r>
            <a:r>
              <a:rPr lang="en-US" altLang="ko-KR" b="1" dirty="0" err="1">
                <a:solidFill>
                  <a:srgbClr val="748560">
                    <a:lumMod val="75000"/>
                  </a:srgbClr>
                </a:solidFill>
                <a:cs typeface="Arial" pitchFamily="34" charset="0"/>
              </a:rPr>
              <a:t>Licacy</a:t>
            </a:r>
            <a:endParaRPr lang="en-US" altLang="ko-KR" b="1" dirty="0">
              <a:solidFill>
                <a:srgbClr val="CCAF0A">
                  <a:lumMod val="75000"/>
                </a:srgbClr>
              </a:solidFill>
              <a:cs typeface="Arial" pitchFamily="34" charset="0"/>
            </a:endParaRPr>
          </a:p>
        </p:txBody>
      </p:sp>
    </p:spTree>
    <p:extLst>
      <p:ext uri="{BB962C8B-B14F-4D97-AF65-F5344CB8AC3E}">
        <p14:creationId xmlns:p14="http://schemas.microsoft.com/office/powerpoint/2010/main" val="3395490397"/>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Section Break Slide Master">
  <a:themeElements>
    <a:clrScheme name="ALLPPT COLOR - 104">
      <a:dk1>
        <a:sysClr val="windowText" lastClr="000000"/>
      </a:dk1>
      <a:lt1>
        <a:sysClr val="window" lastClr="FFFFFF"/>
      </a:lt1>
      <a:dk2>
        <a:srgbClr val="1F497D"/>
      </a:dk2>
      <a:lt2>
        <a:srgbClr val="EEECE1"/>
      </a:lt2>
      <a:accent1>
        <a:srgbClr val="196491"/>
      </a:accent1>
      <a:accent2>
        <a:srgbClr val="0587AF"/>
      </a:accent2>
      <a:accent3>
        <a:srgbClr val="19A5BE"/>
      </a:accent3>
      <a:accent4>
        <a:srgbClr val="53C3CD"/>
      </a:accent4>
      <a:accent5>
        <a:srgbClr val="5AB4C1"/>
      </a:accent5>
      <a:accent6>
        <a:srgbClr val="1A8EA9"/>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清晰度">
  <a:themeElements>
    <a:clrScheme name="科技">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ffice 古典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清晰度">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spDef>
      <a:spPr>
        <a:solidFill>
          <a:schemeClr val="bg1"/>
        </a:solidFill>
        <a:ln>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8844</TotalTime>
  <Words>1389</Words>
  <Application>Microsoft Office PowerPoint</Application>
  <PresentationFormat>如螢幕大小 (16:9)</PresentationFormat>
  <Paragraphs>278</Paragraphs>
  <Slides>35</Slides>
  <Notes>12</Notes>
  <HiddenSlides>0</HiddenSlides>
  <MMClips>0</MMClips>
  <ScaleCrop>false</ScaleCrop>
  <HeadingPairs>
    <vt:vector size="6" baseType="variant">
      <vt:variant>
        <vt:lpstr>使用字型</vt:lpstr>
      </vt:variant>
      <vt:variant>
        <vt:i4>9</vt:i4>
      </vt:variant>
      <vt:variant>
        <vt:lpstr>佈景主題</vt:lpstr>
      </vt:variant>
      <vt:variant>
        <vt:i4>2</vt:i4>
      </vt:variant>
      <vt:variant>
        <vt:lpstr>投影片標題</vt:lpstr>
      </vt:variant>
      <vt:variant>
        <vt:i4>35</vt:i4>
      </vt:variant>
    </vt:vector>
  </HeadingPairs>
  <TitlesOfParts>
    <vt:vector size="46" baseType="lpstr">
      <vt:lpstr>Arial Unicode MS</vt:lpstr>
      <vt:lpstr>돋움</vt:lpstr>
      <vt:lpstr>맑은 고딕</vt:lpstr>
      <vt:lpstr>微軟正黑體</vt:lpstr>
      <vt:lpstr>新細明體</vt:lpstr>
      <vt:lpstr>Arial</vt:lpstr>
      <vt:lpstr>Calibri</vt:lpstr>
      <vt:lpstr>Times New Roman</vt:lpstr>
      <vt:lpstr>Wingdings</vt:lpstr>
      <vt:lpstr>Section Break Slide Master</vt:lpstr>
      <vt:lpstr>清晰度</vt:lpstr>
      <vt:lpstr>PowerPoint 簡報</vt:lpstr>
      <vt:lpstr>Disclaimer</vt:lpstr>
      <vt:lpstr>PowerPoint 簡報</vt:lpstr>
      <vt:lpstr>PowerPoint 簡報</vt:lpstr>
      <vt:lpstr>HISTORY</vt:lpstr>
      <vt:lpstr>HISTORY</vt:lpstr>
      <vt:lpstr>LOCATION</vt:lpstr>
      <vt:lpstr>LOCATION</vt:lpstr>
      <vt:lpstr>CAPACITY ADJUSTMENT</vt:lpstr>
      <vt:lpstr>CAPACITY ADJUSTMENT</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OUR CUSTOMERS (Fabric)</vt:lpstr>
      <vt:lpstr>PowerPoint 簡報</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dluser</dc:creator>
  <cp:lastModifiedBy>DL</cp:lastModifiedBy>
  <cp:revision>359</cp:revision>
  <dcterms:created xsi:type="dcterms:W3CDTF">2020-07-15T01:27:30Z</dcterms:created>
  <dcterms:modified xsi:type="dcterms:W3CDTF">2025-12-29T05:47:38Z</dcterms:modified>
</cp:coreProperties>
</file>