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4" r:id="rId2"/>
  </p:sldMasterIdLst>
  <p:notesMasterIdLst>
    <p:notesMasterId r:id="rId26"/>
  </p:notesMasterIdLst>
  <p:sldIdLst>
    <p:sldId id="314" r:id="rId3"/>
    <p:sldId id="315" r:id="rId4"/>
    <p:sldId id="268" r:id="rId5"/>
    <p:sldId id="270" r:id="rId6"/>
    <p:sldId id="261" r:id="rId7"/>
    <p:sldId id="457" r:id="rId8"/>
    <p:sldId id="476" r:id="rId9"/>
    <p:sldId id="263" r:id="rId10"/>
    <p:sldId id="265" r:id="rId11"/>
    <p:sldId id="442" r:id="rId12"/>
    <p:sldId id="303" r:id="rId13"/>
    <p:sldId id="524" r:id="rId14"/>
    <p:sldId id="398" r:id="rId15"/>
    <p:sldId id="317" r:id="rId16"/>
    <p:sldId id="318" r:id="rId17"/>
    <p:sldId id="319" r:id="rId18"/>
    <p:sldId id="471" r:id="rId19"/>
    <p:sldId id="470" r:id="rId20"/>
    <p:sldId id="308" r:id="rId21"/>
    <p:sldId id="401" r:id="rId22"/>
    <p:sldId id="310" r:id="rId23"/>
    <p:sldId id="488" r:id="rId24"/>
    <p:sldId id="311" r:id="rId25"/>
  </p:sldIdLst>
  <p:sldSz cx="9144000" cy="5143500" type="screen16x9"/>
  <p:notesSz cx="6797675" cy="992822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660066"/>
    <a:srgbClr val="9900FF"/>
    <a:srgbClr val="990099"/>
    <a:srgbClr val="808000"/>
    <a:srgbClr val="660033"/>
    <a:srgbClr val="993366"/>
    <a:srgbClr val="336600"/>
    <a:srgbClr val="CC3399"/>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47" autoAdjust="0"/>
    <p:restoredTop sz="94660"/>
  </p:normalViewPr>
  <p:slideViewPr>
    <p:cSldViewPr>
      <p:cViewPr>
        <p:scale>
          <a:sx n="100" d="100"/>
          <a:sy n="100" d="100"/>
        </p:scale>
        <p:origin x="346" y="115"/>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192.168.10.206\sharedata\&#31649;&#29702;&#37096;\_&#31777;&#22577;\&#27861;&#20154;&#35498;&#26126;&#26371;&#21450;&#27861;&#20154;&#21443;&#35370;\20260623&#27861;&#35498;&#26371;(&#21488;&#21335;)\&#29151;&#26989;&#25910;&#20837;&amp;&#31237;&#24460;&#28136;&#21033;&#29575;-115&#24180;Q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192.168.10.206\sharedata\&#31649;&#29702;&#37096;\_&#31777;&#22577;\&#27861;&#20154;&#35498;&#26126;&#26371;&#21450;&#27861;&#20154;&#21443;&#35370;\20260623&#27861;&#35498;&#26371;(&#21488;&#21335;)\&#29151;&#26989;&#25910;&#20837;&amp;&#31237;&#24460;&#28136;&#21033;&#29575;-115&#24180;Q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FFC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'工作表2-用此表'!$C$3:$C$9</c:f>
              <c:strCache>
                <c:ptCount val="7"/>
                <c:pt idx="0">
                  <c:v>2020</c:v>
                </c:pt>
                <c:pt idx="1">
                  <c:v>2021</c:v>
                </c:pt>
                <c:pt idx="2">
                  <c:v>2022</c:v>
                </c:pt>
                <c:pt idx="3">
                  <c:v>2023</c:v>
                </c:pt>
                <c:pt idx="4">
                  <c:v>2024</c:v>
                </c:pt>
                <c:pt idx="5">
                  <c:v>2025</c:v>
                </c:pt>
                <c:pt idx="6">
                  <c:v>2026年第一季</c:v>
                </c:pt>
              </c:strCache>
            </c:strRef>
          </c:cat>
          <c:val>
            <c:numRef>
              <c:f>'工作表2-用此表'!$D$3:$D$9</c:f>
              <c:numCache>
                <c:formatCode>General</c:formatCode>
                <c:ptCount val="7"/>
                <c:pt idx="0">
                  <c:v>85.9</c:v>
                </c:pt>
                <c:pt idx="1">
                  <c:v>104.8</c:v>
                </c:pt>
                <c:pt idx="2">
                  <c:v>122.8</c:v>
                </c:pt>
                <c:pt idx="3">
                  <c:v>98.3</c:v>
                </c:pt>
                <c:pt idx="4" formatCode="#,##0.0_ ">
                  <c:v>119.9</c:v>
                </c:pt>
                <c:pt idx="5">
                  <c:v>125.7</c:v>
                </c:pt>
                <c:pt idx="6">
                  <c:v>29.9</c:v>
                </c:pt>
              </c:numCache>
            </c:numRef>
          </c:val>
          <c:extLst xmlns:c16r2="http://schemas.microsoft.com/office/drawing/2015/06/chart">
            <c:ext xmlns:c16="http://schemas.microsoft.com/office/drawing/2014/chart" uri="{C3380CC4-5D6E-409C-BE32-E72D297353CC}">
              <c16:uniqueId val="{00000000-43D0-4B96-9A88-759DE5B1DFAE}"/>
            </c:ext>
          </c:extLst>
        </c:ser>
        <c:dLbls>
          <c:showLegendKey val="0"/>
          <c:showVal val="1"/>
          <c:showCatName val="0"/>
          <c:showSerName val="0"/>
          <c:showPercent val="0"/>
          <c:showBubbleSize val="0"/>
        </c:dLbls>
        <c:gapWidth val="150"/>
        <c:shape val="box"/>
        <c:axId val="415820528"/>
        <c:axId val="415818568"/>
        <c:axId val="0"/>
      </c:bar3DChart>
      <c:catAx>
        <c:axId val="415820528"/>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15818568"/>
        <c:crosses val="autoZero"/>
        <c:auto val="1"/>
        <c:lblAlgn val="ctr"/>
        <c:lblOffset val="100"/>
        <c:noMultiLvlLbl val="0"/>
      </c:catAx>
      <c:valAx>
        <c:axId val="415818568"/>
        <c:scaling>
          <c:orientation val="minMax"/>
        </c:scaling>
        <c:delete val="1"/>
        <c:axPos val="l"/>
        <c:numFmt formatCode="General" sourceLinked="1"/>
        <c:majorTickMark val="none"/>
        <c:minorTickMark val="none"/>
        <c:tickLblPos val="nextTo"/>
        <c:crossAx val="415820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zh-TW"/>
        </a:p>
      </c:txPr>
    </c:title>
    <c:autoTitleDeleted val="0"/>
    <c:plotArea>
      <c:layout/>
      <c:lineChart>
        <c:grouping val="standard"/>
        <c:varyColors val="0"/>
        <c:ser>
          <c:idx val="0"/>
          <c:order val="0"/>
          <c:tx>
            <c:strRef>
              <c:f>'工作表2-用此表'!$D$11</c:f>
              <c:strCache>
                <c:ptCount val="1"/>
              </c:strCache>
            </c:strRef>
          </c:tx>
          <c:spPr>
            <a:ln w="34925" cap="rnd">
              <a:solidFill>
                <a:srgbClr val="FF0000"/>
              </a:solidFill>
              <a:round/>
            </a:ln>
            <a:effectLst>
              <a:outerShdw blurRad="57150" dist="19050" dir="5400000" algn="ctr" rotWithShape="0">
                <a:srgbClr val="000000">
                  <a:alpha val="63000"/>
                </a:srgbClr>
              </a:outerShdw>
            </a:effectLst>
          </c:spPr>
          <c:marker>
            <c:symbol val="none"/>
          </c:marker>
          <c:dLbls>
            <c:dLbl>
              <c:idx val="0"/>
              <c:layout>
                <c:manualLayout>
                  <c:x val="-9.3566796368352786E-2"/>
                  <c:y val="-2.365426220947188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A62E-493D-AC1C-1A78509B0620}"/>
                </c:ext>
                <c:ext xmlns:c15="http://schemas.microsoft.com/office/drawing/2012/chart" uri="{CE6537A1-D6FC-4f65-9D91-7224C49458BB}">
                  <c15:layout/>
                </c:ext>
              </c:extLst>
            </c:dLbl>
            <c:dLbl>
              <c:idx val="3"/>
              <c:layout>
                <c:manualLayout>
                  <c:x val="-5.6271127587650766E-2"/>
                  <c:y val="-9.256037762721521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A62E-493D-AC1C-1A78509B0620}"/>
                </c:ext>
                <c:ext xmlns:c15="http://schemas.microsoft.com/office/drawing/2012/chart" uri="{CE6537A1-D6FC-4f65-9D91-7224C49458BB}">
                  <c15:layout/>
                </c:ext>
              </c:extLst>
            </c:dLbl>
            <c:dLbl>
              <c:idx val="5"/>
              <c:layout>
                <c:manualLayout>
                  <c:x val="-1.3151750972762647E-2"/>
                  <c:y val="1.5105427713008584E-2"/>
                </c:manualLayout>
              </c:layout>
              <c:dLblPos val="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97AA-4A39-97D5-D4D6824ADDB3}"/>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'工作表2-用此表'!$C$12:$C$18</c:f>
              <c:strCache>
                <c:ptCount val="7"/>
                <c:pt idx="0">
                  <c:v>2020</c:v>
                </c:pt>
                <c:pt idx="1">
                  <c:v>2021</c:v>
                </c:pt>
                <c:pt idx="2">
                  <c:v>2022</c:v>
                </c:pt>
                <c:pt idx="3">
                  <c:v>2023</c:v>
                </c:pt>
                <c:pt idx="4">
                  <c:v>2024</c:v>
                </c:pt>
                <c:pt idx="5">
                  <c:v>2025          </c:v>
                </c:pt>
                <c:pt idx="6">
                  <c:v>2026年第一季</c:v>
                </c:pt>
              </c:strCache>
            </c:strRef>
          </c:cat>
          <c:val>
            <c:numRef>
              <c:f>'工作表2-用此表'!$D$12:$D$18</c:f>
              <c:numCache>
                <c:formatCode>0.00%</c:formatCode>
                <c:ptCount val="7"/>
                <c:pt idx="0">
                  <c:v>-2.4E-2</c:v>
                </c:pt>
                <c:pt idx="1">
                  <c:v>1.8700000000000001E-2</c:v>
                </c:pt>
                <c:pt idx="2">
                  <c:v>3.3099999999999997E-2</c:v>
                </c:pt>
                <c:pt idx="3">
                  <c:v>1.18E-2</c:v>
                </c:pt>
                <c:pt idx="4">
                  <c:v>4.2999999999999997E-2</c:v>
                </c:pt>
                <c:pt idx="5">
                  <c:v>4.4000000000000003E-3</c:v>
                </c:pt>
                <c:pt idx="6">
                  <c:v>4.1500000000000002E-2</c:v>
                </c:pt>
              </c:numCache>
            </c:numRef>
          </c:val>
          <c:smooth val="0"/>
          <c:extLst xmlns:c16r2="http://schemas.microsoft.com/office/drawing/2015/06/chart">
            <c:ext xmlns:c16="http://schemas.microsoft.com/office/drawing/2014/chart" uri="{C3380CC4-5D6E-409C-BE32-E72D297353CC}">
              <c16:uniqueId val="{00000000-84EC-4B18-A4AF-6E0CB377795B}"/>
            </c:ext>
          </c:extLst>
        </c:ser>
        <c:dLbls>
          <c:dLblPos val="t"/>
          <c:showLegendKey val="0"/>
          <c:showVal val="1"/>
          <c:showCatName val="0"/>
          <c:showSerName val="0"/>
          <c:showPercent val="0"/>
          <c:showBubbleSize val="0"/>
        </c:dLbls>
        <c:smooth val="0"/>
        <c:axId val="415820920"/>
        <c:axId val="415817784"/>
      </c:lineChart>
      <c:catAx>
        <c:axId val="41582092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415817784"/>
        <c:crosses val="autoZero"/>
        <c:auto val="1"/>
        <c:lblAlgn val="ctr"/>
        <c:lblOffset val="100"/>
        <c:noMultiLvlLbl val="0"/>
      </c:catAx>
      <c:valAx>
        <c:axId val="415817784"/>
        <c:scaling>
          <c:orientation val="minMax"/>
        </c:scaling>
        <c:delete val="1"/>
        <c:axPos val="l"/>
        <c:numFmt formatCode="0.00%" sourceLinked="1"/>
        <c:majorTickMark val="none"/>
        <c:minorTickMark val="none"/>
        <c:tickLblPos val="nextTo"/>
        <c:crossAx val="4158209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505D9788-A02C-4682-8940-6FF1AC3940EF}" type="datetimeFigureOut">
              <a:rPr lang="zh-TW" altLang="en-US" smtClean="0"/>
              <a:pPr/>
              <a:t>2026/6/18</a:t>
            </a:fld>
            <a:endParaRPr lang="zh-TW" altLang="en-US"/>
          </a:p>
        </p:txBody>
      </p:sp>
      <p:sp>
        <p:nvSpPr>
          <p:cNvPr id="4" name="投影片圖像版面配置區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DDC90AA5-075D-4DBF-8161-434DFEE8F46E}" type="slidenum">
              <a:rPr lang="zh-TW" altLang="en-US" smtClean="0"/>
              <a:pPr/>
              <a:t>‹#›</a:t>
            </a:fld>
            <a:endParaRPr lang="zh-TW" altLang="en-US"/>
          </a:p>
        </p:txBody>
      </p:sp>
    </p:spTree>
    <p:extLst>
      <p:ext uri="{BB962C8B-B14F-4D97-AF65-F5344CB8AC3E}">
        <p14:creationId xmlns:p14="http://schemas.microsoft.com/office/powerpoint/2010/main" val="1222491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025"/>
          <p:cNvSpPr>
            <a:spLocks noGrp="1" noRot="1" noChangeAspect="1" noChangeArrowheads="1" noTextEdit="1"/>
          </p:cNvSpPr>
          <p:nvPr>
            <p:ph type="sldImg"/>
          </p:nvPr>
        </p:nvSpPr>
        <p:spPr>
          <a:xfrm>
            <a:off x="-223838" y="820738"/>
            <a:ext cx="7185026" cy="4041775"/>
          </a:xfrm>
          <a:solidFill>
            <a:srgbClr val="FFFFFF"/>
          </a:solidFill>
          <a:ln>
            <a:solidFill>
              <a:srgbClr val="000000"/>
            </a:solidFill>
            <a:miter lim="800000"/>
            <a:headEnd/>
            <a:tailEnd/>
          </a:ln>
        </p:spPr>
      </p:sp>
      <p:sp>
        <p:nvSpPr>
          <p:cNvPr id="8195" name="Rectangle 1026"/>
          <p:cNvSpPr>
            <a:spLocks noGrp="1" noChangeArrowheads="1"/>
          </p:cNvSpPr>
          <p:nvPr>
            <p:ph type="body" idx="1"/>
          </p:nvPr>
        </p:nvSpPr>
        <p:spPr>
          <a:xfrm>
            <a:off x="675048" y="5120966"/>
            <a:ext cx="5390934" cy="48503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zh-TW" altLang="en-US">
              <a:latin typeface="Times New Roman" panose="02020603050405020304" pitchFamily="18" charset="0"/>
            </a:endParaRPr>
          </a:p>
        </p:txBody>
      </p:sp>
    </p:spTree>
    <p:extLst>
      <p:ext uri="{BB962C8B-B14F-4D97-AF65-F5344CB8AC3E}">
        <p14:creationId xmlns:p14="http://schemas.microsoft.com/office/powerpoint/2010/main" val="1329479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15</a:t>
            </a:fld>
            <a:endParaRPr lang="zh-TW" altLang="en-US"/>
          </a:p>
        </p:txBody>
      </p:sp>
    </p:spTree>
    <p:extLst>
      <p:ext uri="{BB962C8B-B14F-4D97-AF65-F5344CB8AC3E}">
        <p14:creationId xmlns:p14="http://schemas.microsoft.com/office/powerpoint/2010/main" val="3323528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20</a:t>
            </a:fld>
            <a:endParaRPr lang="zh-TW" altLang="en-US"/>
          </a:p>
        </p:txBody>
      </p:sp>
    </p:spTree>
    <p:extLst>
      <p:ext uri="{BB962C8B-B14F-4D97-AF65-F5344CB8AC3E}">
        <p14:creationId xmlns:p14="http://schemas.microsoft.com/office/powerpoint/2010/main" val="3339029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21</a:t>
            </a:fld>
            <a:endParaRPr lang="zh-TW" altLang="en-US"/>
          </a:p>
        </p:txBody>
      </p:sp>
    </p:spTree>
    <p:extLst>
      <p:ext uri="{BB962C8B-B14F-4D97-AF65-F5344CB8AC3E}">
        <p14:creationId xmlns:p14="http://schemas.microsoft.com/office/powerpoint/2010/main" val="734457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96C3E14-9219-483A-9D32-FECD39ACBBDC}" type="slidenum">
              <a:rPr lang="zh-TW" altLang="en-US" smtClean="0"/>
              <a:pPr/>
              <a:t>22</a:t>
            </a:fld>
            <a:endParaRPr lang="zh-TW" altLang="en-US"/>
          </a:p>
        </p:txBody>
      </p:sp>
    </p:spTree>
    <p:extLst>
      <p:ext uri="{BB962C8B-B14F-4D97-AF65-F5344CB8AC3E}">
        <p14:creationId xmlns:p14="http://schemas.microsoft.com/office/powerpoint/2010/main" val="3168032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3</a:t>
            </a:fld>
            <a:endParaRPr lang="zh-TW" altLang="en-US"/>
          </a:p>
        </p:txBody>
      </p:sp>
    </p:spTree>
    <p:extLst>
      <p:ext uri="{BB962C8B-B14F-4D97-AF65-F5344CB8AC3E}">
        <p14:creationId xmlns:p14="http://schemas.microsoft.com/office/powerpoint/2010/main" val="738716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4</a:t>
            </a:fld>
            <a:endParaRPr lang="zh-TW" altLang="en-US"/>
          </a:p>
        </p:txBody>
      </p:sp>
    </p:spTree>
    <p:extLst>
      <p:ext uri="{BB962C8B-B14F-4D97-AF65-F5344CB8AC3E}">
        <p14:creationId xmlns:p14="http://schemas.microsoft.com/office/powerpoint/2010/main" val="132642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6</a:t>
            </a:fld>
            <a:endParaRPr lang="zh-TW" altLang="en-US"/>
          </a:p>
        </p:txBody>
      </p:sp>
    </p:spTree>
    <p:extLst>
      <p:ext uri="{BB962C8B-B14F-4D97-AF65-F5344CB8AC3E}">
        <p14:creationId xmlns:p14="http://schemas.microsoft.com/office/powerpoint/2010/main" val="3039175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7</a:t>
            </a:fld>
            <a:endParaRPr lang="zh-TW" altLang="en-US"/>
          </a:p>
        </p:txBody>
      </p:sp>
    </p:spTree>
    <p:extLst>
      <p:ext uri="{BB962C8B-B14F-4D97-AF65-F5344CB8AC3E}">
        <p14:creationId xmlns:p14="http://schemas.microsoft.com/office/powerpoint/2010/main" val="1122132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8</a:t>
            </a:fld>
            <a:endParaRPr lang="zh-TW" altLang="en-US"/>
          </a:p>
        </p:txBody>
      </p:sp>
    </p:spTree>
    <p:extLst>
      <p:ext uri="{BB962C8B-B14F-4D97-AF65-F5344CB8AC3E}">
        <p14:creationId xmlns:p14="http://schemas.microsoft.com/office/powerpoint/2010/main" val="2061984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11</a:t>
            </a:fld>
            <a:endParaRPr lang="zh-TW" altLang="en-US"/>
          </a:p>
        </p:txBody>
      </p:sp>
    </p:spTree>
    <p:extLst>
      <p:ext uri="{BB962C8B-B14F-4D97-AF65-F5344CB8AC3E}">
        <p14:creationId xmlns:p14="http://schemas.microsoft.com/office/powerpoint/2010/main" val="2025038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C90AA5-075D-4DBF-8161-434DFEE8F46E}" type="slidenum">
              <a:rPr lang="zh-TW" altLang="en-US" smtClean="0"/>
              <a:pPr/>
              <a:t>13</a:t>
            </a:fld>
            <a:endParaRPr lang="zh-TW" altLang="en-US"/>
          </a:p>
        </p:txBody>
      </p:sp>
    </p:spTree>
    <p:extLst>
      <p:ext uri="{BB962C8B-B14F-4D97-AF65-F5344CB8AC3E}">
        <p14:creationId xmlns:p14="http://schemas.microsoft.com/office/powerpoint/2010/main" val="2908636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C3CD375-5510-43C3-861B-E6E42B6FC5F4}" type="slidenum">
              <a:rPr lang="zh-TW" altLang="en-US" smtClean="0"/>
              <a:pPr/>
              <a:t>14</a:t>
            </a:fld>
            <a:endParaRPr lang="zh-TW" altLang="en-US"/>
          </a:p>
        </p:txBody>
      </p:sp>
    </p:spTree>
    <p:extLst>
      <p:ext uri="{BB962C8B-B14F-4D97-AF65-F5344CB8AC3E}">
        <p14:creationId xmlns:p14="http://schemas.microsoft.com/office/powerpoint/2010/main" val="17639447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5526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pPr/>
              <a:t>Thursday, June 18, 2026</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2400" b="0"/>
            </a:lvl1pPr>
          </a:lstStyle>
          <a:p>
            <a:r>
              <a:rPr lang="zh-TW" altLang="en-US"/>
              <a:t>按一下以編輯母片標題樣式</a:t>
            </a:r>
            <a:endParaRPr lang="en-US" dirty="0"/>
          </a:p>
        </p:txBody>
      </p:sp>
      <p:sp>
        <p:nvSpPr>
          <p:cNvPr id="3" name="Content Placeholder 2"/>
          <p:cNvSpPr>
            <a:spLocks noGrp="1"/>
          </p:cNvSpPr>
          <p:nvPr>
            <p:ph idx="1"/>
          </p:nvPr>
        </p:nvSpPr>
        <p:spPr>
          <a:xfrm>
            <a:off x="2971800" y="594060"/>
            <a:ext cx="5715000" cy="41833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57201" y="1597915"/>
            <a:ext cx="2139696" cy="31827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3FE976D3-5B7F-4300-ABED-C91F1B2AE209}"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684114" y="2684956"/>
            <a:ext cx="418338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
            <a:ext cx="2142680" cy="948690"/>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457200" y="1600200"/>
            <a:ext cx="2139696" cy="318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EBDC1E59-17DD-41CE-97CA-624A472382D4}"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a:prstGeom prst="rect">
            <a:avLst/>
          </a:prstGeom>
        </p:spPr>
        <p:txBody>
          <a:body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a:xfrm>
            <a:off x="457200" y="4767263"/>
            <a:ext cx="2133600" cy="273844"/>
          </a:xfrm>
          <a:prstGeom prst="rect">
            <a:avLst/>
          </a:prstGeom>
        </p:spPr>
        <p:txBody>
          <a:bodyPr/>
          <a:lstStyle/>
          <a:p>
            <a:fld id="{30EE1903-D600-496A-B03A-58B761297759}" type="datetimeFigureOut">
              <a:rPr lang="zh-TW" altLang="en-US" smtClean="0"/>
              <a:pPr/>
              <a:t>2026/6/18</a:t>
            </a:fld>
            <a:endParaRPr lang="zh-TW" altLang="en-US"/>
          </a:p>
        </p:txBody>
      </p:sp>
      <p:sp>
        <p:nvSpPr>
          <p:cNvPr id="5" name="頁尾版面配置區 4"/>
          <p:cNvSpPr>
            <a:spLocks noGrp="1"/>
          </p:cNvSpPr>
          <p:nvPr>
            <p:ph type="ftr" sz="quarter" idx="11"/>
          </p:nvPr>
        </p:nvSpPr>
        <p:spPr>
          <a:xfrm>
            <a:off x="3124200" y="4767263"/>
            <a:ext cx="2895600" cy="273844"/>
          </a:xfrm>
          <a:prstGeom prst="rect">
            <a:avLst/>
          </a:prstGeom>
        </p:spPr>
        <p:txBody>
          <a:bodyPr/>
          <a:lstStyle/>
          <a:p>
            <a:endParaRPr lang="zh-TW" altLang="en-US"/>
          </a:p>
        </p:txBody>
      </p:sp>
      <p:sp>
        <p:nvSpPr>
          <p:cNvPr id="6" name="投影片編號版面配置區 5"/>
          <p:cNvSpPr>
            <a:spLocks noGrp="1"/>
          </p:cNvSpPr>
          <p:nvPr>
            <p:ph type="sldNum" sz="quarter" idx="12"/>
          </p:nvPr>
        </p:nvSpPr>
        <p:spPr>
          <a:xfrm>
            <a:off x="6553200" y="4767263"/>
            <a:ext cx="2133600" cy="273844"/>
          </a:xfrm>
          <a:prstGeom prst="rect">
            <a:avLst/>
          </a:prstGeom>
        </p:spPr>
        <p:txBody>
          <a:bodyPr/>
          <a:lstStyle/>
          <a:p>
            <a:fld id="{6573379C-CBDE-42FE-89F0-30A9D72642F9}" type="slidenum">
              <a:rPr lang="zh-TW" altLang="en-US" smtClean="0"/>
              <a:pPr/>
              <a:t>‹#›</a:t>
            </a:fld>
            <a:endParaRPr lang="zh-TW" altLang="en-US"/>
          </a:p>
        </p:txBody>
      </p:sp>
    </p:spTree>
    <p:extLst>
      <p:ext uri="{BB962C8B-B14F-4D97-AF65-F5344CB8AC3E}">
        <p14:creationId xmlns:p14="http://schemas.microsoft.com/office/powerpoint/2010/main" val="1236987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Section Break Slide layou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8626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0"/>
            <a:ext cx="7848600" cy="1445419"/>
          </a:xfrm>
        </p:spPr>
        <p:txBody>
          <a:bodyPr anchor="b">
            <a:noAutofit/>
          </a:bodyPr>
          <a:lstStyle>
            <a:lvl1pPr>
              <a:defRPr sz="5400" cap="all" baseline="0"/>
            </a:lvl1pPr>
          </a:lstStyle>
          <a:p>
            <a:r>
              <a:rPr lang="zh-TW" altLang="en-US"/>
              <a:t>按一下以編輯母片標題樣式</a:t>
            </a:r>
            <a:endParaRPr lang="en-US" dirty="0"/>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30EE1903-D600-496A-B03A-58B761297759}" type="datetimeFigureOut">
              <a:rPr lang="zh-TW" altLang="en-US" smtClean="0"/>
              <a:pPr/>
              <a:t>2026/6/18</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6573379C-CBDE-42FE-89F0-30A9D72642F9}" type="slidenum">
              <a:rPr lang="zh-TW" altLang="en-US" smtClean="0"/>
              <a:pPr/>
              <a:t>‹#›</a:t>
            </a:fld>
            <a:endParaRPr lang="zh-TW" altLang="en-US"/>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1771650"/>
            <a:ext cx="7772400" cy="1650206"/>
          </a:xfrm>
        </p:spPr>
        <p:txBody>
          <a:bodyPr anchor="b">
            <a:normAutofit/>
          </a:bodyPr>
          <a:lstStyle>
            <a:lvl1pPr algn="l">
              <a:defRPr sz="4800" b="0" cap="all"/>
            </a:lvl1pPr>
          </a:lstStyle>
          <a:p>
            <a:r>
              <a:rPr lang="zh-TW" altLang="en-US"/>
              <a:t>按一下以編輯母片標題樣式</a:t>
            </a:r>
            <a:endParaRPr lang="en-US" dirty="0"/>
          </a:p>
        </p:txBody>
      </p:sp>
      <p:sp>
        <p:nvSpPr>
          <p:cNvPr id="3" name="Text Placeholder 2"/>
          <p:cNvSpPr>
            <a:spLocks noGrp="1"/>
          </p:cNvSpPr>
          <p:nvPr>
            <p:ph type="body" idx="1"/>
          </p:nvPr>
        </p:nvSpPr>
        <p:spPr>
          <a:xfrm>
            <a:off x="722313" y="3470149"/>
            <a:ext cx="7772400" cy="1125140"/>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9933D019-A32C-4EAD-B8E6-DBDA699692FD}" type="datetime2">
              <a:rPr lang="en-US" smtClean="0"/>
              <a:pPr/>
              <a:t>Thursday, June 18, 2026</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3449574"/>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457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48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pPr/>
              <a:t>Thursday, June 18, 2026</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45720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75488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pPr/>
              <a:t>Thursday, June 18, 2026</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806462" y="3034268"/>
            <a:ext cx="353187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pPr/>
              <a:t>Thursday, June 18, 2026</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24304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0"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457200" y="1200150"/>
            <a:ext cx="8229600" cy="36576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Rectangle 6"/>
          <p:cNvSpPr/>
          <p:nvPr/>
        </p:nvSpPr>
        <p:spPr>
          <a:xfrm>
            <a:off x="0" y="0"/>
            <a:ext cx="9144000" cy="274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3716"/>
            <a:ext cx="2895600" cy="246888"/>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pPr/>
              <a:t>Thursday, June 18, 2026</a:t>
            </a:fld>
            <a:endParaRPr lang="en-US" dirty="0"/>
          </a:p>
        </p:txBody>
      </p:sp>
      <p:sp>
        <p:nvSpPr>
          <p:cNvPr id="5" name="Footer Placeholder 4"/>
          <p:cNvSpPr>
            <a:spLocks noGrp="1"/>
          </p:cNvSpPr>
          <p:nvPr>
            <p:ph type="ftr" sz="quarter" idx="3"/>
          </p:nvPr>
        </p:nvSpPr>
        <p:spPr>
          <a:xfrm>
            <a:off x="3429000" y="13716"/>
            <a:ext cx="4114800" cy="246888"/>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3716"/>
            <a:ext cx="1066800" cy="246888"/>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elicacy.com.tw/"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0.xml"/><Relationship Id="rId5" Type="http://schemas.openxmlformats.org/officeDocument/2006/relationships/image" Target="../media/image41.pn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53.jpe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jpe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51.jpeg"/><Relationship Id="rId11" Type="http://schemas.openxmlformats.org/officeDocument/2006/relationships/image" Target="../media/image56.jpe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jpeg"/><Relationship Id="rId4" Type="http://schemas.openxmlformats.org/officeDocument/2006/relationships/image" Target="../media/image49.png"/><Relationship Id="rId9" Type="http://schemas.openxmlformats.org/officeDocument/2006/relationships/image" Target="../media/image54.jpeg"/><Relationship Id="rId14" Type="http://schemas.openxmlformats.org/officeDocument/2006/relationships/image" Target="../media/image59.png"/></Relationships>
</file>

<file path=ppt/slides/_rels/slide21.xml.rels><?xml version="1.0" encoding="UTF-8" standalone="yes"?>
<Relationships xmlns="http://schemas.openxmlformats.org/package/2006/relationships"><Relationship Id="rId13" Type="http://schemas.openxmlformats.org/officeDocument/2006/relationships/image" Target="../media/image71.jpeg"/><Relationship Id="rId18" Type="http://schemas.openxmlformats.org/officeDocument/2006/relationships/image" Target="../media/image76.png"/><Relationship Id="rId26" Type="http://schemas.openxmlformats.org/officeDocument/2006/relationships/image" Target="../media/image84.gif"/><Relationship Id="rId39" Type="http://schemas.openxmlformats.org/officeDocument/2006/relationships/image" Target="../media/image97.png"/><Relationship Id="rId21" Type="http://schemas.openxmlformats.org/officeDocument/2006/relationships/image" Target="../media/image79.png"/><Relationship Id="rId34" Type="http://schemas.openxmlformats.org/officeDocument/2006/relationships/image" Target="../media/image92.png"/><Relationship Id="rId42" Type="http://schemas.openxmlformats.org/officeDocument/2006/relationships/image" Target="../media/image100.png"/><Relationship Id="rId47" Type="http://schemas.openxmlformats.org/officeDocument/2006/relationships/image" Target="../media/image105.png"/><Relationship Id="rId50" Type="http://schemas.openxmlformats.org/officeDocument/2006/relationships/image" Target="../media/image108.jpeg"/><Relationship Id="rId55" Type="http://schemas.openxmlformats.org/officeDocument/2006/relationships/image" Target="../media/image113.png"/><Relationship Id="rId7" Type="http://schemas.openxmlformats.org/officeDocument/2006/relationships/image" Target="../media/image65.jpeg"/><Relationship Id="rId12" Type="http://schemas.openxmlformats.org/officeDocument/2006/relationships/image" Target="../media/image70.png"/><Relationship Id="rId17" Type="http://schemas.openxmlformats.org/officeDocument/2006/relationships/image" Target="../media/image75.gif"/><Relationship Id="rId25" Type="http://schemas.openxmlformats.org/officeDocument/2006/relationships/image" Target="../media/image83.jpeg"/><Relationship Id="rId33" Type="http://schemas.openxmlformats.org/officeDocument/2006/relationships/image" Target="../media/image91.jpeg"/><Relationship Id="rId38" Type="http://schemas.openxmlformats.org/officeDocument/2006/relationships/image" Target="../media/image96.jpeg"/><Relationship Id="rId46" Type="http://schemas.openxmlformats.org/officeDocument/2006/relationships/image" Target="../media/image104.png"/><Relationship Id="rId59" Type="http://schemas.openxmlformats.org/officeDocument/2006/relationships/image" Target="../media/image117.png"/><Relationship Id="rId2" Type="http://schemas.openxmlformats.org/officeDocument/2006/relationships/notesSlide" Target="../notesSlides/notesSlide12.xml"/><Relationship Id="rId16" Type="http://schemas.openxmlformats.org/officeDocument/2006/relationships/image" Target="../media/image74.jpeg"/><Relationship Id="rId20" Type="http://schemas.openxmlformats.org/officeDocument/2006/relationships/image" Target="../media/image78.jpeg"/><Relationship Id="rId29" Type="http://schemas.openxmlformats.org/officeDocument/2006/relationships/image" Target="../media/image87.png"/><Relationship Id="rId41" Type="http://schemas.openxmlformats.org/officeDocument/2006/relationships/image" Target="../media/image99.jpeg"/><Relationship Id="rId54" Type="http://schemas.openxmlformats.org/officeDocument/2006/relationships/image" Target="../media/image112.jpeg"/><Relationship Id="rId1" Type="http://schemas.openxmlformats.org/officeDocument/2006/relationships/slideLayout" Target="../slideLayouts/slideLayout5.xml"/><Relationship Id="rId6" Type="http://schemas.openxmlformats.org/officeDocument/2006/relationships/image" Target="../media/image64.jpeg"/><Relationship Id="rId11" Type="http://schemas.openxmlformats.org/officeDocument/2006/relationships/image" Target="../media/image69.png"/><Relationship Id="rId24" Type="http://schemas.openxmlformats.org/officeDocument/2006/relationships/image" Target="../media/image82.png"/><Relationship Id="rId32" Type="http://schemas.openxmlformats.org/officeDocument/2006/relationships/image" Target="../media/image90.png"/><Relationship Id="rId37" Type="http://schemas.openxmlformats.org/officeDocument/2006/relationships/image" Target="../media/image95.png"/><Relationship Id="rId40" Type="http://schemas.openxmlformats.org/officeDocument/2006/relationships/image" Target="../media/image98.gif"/><Relationship Id="rId45" Type="http://schemas.openxmlformats.org/officeDocument/2006/relationships/image" Target="../media/image103.png"/><Relationship Id="rId53" Type="http://schemas.openxmlformats.org/officeDocument/2006/relationships/image" Target="../media/image111.png"/><Relationship Id="rId58" Type="http://schemas.openxmlformats.org/officeDocument/2006/relationships/image" Target="../media/image116.png"/><Relationship Id="rId5" Type="http://schemas.openxmlformats.org/officeDocument/2006/relationships/image" Target="../media/image63.png"/><Relationship Id="rId15" Type="http://schemas.openxmlformats.org/officeDocument/2006/relationships/image" Target="../media/image73.png"/><Relationship Id="rId23" Type="http://schemas.openxmlformats.org/officeDocument/2006/relationships/image" Target="../media/image81.png"/><Relationship Id="rId28" Type="http://schemas.openxmlformats.org/officeDocument/2006/relationships/image" Target="../media/image86.png"/><Relationship Id="rId36" Type="http://schemas.openxmlformats.org/officeDocument/2006/relationships/image" Target="../media/image94.png"/><Relationship Id="rId49" Type="http://schemas.openxmlformats.org/officeDocument/2006/relationships/image" Target="../media/image107.png"/><Relationship Id="rId57" Type="http://schemas.openxmlformats.org/officeDocument/2006/relationships/image" Target="../media/image115.png"/><Relationship Id="rId10" Type="http://schemas.openxmlformats.org/officeDocument/2006/relationships/image" Target="../media/image68.png"/><Relationship Id="rId19" Type="http://schemas.openxmlformats.org/officeDocument/2006/relationships/image" Target="../media/image77.png"/><Relationship Id="rId31" Type="http://schemas.openxmlformats.org/officeDocument/2006/relationships/image" Target="../media/image89.png"/><Relationship Id="rId44" Type="http://schemas.openxmlformats.org/officeDocument/2006/relationships/image" Target="../media/image102.png"/><Relationship Id="rId52" Type="http://schemas.openxmlformats.org/officeDocument/2006/relationships/image" Target="../media/image110.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72.png"/><Relationship Id="rId22" Type="http://schemas.openxmlformats.org/officeDocument/2006/relationships/image" Target="../media/image80.jpeg"/><Relationship Id="rId27" Type="http://schemas.openxmlformats.org/officeDocument/2006/relationships/image" Target="../media/image85.gif"/><Relationship Id="rId30" Type="http://schemas.openxmlformats.org/officeDocument/2006/relationships/image" Target="../media/image88.png"/><Relationship Id="rId35" Type="http://schemas.openxmlformats.org/officeDocument/2006/relationships/image" Target="../media/image93.png"/><Relationship Id="rId43" Type="http://schemas.openxmlformats.org/officeDocument/2006/relationships/image" Target="../media/image101.png"/><Relationship Id="rId48" Type="http://schemas.openxmlformats.org/officeDocument/2006/relationships/image" Target="../media/image106.png"/><Relationship Id="rId56" Type="http://schemas.openxmlformats.org/officeDocument/2006/relationships/image" Target="../media/image114.png"/><Relationship Id="rId8" Type="http://schemas.openxmlformats.org/officeDocument/2006/relationships/image" Target="../media/image66.jpeg"/><Relationship Id="rId51" Type="http://schemas.openxmlformats.org/officeDocument/2006/relationships/image" Target="../media/image109.png"/><Relationship Id="rId3" Type="http://schemas.openxmlformats.org/officeDocument/2006/relationships/image" Target="../media/image61.jpeg"/></Relationships>
</file>

<file path=ppt/slides/_rels/slide22.xml.rels><?xml version="1.0" encoding="UTF-8" standalone="yes"?>
<Relationships xmlns="http://schemas.openxmlformats.org/package/2006/relationships"><Relationship Id="rId8" Type="http://schemas.openxmlformats.org/officeDocument/2006/relationships/image" Target="../media/image122.emf"/><Relationship Id="rId13" Type="http://schemas.openxmlformats.org/officeDocument/2006/relationships/image" Target="../media/image127.emf"/><Relationship Id="rId18" Type="http://schemas.openxmlformats.org/officeDocument/2006/relationships/image" Target="../media/image132.png"/><Relationship Id="rId26" Type="http://schemas.openxmlformats.org/officeDocument/2006/relationships/image" Target="../media/image140.png"/><Relationship Id="rId3" Type="http://schemas.openxmlformats.org/officeDocument/2006/relationships/image" Target="../media/image84.gif"/><Relationship Id="rId21" Type="http://schemas.openxmlformats.org/officeDocument/2006/relationships/image" Target="../media/image135.png"/><Relationship Id="rId7" Type="http://schemas.openxmlformats.org/officeDocument/2006/relationships/image" Target="../media/image121.emf"/><Relationship Id="rId12" Type="http://schemas.openxmlformats.org/officeDocument/2006/relationships/image" Target="../media/image126.emf"/><Relationship Id="rId17" Type="http://schemas.openxmlformats.org/officeDocument/2006/relationships/image" Target="../media/image131.png"/><Relationship Id="rId25" Type="http://schemas.openxmlformats.org/officeDocument/2006/relationships/image" Target="../media/image139.png"/><Relationship Id="rId33" Type="http://schemas.openxmlformats.org/officeDocument/2006/relationships/image" Target="../media/image147.png"/><Relationship Id="rId2" Type="http://schemas.openxmlformats.org/officeDocument/2006/relationships/notesSlide" Target="../notesSlides/notesSlide13.xml"/><Relationship Id="rId16" Type="http://schemas.openxmlformats.org/officeDocument/2006/relationships/image" Target="../media/image130.emf"/><Relationship Id="rId20" Type="http://schemas.openxmlformats.org/officeDocument/2006/relationships/image" Target="../media/image134.png"/><Relationship Id="rId29" Type="http://schemas.openxmlformats.org/officeDocument/2006/relationships/image" Target="../media/image143.png"/><Relationship Id="rId1" Type="http://schemas.openxmlformats.org/officeDocument/2006/relationships/slideLayout" Target="../slideLayouts/slideLayout5.xml"/><Relationship Id="rId6" Type="http://schemas.openxmlformats.org/officeDocument/2006/relationships/image" Target="../media/image120.emf"/><Relationship Id="rId11" Type="http://schemas.openxmlformats.org/officeDocument/2006/relationships/image" Target="../media/image125.emf"/><Relationship Id="rId24" Type="http://schemas.openxmlformats.org/officeDocument/2006/relationships/image" Target="../media/image138.png"/><Relationship Id="rId32" Type="http://schemas.openxmlformats.org/officeDocument/2006/relationships/image" Target="../media/image146.png"/><Relationship Id="rId5" Type="http://schemas.openxmlformats.org/officeDocument/2006/relationships/image" Target="../media/image119.emf"/><Relationship Id="rId15" Type="http://schemas.openxmlformats.org/officeDocument/2006/relationships/image" Target="../media/image129.emf"/><Relationship Id="rId23" Type="http://schemas.openxmlformats.org/officeDocument/2006/relationships/image" Target="../media/image137.png"/><Relationship Id="rId28" Type="http://schemas.openxmlformats.org/officeDocument/2006/relationships/image" Target="../media/image142.png"/><Relationship Id="rId10" Type="http://schemas.openxmlformats.org/officeDocument/2006/relationships/image" Target="../media/image124.emf"/><Relationship Id="rId19" Type="http://schemas.openxmlformats.org/officeDocument/2006/relationships/image" Target="../media/image133.png"/><Relationship Id="rId31" Type="http://schemas.openxmlformats.org/officeDocument/2006/relationships/image" Target="../media/image145.png"/><Relationship Id="rId4" Type="http://schemas.openxmlformats.org/officeDocument/2006/relationships/image" Target="../media/image118.emf"/><Relationship Id="rId9" Type="http://schemas.openxmlformats.org/officeDocument/2006/relationships/image" Target="../media/image123.png"/><Relationship Id="rId14" Type="http://schemas.openxmlformats.org/officeDocument/2006/relationships/image" Target="../media/image128.emf"/><Relationship Id="rId22" Type="http://schemas.openxmlformats.org/officeDocument/2006/relationships/image" Target="../media/image136.png"/><Relationship Id="rId27" Type="http://schemas.openxmlformats.org/officeDocument/2006/relationships/image" Target="../media/image141.png"/><Relationship Id="rId30" Type="http://schemas.openxmlformats.org/officeDocument/2006/relationships/image" Target="../media/image144.png"/></Relationships>
</file>

<file path=ppt/slides/_rels/slide23.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2.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jpe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G"/><Relationship Id="rId2" Type="http://schemas.openxmlformats.org/officeDocument/2006/relationships/image" Target="../media/image27.jpeg"/><Relationship Id="rId1" Type="http://schemas.openxmlformats.org/officeDocument/2006/relationships/slideLayout" Target="../slideLayouts/slideLayout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5553075" y="4686301"/>
            <a:ext cx="2191433" cy="278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67500" tIns="35100" rIns="67500" bIns="35100">
            <a:spAutoFit/>
          </a:bodyPr>
          <a:lstStyle>
            <a:lvl1pPr>
              <a:spcBef>
                <a:spcPts val="8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anose="02020603050405020304" pitchFamily="18" charset="0"/>
                <a:ea typeface="新細明體" panose="02020500000000000000" pitchFamily="18" charset="-120"/>
              </a:defRPr>
            </a:lvl1pPr>
            <a:lvl2pPr marL="742950" indent="-285750">
              <a:spcBef>
                <a:spcPts val="7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anose="02020603050405020304" pitchFamily="18" charset="0"/>
                <a:ea typeface="新細明體" panose="02020500000000000000" pitchFamily="18" charset="-120"/>
              </a:defRPr>
            </a:lvl2pPr>
            <a:lvl3pPr marL="1143000" indent="-228600">
              <a:spcBef>
                <a:spcPts val="6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anose="02020603050405020304" pitchFamily="18" charset="0"/>
                <a:ea typeface="新細明體" panose="02020500000000000000" pitchFamily="18" charset="-120"/>
              </a:defRPr>
            </a:lvl3pPr>
            <a:lvl4pPr marL="1600200" indent="-228600">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4pPr>
            <a:lvl5pPr marL="2057400" indent="-228600">
              <a:spcBef>
                <a:spcPts val="500"/>
              </a:spcBef>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anose="02020603050405020304" pitchFamily="18" charset="0"/>
                <a:ea typeface="新細明體" panose="02020500000000000000" pitchFamily="18" charset="-120"/>
              </a:defRPr>
            </a:lvl9pPr>
          </a:lstStyle>
          <a:p>
            <a:pPr eaLnBrk="1" hangingPunct="1">
              <a:spcBef>
                <a:spcPct val="0"/>
              </a:spcBef>
              <a:buClr>
                <a:srgbClr val="CCCCFF"/>
              </a:buClr>
              <a:buFont typeface="Arial" panose="020B0604020202020204" pitchFamily="34" charset="0"/>
              <a:buNone/>
            </a:pPr>
            <a:r>
              <a:rPr lang="en-GB" altLang="zh-TW" sz="1350">
                <a:solidFill>
                  <a:srgbClr val="CCCCFF"/>
                </a:solidFill>
                <a:latin typeface="Arial" panose="020B0604020202020204" pitchFamily="34" charset="0"/>
                <a:hlinkClick r:id="rId3"/>
              </a:rPr>
              <a:t>http://www.delicacy.com.tw</a:t>
            </a:r>
          </a:p>
        </p:txBody>
      </p:sp>
      <p:pic>
        <p:nvPicPr>
          <p:cNvPr id="7171" name="Picture 6" descr="C:\Documents and Settings\SAL109\桌面\System_Partne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00850" y="4307681"/>
            <a:ext cx="857250"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7" descr="C:\Documents and Settings\SAL109\桌面\DL smal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15050" y="4261248"/>
            <a:ext cx="628650" cy="472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橢圓 6"/>
          <p:cNvSpPr>
            <a:spLocks noChangeArrowheads="1"/>
          </p:cNvSpPr>
          <p:nvPr/>
        </p:nvSpPr>
        <p:spPr bwMode="auto">
          <a:xfrm>
            <a:off x="6678216" y="4245769"/>
            <a:ext cx="72628" cy="104775"/>
          </a:xfrm>
          <a:prstGeom prst="ellipse">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新細明體" panose="02020500000000000000" pitchFamily="18" charset="-12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新細明體" panose="02020500000000000000" pitchFamily="18" charset="-12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新細明體" panose="02020500000000000000" pitchFamily="18" charset="-12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9pPr>
          </a:lstStyle>
          <a:p>
            <a:pPr eaLnBrk="1" hangingPunct="1">
              <a:spcBef>
                <a:spcPct val="0"/>
              </a:spcBef>
              <a:buFont typeface="Times New Roman" panose="02020603050405020304" pitchFamily="18" charset="0"/>
              <a:buNone/>
            </a:pPr>
            <a:endParaRPr lang="zh-TW" altLang="en-US" sz="1800">
              <a:solidFill>
                <a:schemeClr val="bg1"/>
              </a:solidFill>
            </a:endParaRPr>
          </a:p>
        </p:txBody>
      </p:sp>
      <p:sp>
        <p:nvSpPr>
          <p:cNvPr id="7174" name="文字方塊 6"/>
          <p:cNvSpPr txBox="1">
            <a:spLocks noChangeArrowheads="1"/>
          </p:cNvSpPr>
          <p:nvPr/>
        </p:nvSpPr>
        <p:spPr bwMode="auto">
          <a:xfrm>
            <a:off x="1925241" y="2935854"/>
            <a:ext cx="462819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800"/>
              </a:spcBef>
              <a:buClr>
                <a:srgbClr val="000000"/>
              </a:buClr>
              <a:buSzPct val="100000"/>
              <a:buFont typeface="Times New Roman" panose="02020603050405020304" pitchFamily="18" charset="0"/>
              <a:buChar char="•"/>
              <a:defRPr sz="3200">
                <a:solidFill>
                  <a:srgbClr val="000000"/>
                </a:solidFill>
                <a:latin typeface="Times New Roman" panose="02020603050405020304" pitchFamily="18" charset="0"/>
                <a:ea typeface="新細明體" panose="02020500000000000000" pitchFamily="18" charset="-120"/>
              </a:defRPr>
            </a:lvl1pPr>
            <a:lvl2pPr marL="742950" indent="-285750">
              <a:spcBef>
                <a:spcPts val="700"/>
              </a:spcBef>
              <a:buClr>
                <a:srgbClr val="000000"/>
              </a:buClr>
              <a:buSzPct val="100000"/>
              <a:buFont typeface="Times New Roman" panose="02020603050405020304" pitchFamily="18" charset="0"/>
              <a:buChar char="–"/>
              <a:defRPr sz="2800">
                <a:solidFill>
                  <a:srgbClr val="000000"/>
                </a:solidFill>
                <a:latin typeface="Times New Roman" panose="02020603050405020304" pitchFamily="18" charset="0"/>
                <a:ea typeface="新細明體" panose="02020500000000000000" pitchFamily="18" charset="-120"/>
              </a:defRPr>
            </a:lvl2pPr>
            <a:lvl3pPr marL="1143000" indent="-228600">
              <a:spcBef>
                <a:spcPts val="600"/>
              </a:spcBef>
              <a:buClr>
                <a:srgbClr val="000000"/>
              </a:buClr>
              <a:buSzPct val="100000"/>
              <a:buFont typeface="Times New Roman" panose="02020603050405020304" pitchFamily="18" charset="0"/>
              <a:buChar char="•"/>
              <a:defRPr sz="2400">
                <a:solidFill>
                  <a:srgbClr val="000000"/>
                </a:solidFill>
                <a:latin typeface="Times New Roman" panose="02020603050405020304" pitchFamily="18" charset="0"/>
                <a:ea typeface="新細明體" panose="02020500000000000000" pitchFamily="18" charset="-120"/>
              </a:defRPr>
            </a:lvl3pPr>
            <a:lvl4pPr marL="16002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4pPr>
            <a:lvl5pPr marL="2057400" indent="-228600">
              <a:spcBef>
                <a:spcPts val="500"/>
              </a:spcBef>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ts val="500"/>
              </a:spcBef>
              <a:spcAft>
                <a:spcPct val="0"/>
              </a:spcAft>
              <a:buClr>
                <a:srgbClr val="000000"/>
              </a:buClr>
              <a:buSzPct val="100000"/>
              <a:buFont typeface="Times New Roman" panose="02020603050405020304" pitchFamily="18" charset="0"/>
              <a:buChar char="»"/>
              <a:defRPr sz="2000">
                <a:solidFill>
                  <a:srgbClr val="000000"/>
                </a:solidFill>
                <a:latin typeface="Times New Roman" panose="02020603050405020304" pitchFamily="18" charset="0"/>
                <a:ea typeface="新細明體" panose="02020500000000000000" pitchFamily="18" charset="-120"/>
              </a:defRPr>
            </a:lvl9pPr>
          </a:lstStyle>
          <a:p>
            <a:pPr>
              <a:spcBef>
                <a:spcPct val="0"/>
              </a:spcBef>
              <a:buClrTx/>
              <a:buSzTx/>
              <a:buFontTx/>
              <a:buNone/>
            </a:pPr>
            <a:r>
              <a:rPr lang="zh-TW" altLang="en-US" sz="3150" dirty="0">
                <a:solidFill>
                  <a:schemeClr val="tx1"/>
                </a:solidFill>
                <a:latin typeface="標楷體" panose="03000509000000000000" pitchFamily="65" charset="-120"/>
                <a:ea typeface="標楷體" panose="03000509000000000000" pitchFamily="65" charset="-120"/>
              </a:rPr>
              <a:t>報告者： 游逸能 總經理</a:t>
            </a:r>
          </a:p>
        </p:txBody>
      </p:sp>
      <p:pic>
        <p:nvPicPr>
          <p:cNvPr id="2" name="圖片 1"/>
          <p:cNvPicPr>
            <a:picLocks noChangeAspect="1"/>
          </p:cNvPicPr>
          <p:nvPr/>
        </p:nvPicPr>
        <p:blipFill>
          <a:blip r:embed="rId6" cstate="print"/>
          <a:stretch>
            <a:fillRect/>
          </a:stretch>
        </p:blipFill>
        <p:spPr>
          <a:xfrm>
            <a:off x="2277666" y="1653648"/>
            <a:ext cx="4588669" cy="576263"/>
          </a:xfrm>
          <a:prstGeom prst="rect">
            <a:avLst/>
          </a:prstGeom>
          <a:ln>
            <a:noFill/>
          </a:ln>
          <a:effectLst>
            <a:outerShdw blurRad="292100" dist="139700" dir="2700000" algn="tl" rotWithShape="0">
              <a:srgbClr val="333333">
                <a:alpha val="65000"/>
              </a:srgbClr>
            </a:outerShdw>
          </a:effectLst>
        </p:spPr>
      </p:pic>
      <p:sp>
        <p:nvSpPr>
          <p:cNvPr id="8" name="Text Box 3"/>
          <p:cNvSpPr txBox="1">
            <a:spLocks noChangeArrowheads="1"/>
          </p:cNvSpPr>
          <p:nvPr/>
        </p:nvSpPr>
        <p:spPr bwMode="auto">
          <a:xfrm>
            <a:off x="1925706" y="4083918"/>
            <a:ext cx="1512168" cy="6485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18" tIns="46809" rIns="90018" bIns="46809">
            <a:spAutoFit/>
          </a:bodyPr>
          <a:lstStyle>
            <a:lvl1pPr eaLnBrk="0" hangingPunct="0">
              <a:spcBef>
                <a:spcPts val="8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Times New Roman" pitchFamily="18" charset="0"/>
                <a:ea typeface="新細明體" pitchFamily="18" charset="-120"/>
              </a:defRPr>
            </a:lvl1pPr>
            <a:lvl2pPr marL="742950" indent="-285750" eaLnBrk="0" hangingPunct="0">
              <a:spcBef>
                <a:spcPts val="7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Times New Roman" pitchFamily="18" charset="0"/>
                <a:ea typeface="新細明體" pitchFamily="18" charset="-120"/>
              </a:defRPr>
            </a:lvl2pPr>
            <a:lvl3pPr marL="1143000" indent="-228600" eaLnBrk="0" hangingPunct="0">
              <a:spcBef>
                <a:spcPts val="6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Times New Roman" pitchFamily="18" charset="0"/>
                <a:ea typeface="新細明體" pitchFamily="18" charset="-120"/>
              </a:defRPr>
            </a:lvl3pPr>
            <a:lvl4pPr marL="1600200" indent="-228600"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4pPr>
            <a:lvl5pPr marL="2057400" indent="-228600" eaLnBrk="0" hangingPunct="0">
              <a:spcBef>
                <a:spcPts val="5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5pPr>
            <a:lvl6pPr marL="25146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6pPr>
            <a:lvl7pPr marL="29718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7pPr>
            <a:lvl8pPr marL="34290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8pPr>
            <a:lvl9pPr marL="3886200" indent="-228600" defTabSz="449263" eaLnBrk="0" fontAlgn="base" hangingPunct="0">
              <a:spcBef>
                <a:spcPts val="500"/>
              </a:spcBef>
              <a:spcAft>
                <a:spcPct val="0"/>
              </a:spcAft>
              <a:buClr>
                <a:srgbClr val="000000"/>
              </a:buClr>
              <a:buSzPct val="100000"/>
              <a:buFont typeface="Times New Roman" pitchFamily="18"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Times New Roman" pitchFamily="18" charset="0"/>
                <a:ea typeface="新細明體" pitchFamily="18" charset="-120"/>
              </a:defRPr>
            </a:lvl9pPr>
          </a:lstStyle>
          <a:p>
            <a:pPr eaLnBrk="1" hangingPunct="1">
              <a:spcBef>
                <a:spcPts val="0"/>
              </a:spcBef>
              <a:buClr>
                <a:srgbClr val="5F5F5F"/>
              </a:buClr>
              <a:buNone/>
            </a:pPr>
            <a:r>
              <a:rPr lang="en-GB" altLang="zh-TW" sz="1800" dirty="0">
                <a:solidFill>
                  <a:srgbClr val="5F5F5F"/>
                </a:solidFill>
                <a:latin typeface="Arial" pitchFamily="34" charset="0"/>
              </a:rPr>
              <a:t>20</a:t>
            </a:r>
            <a:r>
              <a:rPr lang="en-US" altLang="zh-TW" sz="1800" dirty="0" smtClean="0">
                <a:solidFill>
                  <a:srgbClr val="5F5F5F"/>
                </a:solidFill>
                <a:latin typeface="Arial" pitchFamily="34" charset="0"/>
              </a:rPr>
              <a:t>26</a:t>
            </a:r>
            <a:r>
              <a:rPr lang="en-GB" altLang="zh-TW" sz="1800" dirty="0" smtClean="0">
                <a:solidFill>
                  <a:srgbClr val="5F5F5F"/>
                </a:solidFill>
                <a:latin typeface="Arial" pitchFamily="34" charset="0"/>
              </a:rPr>
              <a:t>/06/23</a:t>
            </a:r>
            <a:endParaRPr lang="en-GB" altLang="zh-TW" sz="1800" dirty="0">
              <a:solidFill>
                <a:srgbClr val="5F5F5F"/>
              </a:solidFill>
              <a:latin typeface="Arial" pitchFamily="34" charset="0"/>
            </a:endParaRPr>
          </a:p>
          <a:p>
            <a:pPr eaLnBrk="1" hangingPunct="1">
              <a:spcBef>
                <a:spcPts val="0"/>
              </a:spcBef>
              <a:buClr>
                <a:srgbClr val="5F5F5F"/>
              </a:buClr>
              <a:buNone/>
            </a:pPr>
            <a:r>
              <a:rPr lang="zh-TW" altLang="en-US" sz="1800" dirty="0">
                <a:solidFill>
                  <a:srgbClr val="5F5F5F"/>
                </a:solidFill>
                <a:latin typeface="Arial" pitchFamily="34" charset="0"/>
              </a:rPr>
              <a:t>法人說明會</a:t>
            </a:r>
            <a:endParaRPr lang="en-GB" altLang="zh-TW" sz="1800" dirty="0">
              <a:solidFill>
                <a:srgbClr val="5F5F5F"/>
              </a:solidFill>
              <a:latin typeface="Arial" pitchFamily="34" charset="0"/>
            </a:endParaRPr>
          </a:p>
        </p:txBody>
      </p:sp>
    </p:spTree>
    <p:extLst>
      <p:ext uri="{BB962C8B-B14F-4D97-AF65-F5344CB8AC3E}">
        <p14:creationId xmlns:p14="http://schemas.microsoft.com/office/powerpoint/2010/main" val="30946288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chemeClr val="accent6"/>
                </a:solidFill>
              </a:rPr>
              <a:t>產能 </a:t>
            </a:r>
            <a:r>
              <a:rPr lang="en-US" altLang="zh-TW" b="1" dirty="0">
                <a:solidFill>
                  <a:schemeClr val="accent6"/>
                </a:solidFill>
              </a:rPr>
              <a:t>– </a:t>
            </a:r>
            <a:r>
              <a:rPr lang="zh-TW" altLang="en-US" b="1" dirty="0">
                <a:solidFill>
                  <a:schemeClr val="accent6"/>
                </a:solidFill>
              </a:rPr>
              <a:t>成衣</a:t>
            </a:r>
          </a:p>
        </p:txBody>
      </p:sp>
      <p:sp>
        <p:nvSpPr>
          <p:cNvPr id="14" name="文字方塊 13"/>
          <p:cNvSpPr txBox="1"/>
          <p:nvPr/>
        </p:nvSpPr>
        <p:spPr>
          <a:xfrm>
            <a:off x="6447021" y="1176901"/>
            <a:ext cx="1675338" cy="707886"/>
          </a:xfrm>
          <a:prstGeom prst="rect">
            <a:avLst/>
          </a:prstGeom>
          <a:noFill/>
        </p:spPr>
        <p:txBody>
          <a:bodyPr wrap="square" rtlCol="0">
            <a:spAutoFit/>
          </a:bodyPr>
          <a:lstStyle/>
          <a:p>
            <a:pPr algn="ctr"/>
            <a:r>
              <a:rPr lang="en-US" altLang="zh-TW" sz="2000" b="1" dirty="0"/>
              <a:t>170,000 </a:t>
            </a:r>
          </a:p>
          <a:p>
            <a:pPr algn="ctr"/>
            <a:r>
              <a:rPr lang="zh-TW" altLang="en-US" sz="2000" dirty="0"/>
              <a:t>件</a:t>
            </a:r>
            <a:r>
              <a:rPr lang="en-US" altLang="zh-TW" sz="2000" dirty="0"/>
              <a:t>/</a:t>
            </a:r>
            <a:r>
              <a:rPr lang="zh-TW" altLang="en-US" sz="2000" dirty="0"/>
              <a:t>月</a:t>
            </a:r>
          </a:p>
        </p:txBody>
      </p:sp>
      <p:sp>
        <p:nvSpPr>
          <p:cNvPr id="18" name="橢圓 17"/>
          <p:cNvSpPr/>
          <p:nvPr/>
        </p:nvSpPr>
        <p:spPr>
          <a:xfrm>
            <a:off x="4993704" y="1148711"/>
            <a:ext cx="888877" cy="885147"/>
          </a:xfrm>
          <a:prstGeom prst="ellipse">
            <a:avLst/>
          </a:prstGeom>
          <a:blipFill>
            <a:blip r:embed="rId2"/>
            <a:stretch>
              <a:fillRect b="-4000"/>
            </a:stretch>
          </a:blip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1">
                  <a:lumMod val="75000"/>
                </a:schemeClr>
              </a:solidFill>
            </a:endParaRPr>
          </a:p>
        </p:txBody>
      </p:sp>
      <p:sp>
        <p:nvSpPr>
          <p:cNvPr id="19" name="文字方塊 18"/>
          <p:cNvSpPr txBox="1"/>
          <p:nvPr/>
        </p:nvSpPr>
        <p:spPr>
          <a:xfrm>
            <a:off x="5728909" y="1914386"/>
            <a:ext cx="1684624" cy="369332"/>
          </a:xfrm>
          <a:prstGeom prst="rect">
            <a:avLst/>
          </a:prstGeom>
          <a:noFill/>
        </p:spPr>
        <p:txBody>
          <a:bodyPr wrap="square" rtlCol="0">
            <a:spAutoFit/>
          </a:bodyPr>
          <a:lstStyle/>
          <a:p>
            <a:pPr lvl="0" algn="ctr"/>
            <a:r>
              <a:rPr lang="zh-TW" altLang="en-US" b="1" dirty="0">
                <a:solidFill>
                  <a:schemeClr val="accent1">
                    <a:lumMod val="75000"/>
                  </a:schemeClr>
                </a:solidFill>
                <a:cs typeface="Arial" pitchFamily="34" charset="0"/>
              </a:rPr>
              <a:t>柬埔寨</a:t>
            </a:r>
            <a:r>
              <a:rPr lang="en-US" altLang="zh-TW" b="1" dirty="0">
                <a:solidFill>
                  <a:schemeClr val="accent1">
                    <a:lumMod val="75000"/>
                  </a:schemeClr>
                </a:solidFill>
                <a:cs typeface="Arial" pitchFamily="34" charset="0"/>
              </a:rPr>
              <a:t>W&amp;D</a:t>
            </a:r>
            <a:r>
              <a:rPr lang="zh-TW" altLang="en-US" b="1" dirty="0">
                <a:solidFill>
                  <a:schemeClr val="accent1">
                    <a:lumMod val="75000"/>
                  </a:schemeClr>
                </a:solidFill>
                <a:cs typeface="Arial" pitchFamily="34" charset="0"/>
              </a:rPr>
              <a:t>廠</a:t>
            </a:r>
            <a:endParaRPr lang="en-US" altLang="ko-KR" b="1" dirty="0">
              <a:solidFill>
                <a:schemeClr val="accent1">
                  <a:lumMod val="75000"/>
                </a:schemeClr>
              </a:solidFill>
              <a:cs typeface="Arial" pitchFamily="34" charset="0"/>
            </a:endParaRPr>
          </a:p>
        </p:txBody>
      </p:sp>
      <p:sp>
        <p:nvSpPr>
          <p:cNvPr id="21" name="文字方塊 20"/>
          <p:cNvSpPr txBox="1"/>
          <p:nvPr/>
        </p:nvSpPr>
        <p:spPr>
          <a:xfrm>
            <a:off x="6476146" y="2577312"/>
            <a:ext cx="1675338" cy="707886"/>
          </a:xfrm>
          <a:prstGeom prst="rect">
            <a:avLst/>
          </a:prstGeom>
          <a:noFill/>
        </p:spPr>
        <p:txBody>
          <a:bodyPr wrap="square" rtlCol="0">
            <a:spAutoFit/>
          </a:bodyPr>
          <a:lstStyle/>
          <a:p>
            <a:pPr algn="ctr"/>
            <a:r>
              <a:rPr lang="en-US" altLang="zh-TW" sz="2000" b="1" dirty="0"/>
              <a:t>178,000 </a:t>
            </a:r>
          </a:p>
          <a:p>
            <a:pPr algn="ctr"/>
            <a:r>
              <a:rPr lang="zh-TW" altLang="en-US" sz="2000" dirty="0"/>
              <a:t>件</a:t>
            </a:r>
            <a:r>
              <a:rPr lang="en-US" altLang="zh-TW" sz="2000" dirty="0"/>
              <a:t>/</a:t>
            </a:r>
            <a:r>
              <a:rPr lang="zh-TW" altLang="en-US" sz="2000" dirty="0"/>
              <a:t>月</a:t>
            </a:r>
          </a:p>
        </p:txBody>
      </p:sp>
      <p:sp>
        <p:nvSpPr>
          <p:cNvPr id="22" name="橢圓 21"/>
          <p:cNvSpPr/>
          <p:nvPr/>
        </p:nvSpPr>
        <p:spPr>
          <a:xfrm>
            <a:off x="4965264" y="2499742"/>
            <a:ext cx="914320" cy="863027"/>
          </a:xfrm>
          <a:prstGeom prst="ellipse">
            <a:avLst/>
          </a:prstGeom>
          <a:blipFill>
            <a:blip r:embed="rId3"/>
            <a:stretch>
              <a:fillRect b="-4000"/>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p:cNvSpPr txBox="1"/>
          <p:nvPr/>
        </p:nvSpPr>
        <p:spPr>
          <a:xfrm>
            <a:off x="5580112" y="3262846"/>
            <a:ext cx="2271032" cy="369332"/>
          </a:xfrm>
          <a:prstGeom prst="rect">
            <a:avLst/>
          </a:prstGeom>
          <a:noFill/>
        </p:spPr>
        <p:txBody>
          <a:bodyPr wrap="square" rtlCol="0">
            <a:spAutoFit/>
          </a:bodyPr>
          <a:lstStyle/>
          <a:p>
            <a:pPr lvl="0" algn="ctr"/>
            <a:r>
              <a:rPr lang="zh-TW" altLang="en-US" b="1" dirty="0">
                <a:solidFill>
                  <a:schemeClr val="accent5">
                    <a:lumMod val="75000"/>
                  </a:schemeClr>
                </a:solidFill>
                <a:cs typeface="Arial" pitchFamily="34" charset="0"/>
              </a:rPr>
              <a:t>柬埔寨</a:t>
            </a:r>
            <a:r>
              <a:rPr lang="en-US" altLang="zh-TW" b="1" dirty="0">
                <a:solidFill>
                  <a:schemeClr val="accent5">
                    <a:lumMod val="75000"/>
                  </a:schemeClr>
                </a:solidFill>
              </a:rPr>
              <a:t>Li </a:t>
            </a:r>
            <a:r>
              <a:rPr lang="en-US" altLang="zh-TW" b="1" dirty="0" err="1">
                <a:solidFill>
                  <a:schemeClr val="accent5">
                    <a:lumMod val="75000"/>
                  </a:schemeClr>
                </a:solidFill>
              </a:rPr>
              <a:t>Qiang</a:t>
            </a:r>
            <a:r>
              <a:rPr lang="zh-TW" altLang="en-US" b="1" dirty="0">
                <a:solidFill>
                  <a:schemeClr val="accent5">
                    <a:lumMod val="75000"/>
                  </a:schemeClr>
                </a:solidFill>
                <a:cs typeface="Arial" pitchFamily="34" charset="0"/>
              </a:rPr>
              <a:t>廠</a:t>
            </a:r>
            <a:endParaRPr lang="en-US" altLang="ko-KR" b="1" dirty="0">
              <a:solidFill>
                <a:schemeClr val="accent5">
                  <a:lumMod val="75000"/>
                </a:schemeClr>
              </a:solidFill>
              <a:cs typeface="Arial" pitchFamily="34" charset="0"/>
            </a:endParaRPr>
          </a:p>
        </p:txBody>
      </p:sp>
      <p:sp>
        <p:nvSpPr>
          <p:cNvPr id="12" name="文字方塊 11"/>
          <p:cNvSpPr txBox="1"/>
          <p:nvPr/>
        </p:nvSpPr>
        <p:spPr>
          <a:xfrm>
            <a:off x="2001311" y="2606500"/>
            <a:ext cx="1675338" cy="707886"/>
          </a:xfrm>
          <a:prstGeom prst="rect">
            <a:avLst/>
          </a:prstGeom>
          <a:noFill/>
        </p:spPr>
        <p:txBody>
          <a:bodyPr wrap="square" rtlCol="0">
            <a:spAutoFit/>
          </a:bodyPr>
          <a:lstStyle/>
          <a:p>
            <a:pPr algn="ctr"/>
            <a:r>
              <a:rPr lang="en-US" altLang="zh-TW" sz="2000" b="1" dirty="0"/>
              <a:t>120,000 </a:t>
            </a:r>
          </a:p>
          <a:p>
            <a:pPr algn="ctr"/>
            <a:r>
              <a:rPr lang="zh-TW" altLang="en-US" sz="2000" dirty="0"/>
              <a:t>件</a:t>
            </a:r>
            <a:r>
              <a:rPr lang="en-US" altLang="zh-TW" sz="2000" dirty="0"/>
              <a:t>/</a:t>
            </a:r>
            <a:r>
              <a:rPr lang="zh-TW" altLang="en-US" sz="2000" dirty="0"/>
              <a:t>月</a:t>
            </a:r>
          </a:p>
        </p:txBody>
      </p:sp>
      <p:sp>
        <p:nvSpPr>
          <p:cNvPr id="15" name="橢圓 14"/>
          <p:cNvSpPr/>
          <p:nvPr/>
        </p:nvSpPr>
        <p:spPr>
          <a:xfrm>
            <a:off x="644269" y="2449840"/>
            <a:ext cx="888877" cy="885147"/>
          </a:xfrm>
          <a:prstGeom prst="ellipse">
            <a:avLst/>
          </a:prstGeom>
          <a:blipFill>
            <a:blip r:embed="rId2"/>
            <a:stretch>
              <a:fillRect b="-4000"/>
            </a:stretch>
          </a:blip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1">
                  <a:lumMod val="75000"/>
                </a:schemeClr>
              </a:solidFill>
            </a:endParaRPr>
          </a:p>
        </p:txBody>
      </p:sp>
      <p:sp>
        <p:nvSpPr>
          <p:cNvPr id="16" name="文字方塊 15"/>
          <p:cNvSpPr txBox="1"/>
          <p:nvPr/>
        </p:nvSpPr>
        <p:spPr>
          <a:xfrm>
            <a:off x="1361509" y="3245746"/>
            <a:ext cx="2114701" cy="369332"/>
          </a:xfrm>
          <a:prstGeom prst="rect">
            <a:avLst/>
          </a:prstGeom>
          <a:noFill/>
        </p:spPr>
        <p:txBody>
          <a:bodyPr wrap="square" rtlCol="0">
            <a:spAutoFit/>
          </a:bodyPr>
          <a:lstStyle/>
          <a:p>
            <a:pPr lvl="0" algn="ctr"/>
            <a:r>
              <a:rPr lang="zh-TW" altLang="en-US" b="1" dirty="0">
                <a:solidFill>
                  <a:srgbClr val="993366"/>
                </a:solidFill>
                <a:cs typeface="Arial" pitchFamily="34" charset="0"/>
              </a:rPr>
              <a:t>柬埔寨福發成衣廠</a:t>
            </a:r>
            <a:endParaRPr lang="en-US" altLang="ko-KR" b="1" dirty="0">
              <a:solidFill>
                <a:srgbClr val="993366"/>
              </a:solidFill>
              <a:cs typeface="Arial" pitchFamily="34" charset="0"/>
            </a:endParaRPr>
          </a:p>
        </p:txBody>
      </p:sp>
      <p:sp>
        <p:nvSpPr>
          <p:cNvPr id="17" name="文字方塊 16"/>
          <p:cNvSpPr txBox="1"/>
          <p:nvPr/>
        </p:nvSpPr>
        <p:spPr>
          <a:xfrm>
            <a:off x="2021859" y="1365779"/>
            <a:ext cx="1675338" cy="707886"/>
          </a:xfrm>
          <a:prstGeom prst="rect">
            <a:avLst/>
          </a:prstGeom>
          <a:noFill/>
        </p:spPr>
        <p:txBody>
          <a:bodyPr wrap="square" rtlCol="0">
            <a:spAutoFit/>
          </a:bodyPr>
          <a:lstStyle/>
          <a:p>
            <a:pPr algn="ctr"/>
            <a:r>
              <a:rPr lang="en-US" altLang="zh-TW" sz="2000" b="1" dirty="0"/>
              <a:t>100,000 </a:t>
            </a:r>
          </a:p>
          <a:p>
            <a:pPr algn="ctr"/>
            <a:r>
              <a:rPr lang="zh-TW" altLang="en-US" sz="2000" dirty="0"/>
              <a:t>件</a:t>
            </a:r>
            <a:r>
              <a:rPr lang="en-US" altLang="zh-TW" sz="2000" dirty="0"/>
              <a:t>/</a:t>
            </a:r>
            <a:r>
              <a:rPr lang="zh-TW" altLang="en-US" sz="2000" dirty="0"/>
              <a:t>月</a:t>
            </a:r>
          </a:p>
        </p:txBody>
      </p:sp>
      <p:sp>
        <p:nvSpPr>
          <p:cNvPr id="24" name="橢圓 23"/>
          <p:cNvSpPr/>
          <p:nvPr/>
        </p:nvSpPr>
        <p:spPr>
          <a:xfrm>
            <a:off x="644269" y="1203598"/>
            <a:ext cx="914320" cy="863027"/>
          </a:xfrm>
          <a:prstGeom prst="ellipse">
            <a:avLst/>
          </a:prstGeom>
          <a:blipFill>
            <a:blip r:embed="rId3"/>
            <a:stretch>
              <a:fillRect b="-4000"/>
            </a:stretch>
          </a:blip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p:cNvSpPr txBox="1"/>
          <p:nvPr/>
        </p:nvSpPr>
        <p:spPr>
          <a:xfrm>
            <a:off x="1156177" y="1910733"/>
            <a:ext cx="2183362" cy="369332"/>
          </a:xfrm>
          <a:prstGeom prst="rect">
            <a:avLst/>
          </a:prstGeom>
          <a:noFill/>
        </p:spPr>
        <p:txBody>
          <a:bodyPr wrap="square" rtlCol="0">
            <a:spAutoFit/>
          </a:bodyPr>
          <a:lstStyle/>
          <a:p>
            <a:pPr lvl="0" algn="ctr"/>
            <a:r>
              <a:rPr lang="zh-TW" altLang="en-US" b="1" dirty="0">
                <a:solidFill>
                  <a:srgbClr val="748560">
                    <a:lumMod val="75000"/>
                  </a:srgbClr>
                </a:solidFill>
                <a:cs typeface="Arial" pitchFamily="34" charset="0"/>
              </a:rPr>
              <a:t>越南福發成衣廠</a:t>
            </a:r>
            <a:endParaRPr lang="en-US" altLang="ko-KR" b="1" dirty="0">
              <a:solidFill>
                <a:srgbClr val="CCAF0A">
                  <a:lumMod val="75000"/>
                </a:srgbClr>
              </a:solidFill>
              <a:cs typeface="Arial" pitchFamily="34" charset="0"/>
            </a:endParaRPr>
          </a:p>
        </p:txBody>
      </p:sp>
      <p:sp>
        <p:nvSpPr>
          <p:cNvPr id="26" name="文字方塊 25"/>
          <p:cNvSpPr txBox="1"/>
          <p:nvPr/>
        </p:nvSpPr>
        <p:spPr>
          <a:xfrm>
            <a:off x="5580112" y="3796449"/>
            <a:ext cx="3497162" cy="707886"/>
          </a:xfrm>
          <a:prstGeom prst="rect">
            <a:avLst/>
          </a:prstGeom>
          <a:noFill/>
        </p:spPr>
        <p:txBody>
          <a:bodyPr wrap="square" rtlCol="0">
            <a:spAutoFit/>
          </a:bodyPr>
          <a:lstStyle/>
          <a:p>
            <a:pPr algn="ctr"/>
            <a:r>
              <a:rPr lang="en-US" altLang="zh-TW" sz="2000" b="1" dirty="0" smtClean="0"/>
              <a:t>150,000 </a:t>
            </a:r>
            <a:endParaRPr lang="en-US" altLang="zh-TW" sz="2000" b="1" dirty="0"/>
          </a:p>
          <a:p>
            <a:r>
              <a:rPr lang="zh-TW" altLang="en-US" sz="2000" dirty="0"/>
              <a:t>                   件</a:t>
            </a:r>
            <a:r>
              <a:rPr lang="en-US" altLang="zh-TW" sz="2000" dirty="0"/>
              <a:t>/</a:t>
            </a:r>
            <a:r>
              <a:rPr lang="zh-TW" altLang="en-US" sz="2000" dirty="0" smtClean="0"/>
              <a:t>月</a:t>
            </a:r>
            <a:endParaRPr lang="zh-TW" altLang="en-US" sz="2000" dirty="0"/>
          </a:p>
        </p:txBody>
      </p:sp>
      <p:sp>
        <p:nvSpPr>
          <p:cNvPr id="27" name="橢圓 26"/>
          <p:cNvSpPr/>
          <p:nvPr/>
        </p:nvSpPr>
        <p:spPr>
          <a:xfrm>
            <a:off x="4989199" y="3829310"/>
            <a:ext cx="914320" cy="863027"/>
          </a:xfrm>
          <a:prstGeom prst="ellipse">
            <a:avLst/>
          </a:prstGeom>
          <a:blipFill>
            <a:blip r:embed="rId4"/>
            <a:stretch>
              <a:fillRect b="-4000"/>
            </a:stretch>
          </a:blip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932040" y="4445699"/>
            <a:ext cx="4062882" cy="369332"/>
          </a:xfrm>
          <a:prstGeom prst="rect">
            <a:avLst/>
          </a:prstGeom>
          <a:noFill/>
        </p:spPr>
        <p:txBody>
          <a:bodyPr wrap="square" rtlCol="0">
            <a:spAutoFit/>
          </a:bodyPr>
          <a:lstStyle/>
          <a:p>
            <a:pPr lvl="0" algn="ctr"/>
            <a:r>
              <a:rPr lang="zh-TW" altLang="en-US" b="1" dirty="0">
                <a:solidFill>
                  <a:srgbClr val="808000"/>
                </a:solidFill>
                <a:cs typeface="Arial" pitchFamily="34" charset="0"/>
              </a:rPr>
              <a:t>柬埔寨</a:t>
            </a:r>
            <a:r>
              <a:rPr lang="en-US" altLang="zh-TW" b="1" dirty="0">
                <a:solidFill>
                  <a:srgbClr val="808000"/>
                </a:solidFill>
                <a:cs typeface="Arial" pitchFamily="34" charset="0"/>
              </a:rPr>
              <a:t>SHANHUA</a:t>
            </a:r>
            <a:r>
              <a:rPr lang="zh-TW" altLang="en-US" b="1" dirty="0" smtClean="0">
                <a:solidFill>
                  <a:srgbClr val="808000"/>
                </a:solidFill>
                <a:cs typeface="Arial" pitchFamily="34" charset="0"/>
              </a:rPr>
              <a:t>廠</a:t>
            </a:r>
            <a:endParaRPr lang="en-US" altLang="zh-TW" b="1" dirty="0">
              <a:solidFill>
                <a:srgbClr val="808000"/>
              </a:solidFill>
              <a:cs typeface="Arial" pitchFamily="34" charset="0"/>
            </a:endParaRPr>
          </a:p>
        </p:txBody>
      </p:sp>
    </p:spTree>
    <p:extLst>
      <p:ext uri="{BB962C8B-B14F-4D97-AF65-F5344CB8AC3E}">
        <p14:creationId xmlns:p14="http://schemas.microsoft.com/office/powerpoint/2010/main" val="696667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D:\YSCHEN\06 公司PPT與工廠資料\1 PPT\1 PPT\資料圖片-2020\produc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403"/>
          <a:stretch/>
        </p:blipFill>
        <p:spPr bwMode="auto">
          <a:xfrm>
            <a:off x="0" y="267494"/>
            <a:ext cx="9144000" cy="557385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5">
            <a:extLst>
              <a:ext uri="{FF2B5EF4-FFF2-40B4-BE49-F238E27FC236}">
                <a16:creationId xmlns="" xmlns:a16="http://schemas.microsoft.com/office/drawing/2014/main" id="{95E3BD7D-EEC6-41FC-867D-95F2B71346B3}"/>
              </a:ext>
            </a:extLst>
          </p:cNvPr>
          <p:cNvSpPr txBox="1"/>
          <p:nvPr/>
        </p:nvSpPr>
        <p:spPr>
          <a:xfrm>
            <a:off x="1691680" y="1911846"/>
            <a:ext cx="5976664" cy="3231654"/>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2400" b="1" dirty="0">
                <a:solidFill>
                  <a:schemeClr val="bg1">
                    <a:lumMod val="85000"/>
                  </a:schemeClr>
                </a:solidFill>
                <a:effectLst/>
                <a:latin typeface="+mn-ea"/>
              </a:rPr>
              <a:t>關於得力</a:t>
            </a:r>
            <a:endParaRPr lang="en-US" altLang="ko-KR" sz="2400" b="1" dirty="0">
              <a:solidFill>
                <a:schemeClr val="bg1">
                  <a:lumMod val="85000"/>
                </a:schemeClr>
              </a:solidFill>
              <a:effectLst/>
              <a:latin typeface="+mn-ea"/>
            </a:endParaRPr>
          </a:p>
          <a:p>
            <a:pPr marL="571500" indent="-571500">
              <a:buFont typeface="Arial" panose="020B0604020202020204" pitchFamily="34" charset="0"/>
              <a:buChar char="•"/>
            </a:pPr>
            <a:r>
              <a:rPr lang="zh-TW" altLang="en-US" sz="3600" b="1" dirty="0">
                <a:solidFill>
                  <a:prstClr val="white"/>
                </a:solidFill>
                <a:effectLst/>
                <a:latin typeface="+mn-ea"/>
              </a:rPr>
              <a:t>研發產品</a:t>
            </a:r>
            <a:endParaRPr lang="en-US" altLang="ko-KR" sz="3600" b="1" dirty="0">
              <a:solidFill>
                <a:prstClr val="white"/>
              </a:solidFill>
              <a:effectLst/>
              <a:latin typeface="+mn-ea"/>
            </a:endParaRPr>
          </a:p>
          <a:p>
            <a:pPr marL="571500" indent="-571500">
              <a:buFont typeface="Arial" panose="020B0604020202020204" pitchFamily="34" charset="0"/>
              <a:buChar char="•"/>
            </a:pPr>
            <a:r>
              <a:rPr lang="zh-TW" altLang="en-US" sz="2400" b="1" dirty="0">
                <a:solidFill>
                  <a:schemeClr val="bg1">
                    <a:lumMod val="75000"/>
                  </a:schemeClr>
                </a:solidFill>
                <a:effectLst/>
                <a:latin typeface="+mn-ea"/>
              </a:rPr>
              <a:t>財務</a:t>
            </a:r>
            <a:r>
              <a:rPr lang="zh-TW" altLang="en-US" sz="2400" b="1" dirty="0" smtClean="0">
                <a:solidFill>
                  <a:schemeClr val="bg1">
                    <a:lumMod val="75000"/>
                  </a:schemeClr>
                </a:solidFill>
                <a:effectLst/>
                <a:latin typeface="+mn-ea"/>
              </a:rPr>
              <a:t>表現</a:t>
            </a:r>
            <a:endParaRPr lang="en-US" altLang="zh-TW" sz="2400" b="1" dirty="0" smtClean="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cs typeface="Arial Unicode MS" panose="020B0604020202020204" pitchFamily="34" charset="-120"/>
              </a:rPr>
              <a:t>拆遷</a:t>
            </a:r>
            <a:r>
              <a:rPr lang="zh-TW" altLang="en-US" sz="2400" b="1" dirty="0">
                <a:solidFill>
                  <a:schemeClr val="bg1">
                    <a:lumMod val="75000"/>
                  </a:schemeClr>
                </a:solidFill>
                <a:effectLst/>
                <a:latin typeface="+mn-ea"/>
                <a:cs typeface="Arial Unicode MS" panose="020B0604020202020204" pitchFamily="34" charset="-120"/>
              </a:rPr>
              <a:t>款進度</a:t>
            </a:r>
            <a:endParaRPr lang="en-US" altLang="zh-TW" sz="2400" b="1" dirty="0">
              <a:solidFill>
                <a:schemeClr val="bg1">
                  <a:lumMod val="75000"/>
                </a:schemeClr>
              </a:solidFill>
              <a:effectLst/>
              <a:latin typeface="+mn-ea"/>
              <a:cs typeface="Arial Unicode MS" panose="020B0604020202020204" pitchFamily="34" charset="-120"/>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rPr>
              <a:t>合作</a:t>
            </a:r>
            <a:r>
              <a:rPr lang="zh-TW" altLang="en-US" sz="2400" b="1" dirty="0">
                <a:solidFill>
                  <a:schemeClr val="bg1">
                    <a:lumMod val="75000"/>
                  </a:schemeClr>
                </a:solidFill>
                <a:effectLst/>
                <a:latin typeface="+mn-ea"/>
              </a:rPr>
              <a:t>品牌</a:t>
            </a:r>
            <a:endParaRPr lang="en-US" altLang="ko-KR" sz="2400" b="1" dirty="0">
              <a:solidFill>
                <a:schemeClr val="bg1">
                  <a:lumMod val="75000"/>
                </a:schemeClr>
              </a:solidFill>
              <a:effectLst/>
              <a:latin typeface="+mn-ea"/>
            </a:endParaRPr>
          </a:p>
          <a:p>
            <a:pPr algn="ctr"/>
            <a:endParaRPr lang="ko-KR" altLang="en-US" dirty="0">
              <a:solidFill>
                <a:prstClr val="white"/>
              </a:solidFill>
              <a:effectLst/>
              <a:latin typeface="+mn-ea"/>
            </a:endParaRPr>
          </a:p>
        </p:txBody>
      </p:sp>
    </p:spTree>
    <p:extLst>
      <p:ext uri="{BB962C8B-B14F-4D97-AF65-F5344CB8AC3E}">
        <p14:creationId xmlns:p14="http://schemas.microsoft.com/office/powerpoint/2010/main" val="1082723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35896" y="1275828"/>
            <a:ext cx="5145448" cy="2185214"/>
          </a:xfrm>
          <a:prstGeom prst="rect">
            <a:avLst/>
          </a:prstGeom>
        </p:spPr>
        <p:txBody>
          <a:bodyPr wrap="square">
            <a:spAutoFit/>
          </a:bodyPr>
          <a:lstStyle/>
          <a:p>
            <a:r>
              <a:rPr lang="en-US" altLang="zh-TW" sz="1700" dirty="0">
                <a:solidFill>
                  <a:schemeClr val="tx1">
                    <a:lumMod val="65000"/>
                    <a:lumOff val="35000"/>
                  </a:schemeClr>
                </a:solidFill>
              </a:rPr>
              <a:t>TPEE</a:t>
            </a:r>
            <a:r>
              <a:rPr lang="zh-TW" altLang="zh-TW" sz="1700" dirty="0">
                <a:solidFill>
                  <a:schemeClr val="tx1">
                    <a:lumMod val="65000"/>
                    <a:lumOff val="35000"/>
                  </a:schemeClr>
                </a:solidFill>
              </a:rPr>
              <a:t>作為傳統彈性纖維的環保替代品。</a:t>
            </a:r>
            <a:r>
              <a:rPr lang="zh-TW" altLang="en-US" sz="1700" dirty="0">
                <a:solidFill>
                  <a:schemeClr val="tx1">
                    <a:lumMod val="65000"/>
                    <a:lumOff val="35000"/>
                  </a:schemeClr>
                </a:solidFill>
              </a:rPr>
              <a:t>屬於</a:t>
            </a:r>
            <a:r>
              <a:rPr lang="zh-TW" altLang="zh-TW" sz="1700" dirty="0">
                <a:solidFill>
                  <a:schemeClr val="tx1">
                    <a:lumMod val="65000"/>
                    <a:lumOff val="35000"/>
                  </a:schemeClr>
                </a:solidFill>
              </a:rPr>
              <a:t>聚酯基材料，它可以與聚酯纖維交織以開發單一材料織物。</a:t>
            </a:r>
            <a:r>
              <a:rPr lang="en-US" altLang="zh-TW" sz="1700" dirty="0">
                <a:solidFill>
                  <a:schemeClr val="tx1">
                    <a:lumMod val="65000"/>
                    <a:lumOff val="35000"/>
                  </a:schemeClr>
                </a:solidFill>
              </a:rPr>
              <a:t>TPEE</a:t>
            </a:r>
            <a:r>
              <a:rPr lang="zh-TW" altLang="zh-TW" sz="1700" dirty="0">
                <a:solidFill>
                  <a:schemeClr val="tx1">
                    <a:lumMod val="65000"/>
                    <a:lumOff val="35000"/>
                  </a:schemeClr>
                </a:solidFill>
              </a:rPr>
              <a:t>具有較低的熱定型溫度，節能的同時還具有優越的彈性、回復率，並保持織物柔軟的手感和更好的色牢度。</a:t>
            </a:r>
            <a:r>
              <a:rPr lang="zh-TW" altLang="en-US" sz="1700" dirty="0">
                <a:solidFill>
                  <a:schemeClr val="tx1">
                    <a:lumMod val="65000"/>
                    <a:lumOff val="35000"/>
                  </a:schemeClr>
                </a:solidFill>
              </a:rPr>
              <a:t>複合夏日首選的</a:t>
            </a:r>
            <a:r>
              <a:rPr lang="en-US" altLang="zh-TW" sz="1700" dirty="0">
                <a:solidFill>
                  <a:schemeClr val="tx1">
                    <a:lumMod val="65000"/>
                    <a:lumOff val="35000"/>
                  </a:schemeClr>
                </a:solidFill>
              </a:rPr>
              <a:t>AERO-TECH</a:t>
            </a:r>
            <a:r>
              <a:rPr lang="zh-TW" altLang="en-US" sz="1700" dirty="0">
                <a:solidFill>
                  <a:schemeClr val="tx1">
                    <a:lumMod val="65000"/>
                    <a:lumOff val="35000"/>
                  </a:schemeClr>
                </a:solidFill>
              </a:rPr>
              <a:t>易溶紗，微細孔洞使布料通氣不燜熱，更能客製化孔洞排列設計，</a:t>
            </a:r>
            <a:r>
              <a:rPr lang="zh-TW" altLang="zh-TW" sz="1700" dirty="0">
                <a:solidFill>
                  <a:schemeClr val="tx1">
                    <a:lumMod val="65000"/>
                    <a:lumOff val="35000"/>
                  </a:schemeClr>
                </a:solidFill>
              </a:rPr>
              <a:t> </a:t>
            </a:r>
            <a:r>
              <a:rPr lang="zh-TW" altLang="en-US" sz="1700" dirty="0">
                <a:solidFill>
                  <a:schemeClr val="tx1">
                    <a:lumMod val="65000"/>
                    <a:lumOff val="35000"/>
                  </a:schemeClr>
                </a:solidFill>
              </a:rPr>
              <a:t>與</a:t>
            </a:r>
            <a:r>
              <a:rPr lang="en-US" altLang="zh-TW" sz="1700" dirty="0">
                <a:solidFill>
                  <a:schemeClr val="tx1">
                    <a:lumMod val="65000"/>
                    <a:lumOff val="35000"/>
                  </a:schemeClr>
                </a:solidFill>
              </a:rPr>
              <a:t>TPEE </a:t>
            </a:r>
            <a:r>
              <a:rPr lang="zh-TW" altLang="en-US" sz="1700" dirty="0">
                <a:solidFill>
                  <a:schemeClr val="tx1">
                    <a:lumMod val="65000"/>
                    <a:lumOff val="35000"/>
                  </a:schemeClr>
                </a:solidFill>
              </a:rPr>
              <a:t>的搭配可</a:t>
            </a:r>
            <a:r>
              <a:rPr lang="zh-TW" altLang="zh-TW" sz="1700" dirty="0">
                <a:solidFill>
                  <a:schemeClr val="tx1">
                    <a:lumMod val="65000"/>
                    <a:lumOff val="35000"/>
                  </a:schemeClr>
                </a:solidFill>
              </a:rPr>
              <a:t>實現產品生命週期結束的</a:t>
            </a:r>
            <a:r>
              <a:rPr lang="zh-TW" altLang="en-US" sz="1700" dirty="0">
                <a:solidFill>
                  <a:schemeClr val="tx1">
                    <a:lumMod val="65000"/>
                    <a:lumOff val="35000"/>
                  </a:schemeClr>
                </a:solidFill>
              </a:rPr>
              <a:t>完全</a:t>
            </a:r>
            <a:r>
              <a:rPr lang="zh-TW" altLang="zh-TW" sz="1700" dirty="0">
                <a:solidFill>
                  <a:schemeClr val="tx1">
                    <a:lumMod val="65000"/>
                    <a:lumOff val="35000"/>
                  </a:schemeClr>
                </a:solidFill>
              </a:rPr>
              <a:t>回收。</a:t>
            </a:r>
            <a:endParaRPr lang="zh-TW" altLang="en-US" sz="1700" dirty="0">
              <a:solidFill>
                <a:schemeClr val="tx1">
                  <a:lumMod val="65000"/>
                  <a:lumOff val="35000"/>
                </a:schemeClr>
              </a:solidFill>
            </a:endParaRPr>
          </a:p>
        </p:txBody>
      </p:sp>
      <p:pic>
        <p:nvPicPr>
          <p:cNvPr id="3" name="圖片 2">
            <a:extLst>
              <a:ext uri="{FF2B5EF4-FFF2-40B4-BE49-F238E27FC236}">
                <a16:creationId xmlns:a16="http://schemas.microsoft.com/office/drawing/2014/main" xmlns="" id="{9A083969-CF9F-1437-7E1F-082133F5DC2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579" y="4346803"/>
            <a:ext cx="3729524" cy="743689"/>
          </a:xfrm>
          <a:prstGeom prst="rect">
            <a:avLst/>
          </a:prstGeom>
        </p:spPr>
      </p:pic>
      <p:grpSp>
        <p:nvGrpSpPr>
          <p:cNvPr id="5" name="群組 4">
            <a:extLst>
              <a:ext uri="{FF2B5EF4-FFF2-40B4-BE49-F238E27FC236}">
                <a16:creationId xmlns:a16="http://schemas.microsoft.com/office/drawing/2014/main" xmlns="" id="{58E88CCF-E324-5ED8-C49F-113B0C1041AC}"/>
              </a:ext>
            </a:extLst>
          </p:cNvPr>
          <p:cNvGrpSpPr/>
          <p:nvPr/>
        </p:nvGrpSpPr>
        <p:grpSpPr>
          <a:xfrm>
            <a:off x="179512" y="555526"/>
            <a:ext cx="8784976" cy="595228"/>
            <a:chOff x="179512" y="555526"/>
            <a:chExt cx="8784976" cy="595228"/>
          </a:xfrm>
        </p:grpSpPr>
        <p:sp>
          <p:nvSpPr>
            <p:cNvPr id="2" name="矩形 1"/>
            <p:cNvSpPr/>
            <p:nvPr/>
          </p:nvSpPr>
          <p:spPr>
            <a:xfrm>
              <a:off x="179512" y="627534"/>
              <a:ext cx="8784976" cy="523220"/>
            </a:xfrm>
            <a:prstGeom prst="rect">
              <a:avLst/>
            </a:prstGeom>
          </p:spPr>
          <p:txBody>
            <a:bodyPr wrap="square">
              <a:spAutoFit/>
            </a:bodyPr>
            <a:lstStyle/>
            <a:p>
              <a:r>
                <a:rPr lang="en-US" altLang="zh-TW" sz="2800" b="1" spc="-100" dirty="0">
                  <a:solidFill>
                    <a:schemeClr val="tx1">
                      <a:lumMod val="65000"/>
                      <a:lumOff val="35000"/>
                    </a:schemeClr>
                  </a:solidFill>
                  <a:latin typeface="Arial" panose="020B0604020202020204" pitchFamily="34" charset="0"/>
                  <a:cs typeface="Arial" panose="020B0604020202020204" pitchFamily="34" charset="0"/>
                </a:rPr>
                <a:t>TPEE </a:t>
              </a:r>
              <a:r>
                <a:rPr lang="zh-TW" altLang="zh-TW" sz="2800" b="1" spc="-200" dirty="0">
                  <a:solidFill>
                    <a:schemeClr val="tx1">
                      <a:lumMod val="65000"/>
                      <a:lumOff val="35000"/>
                    </a:schemeClr>
                  </a:solidFill>
                  <a:latin typeface="Arial" panose="020B0604020202020204" pitchFamily="34" charset="0"/>
                  <a:cs typeface="Arial" panose="020B0604020202020204" pitchFamily="34" charset="0"/>
                </a:rPr>
                <a:t>彈性</a:t>
              </a:r>
              <a:r>
                <a:rPr lang="zh-TW" altLang="en-US" sz="2800" b="1" spc="-200" dirty="0">
                  <a:solidFill>
                    <a:schemeClr val="tx1">
                      <a:lumMod val="65000"/>
                      <a:lumOff val="35000"/>
                    </a:schemeClr>
                  </a:solidFill>
                  <a:latin typeface="Arial" panose="020B0604020202020204" pitchFamily="34" charset="0"/>
                  <a:cs typeface="Arial" panose="020B0604020202020204" pitchFamily="34" charset="0"/>
                </a:rPr>
                <a:t>布</a:t>
              </a:r>
              <a:r>
                <a:rPr lang="en-US" altLang="zh-TW" sz="2800" b="1" dirty="0">
                  <a:solidFill>
                    <a:schemeClr val="tx1">
                      <a:lumMod val="65000"/>
                      <a:lumOff val="35000"/>
                    </a:schemeClr>
                  </a:solidFill>
                  <a:latin typeface="Arial" panose="020B0604020202020204" pitchFamily="34" charset="0"/>
                  <a:cs typeface="Arial" panose="020B0604020202020204" pitchFamily="34" charset="0"/>
                </a:rPr>
                <a:t>+   </a:t>
              </a:r>
              <a:r>
                <a:rPr lang="zh-TW" altLang="en-US" sz="2800" b="1" dirty="0">
                  <a:solidFill>
                    <a:schemeClr val="tx1">
                      <a:lumMod val="65000"/>
                      <a:lumOff val="35000"/>
                    </a:schemeClr>
                  </a:solidFill>
                  <a:latin typeface="Arial" panose="020B0604020202020204" pitchFamily="34" charset="0"/>
                  <a:cs typeface="Arial" panose="020B0604020202020204" pitchFamily="34" charset="0"/>
                </a:rPr>
                <a:t>   </a:t>
              </a:r>
              <a:r>
                <a:rPr lang="zh-TW" altLang="en-US" sz="2800" b="1" spc="-200" dirty="0">
                  <a:solidFill>
                    <a:schemeClr val="tx1">
                      <a:lumMod val="65000"/>
                      <a:lumOff val="35000"/>
                    </a:schemeClr>
                  </a:solidFill>
                  <a:latin typeface="Arial" panose="020B0604020202020204" pitchFamily="34" charset="0"/>
                  <a:cs typeface="Arial" panose="020B0604020202020204" pitchFamily="34" charset="0"/>
                </a:rPr>
                <a:t>易溶紗</a:t>
              </a:r>
              <a:r>
                <a:rPr lang="en-US" altLang="zh-TW" sz="2800" b="1" spc="-200" dirty="0">
                  <a:solidFill>
                    <a:schemeClr val="tx1">
                      <a:lumMod val="65000"/>
                      <a:lumOff val="35000"/>
                    </a:schemeClr>
                  </a:solidFill>
                  <a:latin typeface="Arial" panose="020B0604020202020204" pitchFamily="34" charset="0"/>
                  <a:cs typeface="Arial" panose="020B0604020202020204" pitchFamily="34" charset="0"/>
                </a:rPr>
                <a:t> </a:t>
              </a:r>
              <a:r>
                <a:rPr lang="en-US" altLang="zh-TW" sz="2000" spc="-150" dirty="0">
                  <a:solidFill>
                    <a:schemeClr val="tx1">
                      <a:lumMod val="65000"/>
                      <a:lumOff val="35000"/>
                    </a:schemeClr>
                  </a:solidFill>
                </a:rPr>
                <a:t>Thermoplastic Polyester </a:t>
              </a:r>
              <a:r>
                <a:rPr lang="en-US" altLang="zh-TW" sz="2000" spc="-150" dirty="0" err="1">
                  <a:solidFill>
                    <a:schemeClr val="tx1">
                      <a:lumMod val="65000"/>
                      <a:lumOff val="35000"/>
                    </a:schemeClr>
                  </a:solidFill>
                </a:rPr>
                <a:t>Elastomer+</a:t>
              </a:r>
              <a:r>
                <a:rPr lang="en-US" altLang="zh-TW" sz="2000" b="1" spc="-150" dirty="0" err="1">
                  <a:solidFill>
                    <a:srgbClr val="00B0F0"/>
                  </a:solidFill>
                </a:rPr>
                <a:t>AERO-TECH</a:t>
              </a:r>
              <a:endParaRPr lang="zh-TW" altLang="en-US" sz="2000" b="1" spc="-150" dirty="0">
                <a:solidFill>
                  <a:srgbClr val="00B0F0"/>
                </a:solidFill>
              </a:endParaRPr>
            </a:p>
          </p:txBody>
        </p:sp>
        <p:pic>
          <p:nvPicPr>
            <p:cNvPr id="7" name="圖片 6">
              <a:extLst>
                <a:ext uri="{FF2B5EF4-FFF2-40B4-BE49-F238E27FC236}">
                  <a16:creationId xmlns:a16="http://schemas.microsoft.com/office/drawing/2014/main" xmlns="" id="{F781E504-ED29-F6CD-4866-EDF716511C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44350" y="555526"/>
              <a:ext cx="543474" cy="523220"/>
            </a:xfrm>
            <a:prstGeom prst="rect">
              <a:avLst/>
            </a:prstGeom>
          </p:spPr>
        </p:pic>
      </p:grpSp>
      <p:pic>
        <p:nvPicPr>
          <p:cNvPr id="8" name="圖片 7">
            <a:extLst>
              <a:ext uri="{FF2B5EF4-FFF2-40B4-BE49-F238E27FC236}">
                <a16:creationId xmlns:a16="http://schemas.microsoft.com/office/drawing/2014/main" xmlns="" id="{35D67B56-E489-F595-342C-C5CD8A889DBF}"/>
              </a:ext>
            </a:extLst>
          </p:cNvPr>
          <p:cNvPicPr>
            <a:picLocks noChangeAspect="1"/>
          </p:cNvPicPr>
          <p:nvPr/>
        </p:nvPicPr>
        <p:blipFill>
          <a:blip r:embed="rId4" cstate="print">
            <a:extLst>
              <a:ext uri="{28A0092B-C50C-407E-A947-70E740481C1C}">
                <a14:useLocalDpi xmlns:a14="http://schemas.microsoft.com/office/drawing/2010/main" val="0"/>
              </a:ext>
            </a:extLst>
          </a:blip>
          <a:srcRect l="32300" t="14539" r="10970" b="9818"/>
          <a:stretch>
            <a:fillRect/>
          </a:stretch>
        </p:blipFill>
        <p:spPr>
          <a:xfrm>
            <a:off x="483941" y="1381731"/>
            <a:ext cx="2937600" cy="2937600"/>
          </a:xfrm>
          <a:prstGeom prst="rect">
            <a:avLst/>
          </a:prstGeom>
          <a:effectLst>
            <a:outerShdw blurRad="292100" dist="139700" dir="2700000" algn="tl" rotWithShape="0">
              <a:prstClr val="black">
                <a:alpha val="65000"/>
              </a:prstClr>
            </a:outerShdw>
          </a:effectLst>
        </p:spPr>
      </p:pic>
      <p:pic>
        <p:nvPicPr>
          <p:cNvPr id="12" name="圖片 11">
            <a:extLst>
              <a:ext uri="{FF2B5EF4-FFF2-40B4-BE49-F238E27FC236}">
                <a16:creationId xmlns:a16="http://schemas.microsoft.com/office/drawing/2014/main" xmlns="" id="{D0B62111-43BE-83E6-A26E-0B0DC72454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25009" y="3121837"/>
            <a:ext cx="3135050" cy="1984092"/>
          </a:xfrm>
          <a:prstGeom prst="rect">
            <a:avLst/>
          </a:prstGeom>
        </p:spPr>
      </p:pic>
    </p:spTree>
    <p:extLst>
      <p:ext uri="{BB962C8B-B14F-4D97-AF65-F5344CB8AC3E}">
        <p14:creationId xmlns:p14="http://schemas.microsoft.com/office/powerpoint/2010/main" val="3670212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a:stretch>
            <a:fillRect/>
          </a:stretch>
        </p:blipFill>
        <p:spPr>
          <a:xfrm>
            <a:off x="0" y="267494"/>
            <a:ext cx="9144000" cy="4876006"/>
          </a:xfrm>
          <a:prstGeom prst="rect">
            <a:avLst/>
          </a:prstGeom>
        </p:spPr>
      </p:pic>
      <p:sp>
        <p:nvSpPr>
          <p:cNvPr id="8" name="TextBox 5">
            <a:extLst>
              <a:ext uri="{FF2B5EF4-FFF2-40B4-BE49-F238E27FC236}">
                <a16:creationId xmlns="" xmlns:a16="http://schemas.microsoft.com/office/drawing/2014/main" id="{95E3BD7D-EEC6-41FC-867D-95F2B71346B3}"/>
              </a:ext>
            </a:extLst>
          </p:cNvPr>
          <p:cNvSpPr txBox="1"/>
          <p:nvPr/>
        </p:nvSpPr>
        <p:spPr>
          <a:xfrm>
            <a:off x="467544" y="1275606"/>
            <a:ext cx="7560840" cy="3231654"/>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2400" b="1" dirty="0">
                <a:solidFill>
                  <a:schemeClr val="bg1">
                    <a:lumMod val="85000"/>
                  </a:schemeClr>
                </a:solidFill>
                <a:effectLst/>
                <a:latin typeface="+mn-ea"/>
              </a:rPr>
              <a:t>關於得力</a:t>
            </a:r>
            <a:endParaRPr lang="en-US" altLang="ko-KR" sz="2400" b="1" dirty="0">
              <a:solidFill>
                <a:schemeClr val="bg1">
                  <a:lumMod val="8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85000"/>
                  </a:schemeClr>
                </a:solidFill>
                <a:effectLst/>
                <a:latin typeface="+mn-ea"/>
              </a:rPr>
              <a:t>研發產品</a:t>
            </a:r>
            <a:endParaRPr lang="en-US" altLang="zh-TW" sz="2400" b="1" dirty="0">
              <a:solidFill>
                <a:schemeClr val="bg1">
                  <a:lumMod val="85000"/>
                </a:schemeClr>
              </a:solidFill>
              <a:effectLst/>
              <a:latin typeface="+mn-ea"/>
            </a:endParaRPr>
          </a:p>
          <a:p>
            <a:pPr marL="571500" indent="-571500">
              <a:buFont typeface="Arial" panose="020B0604020202020204" pitchFamily="34" charset="0"/>
              <a:buChar char="•"/>
            </a:pPr>
            <a:r>
              <a:rPr lang="zh-TW" altLang="en-US" sz="3600" b="1" dirty="0">
                <a:solidFill>
                  <a:prstClr val="white"/>
                </a:solidFill>
                <a:effectLst/>
                <a:latin typeface="+mn-ea"/>
              </a:rPr>
              <a:t>財務</a:t>
            </a:r>
            <a:r>
              <a:rPr lang="zh-TW" altLang="en-US" sz="3600" b="1" dirty="0" smtClean="0">
                <a:solidFill>
                  <a:prstClr val="white"/>
                </a:solidFill>
                <a:effectLst/>
                <a:latin typeface="+mn-ea"/>
              </a:rPr>
              <a:t>表現</a:t>
            </a:r>
            <a:endParaRPr lang="en-US" altLang="zh-TW" sz="3600" b="1" dirty="0" smtClean="0">
              <a:solidFill>
                <a:prstClr val="white"/>
              </a:solidFill>
              <a:effectLst/>
              <a:latin typeface="+mn-ea"/>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cs typeface="Arial Unicode MS" panose="020B0604020202020204" pitchFamily="34" charset="-120"/>
              </a:rPr>
              <a:t>拆遷</a:t>
            </a:r>
            <a:r>
              <a:rPr lang="zh-TW" altLang="en-US" sz="2400" b="1" dirty="0">
                <a:solidFill>
                  <a:schemeClr val="bg1">
                    <a:lumMod val="75000"/>
                  </a:schemeClr>
                </a:solidFill>
                <a:effectLst/>
                <a:latin typeface="+mn-ea"/>
                <a:cs typeface="Arial Unicode MS" panose="020B0604020202020204" pitchFamily="34" charset="-120"/>
              </a:rPr>
              <a:t>款進度</a:t>
            </a:r>
            <a:endParaRPr lang="en-US" altLang="zh-TW" sz="2400" b="1" dirty="0">
              <a:solidFill>
                <a:schemeClr val="bg1">
                  <a:lumMod val="75000"/>
                </a:schemeClr>
              </a:solidFill>
              <a:effectLst/>
              <a:latin typeface="+mn-ea"/>
              <a:cs typeface="Arial Unicode MS" panose="020B0604020202020204" pitchFamily="34" charset="-120"/>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rPr>
              <a:t>合作</a:t>
            </a:r>
            <a:r>
              <a:rPr lang="zh-TW" altLang="en-US" sz="2400" b="1" dirty="0">
                <a:solidFill>
                  <a:schemeClr val="bg1">
                    <a:lumMod val="75000"/>
                  </a:schemeClr>
                </a:solidFill>
                <a:effectLst/>
                <a:latin typeface="+mn-ea"/>
              </a:rPr>
              <a:t>品牌</a:t>
            </a:r>
            <a:endParaRPr lang="en-US" altLang="ko-KR" sz="2400" b="1" dirty="0">
              <a:solidFill>
                <a:schemeClr val="bg1">
                  <a:lumMod val="75000"/>
                </a:schemeClr>
              </a:solidFill>
              <a:effectLst/>
              <a:latin typeface="+mn-ea"/>
            </a:endParaRPr>
          </a:p>
          <a:p>
            <a:pPr algn="ctr"/>
            <a:endParaRPr lang="ko-KR" altLang="en-US" dirty="0">
              <a:solidFill>
                <a:prstClr val="white"/>
              </a:solidFill>
              <a:effectLst/>
              <a:latin typeface="+mn-ea"/>
            </a:endParaRPr>
          </a:p>
        </p:txBody>
      </p:sp>
    </p:spTree>
    <p:extLst>
      <p:ext uri="{BB962C8B-B14F-4D97-AF65-F5344CB8AC3E}">
        <p14:creationId xmlns:p14="http://schemas.microsoft.com/office/powerpoint/2010/main" val="4157219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p:cNvSpPr txBox="1">
            <a:spLocks/>
          </p:cNvSpPr>
          <p:nvPr/>
        </p:nvSpPr>
        <p:spPr>
          <a:xfrm>
            <a:off x="1187624" y="1069378"/>
            <a:ext cx="2596729" cy="540384"/>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r>
              <a:rPr lang="zh-TW" altLang="en-US" sz="1800" b="1" dirty="0">
                <a:solidFill>
                  <a:schemeClr val="tx1"/>
                </a:solidFill>
                <a:latin typeface="+mn-lt"/>
              </a:rPr>
              <a:t>營業收入</a:t>
            </a:r>
            <a:r>
              <a:rPr lang="en-US" altLang="zh-TW" sz="1800" b="1" dirty="0">
                <a:solidFill>
                  <a:schemeClr val="tx1"/>
                </a:solidFill>
                <a:latin typeface="+mn-lt"/>
              </a:rPr>
              <a:t>(</a:t>
            </a:r>
            <a:r>
              <a:rPr lang="zh-TW" altLang="en-US" sz="1800" b="1" dirty="0">
                <a:solidFill>
                  <a:schemeClr val="tx1"/>
                </a:solidFill>
                <a:latin typeface="+mn-lt"/>
              </a:rPr>
              <a:t>新台幣億元</a:t>
            </a:r>
            <a:r>
              <a:rPr lang="en-US" altLang="zh-TW" sz="1800" b="1" dirty="0">
                <a:solidFill>
                  <a:schemeClr val="tx1"/>
                </a:solidFill>
                <a:latin typeface="+mn-lt"/>
              </a:rPr>
              <a:t>)</a:t>
            </a:r>
            <a:endParaRPr lang="zh-TW" altLang="en-US" sz="1800" b="1" dirty="0">
              <a:solidFill>
                <a:schemeClr val="tx1"/>
              </a:solidFill>
              <a:latin typeface="+mn-lt"/>
            </a:endParaRPr>
          </a:p>
        </p:txBody>
      </p:sp>
      <p:sp>
        <p:nvSpPr>
          <p:cNvPr id="11" name="標題 1"/>
          <p:cNvSpPr txBox="1">
            <a:spLocks/>
          </p:cNvSpPr>
          <p:nvPr/>
        </p:nvSpPr>
        <p:spPr>
          <a:xfrm>
            <a:off x="5364088" y="1069378"/>
            <a:ext cx="2596729" cy="540384"/>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zh-TW" altLang="en-US" sz="1800" b="1" dirty="0">
                <a:solidFill>
                  <a:schemeClr val="tx1"/>
                </a:solidFill>
                <a:latin typeface="+mn-lt"/>
              </a:rPr>
              <a:t>稅後淨利率</a:t>
            </a:r>
            <a:r>
              <a:rPr lang="en-US" altLang="zh-TW" sz="1800" b="1" dirty="0">
                <a:solidFill>
                  <a:schemeClr val="tx1"/>
                </a:solidFill>
                <a:latin typeface="+mn-lt"/>
              </a:rPr>
              <a:t>(%)</a:t>
            </a:r>
            <a:endParaRPr lang="zh-TW" altLang="en-US" sz="1800" b="1" dirty="0">
              <a:solidFill>
                <a:schemeClr val="tx1"/>
              </a:solidFill>
              <a:latin typeface="+mn-lt"/>
            </a:endParaRPr>
          </a:p>
        </p:txBody>
      </p:sp>
      <p:sp>
        <p:nvSpPr>
          <p:cNvPr id="12" name="標題 1"/>
          <p:cNvSpPr txBox="1">
            <a:spLocks/>
          </p:cNvSpPr>
          <p:nvPr/>
        </p:nvSpPr>
        <p:spPr>
          <a:xfrm>
            <a:off x="630589" y="466065"/>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zh-TW" altLang="en-US" sz="3299" b="1" dirty="0">
                <a:solidFill>
                  <a:schemeClr val="accent6"/>
                </a:solidFill>
              </a:rPr>
              <a:t>營收</a:t>
            </a:r>
            <a:r>
              <a:rPr lang="en-US" altLang="zh-TW" sz="3299" dirty="0">
                <a:solidFill>
                  <a:schemeClr val="accent6"/>
                </a:solidFill>
                <a:latin typeface="+mn-lt"/>
              </a:rPr>
              <a:t>&amp;</a:t>
            </a:r>
            <a:r>
              <a:rPr lang="zh-TW" altLang="en-US" sz="3299" b="1" dirty="0">
                <a:solidFill>
                  <a:schemeClr val="accent6"/>
                </a:solidFill>
              </a:rPr>
              <a:t>獲利</a:t>
            </a:r>
            <a:endParaRPr lang="zh-TW" altLang="en-US" sz="3299" b="1" dirty="0">
              <a:solidFill>
                <a:schemeClr val="accent6"/>
              </a:solidFill>
              <a:latin typeface="+mn-lt"/>
            </a:endParaRPr>
          </a:p>
        </p:txBody>
      </p:sp>
      <p:graphicFrame>
        <p:nvGraphicFramePr>
          <p:cNvPr id="8" name="圖表 7">
            <a:extLst>
              <a:ext uri="{FF2B5EF4-FFF2-40B4-BE49-F238E27FC236}">
                <a16:creationId xmlns:lc="http://schemas.openxmlformats.org/drawingml/2006/lockedCanvas" xmlns:a16="http://schemas.microsoft.com/office/drawing/2014/main" xmlns:xdr="http://schemas.openxmlformats.org/drawingml/2006/spreadsheetDrawing" xmlns="" id="{00000000-0008-0000-0100-000002000000}"/>
              </a:ext>
            </a:extLst>
          </p:cNvPr>
          <p:cNvGraphicFramePr>
            <a:graphicFrameLocks/>
          </p:cNvGraphicFramePr>
          <p:nvPr>
            <p:extLst>
              <p:ext uri="{D42A27DB-BD31-4B8C-83A1-F6EECF244321}">
                <p14:modId xmlns:p14="http://schemas.microsoft.com/office/powerpoint/2010/main" val="4245124442"/>
              </p:ext>
            </p:extLst>
          </p:nvPr>
        </p:nvGraphicFramePr>
        <p:xfrm>
          <a:off x="24728" y="1779662"/>
          <a:ext cx="4691288" cy="29708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圖表 12">
            <a:extLst>
              <a:ext uri="{FF2B5EF4-FFF2-40B4-BE49-F238E27FC236}">
                <a16:creationId xmlns:lc="http://schemas.openxmlformats.org/drawingml/2006/lockedCanvas" xmlns:a16="http://schemas.microsoft.com/office/drawing/2014/main" xmlns:xdr="http://schemas.openxmlformats.org/drawingml/2006/spreadsheetDrawing" xmlns="" id="{00000000-0008-0000-0100-000003000000}"/>
              </a:ext>
            </a:extLst>
          </p:cNvPr>
          <p:cNvGraphicFramePr>
            <a:graphicFrameLocks/>
          </p:cNvGraphicFramePr>
          <p:nvPr>
            <p:extLst>
              <p:ext uri="{D42A27DB-BD31-4B8C-83A1-F6EECF244321}">
                <p14:modId xmlns:p14="http://schemas.microsoft.com/office/powerpoint/2010/main" val="212077906"/>
              </p:ext>
            </p:extLst>
          </p:nvPr>
        </p:nvGraphicFramePr>
        <p:xfrm>
          <a:off x="4341388" y="1609762"/>
          <a:ext cx="4682393" cy="248284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57357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標題 1"/>
          <p:cNvSpPr txBox="1">
            <a:spLocks/>
          </p:cNvSpPr>
          <p:nvPr/>
        </p:nvSpPr>
        <p:spPr>
          <a:xfrm>
            <a:off x="630589" y="366736"/>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zh-TW" altLang="en-US" sz="3299" b="1" dirty="0">
                <a:solidFill>
                  <a:schemeClr val="accent6"/>
                </a:solidFill>
              </a:rPr>
              <a:t>合併損益表</a:t>
            </a:r>
            <a:endParaRPr lang="zh-TW" altLang="en-US" sz="3299" b="1" dirty="0">
              <a:solidFill>
                <a:schemeClr val="accent6"/>
              </a:solidFill>
              <a:latin typeface="+mn-lt"/>
            </a:endParaRPr>
          </a:p>
        </p:txBody>
      </p:sp>
      <p:pic>
        <p:nvPicPr>
          <p:cNvPr id="2" name="圖片 1"/>
          <p:cNvPicPr>
            <a:picLocks noChangeAspect="1"/>
          </p:cNvPicPr>
          <p:nvPr/>
        </p:nvPicPr>
        <p:blipFill>
          <a:blip r:embed="rId3"/>
          <a:stretch>
            <a:fillRect/>
          </a:stretch>
        </p:blipFill>
        <p:spPr>
          <a:xfrm>
            <a:off x="899592" y="985788"/>
            <a:ext cx="7372350" cy="3486150"/>
          </a:xfrm>
          <a:prstGeom prst="rect">
            <a:avLst/>
          </a:prstGeom>
        </p:spPr>
      </p:pic>
    </p:spTree>
    <p:extLst>
      <p:ext uri="{BB962C8B-B14F-4D97-AF65-F5344CB8AC3E}">
        <p14:creationId xmlns:p14="http://schemas.microsoft.com/office/powerpoint/2010/main" val="1154991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p:cNvSpPr txBox="1">
            <a:spLocks/>
          </p:cNvSpPr>
          <p:nvPr/>
        </p:nvSpPr>
        <p:spPr>
          <a:xfrm>
            <a:off x="630589" y="339502"/>
            <a:ext cx="7730787" cy="620838"/>
          </a:xfrm>
          <a:prstGeom prst="rect">
            <a:avLst/>
          </a:prstGeom>
        </p:spPr>
        <p:txBody>
          <a:bodyPr vert="horz" lIns="81637" tIns="40819" rIns="81637" bIns="40819" rtlCol="0" anchor="b">
            <a:normAutofit/>
          </a:bodyPr>
          <a:lstStyle>
            <a:lvl1pPr algn="l" defTabSz="1088776" rtl="0" eaLnBrk="1" latinLnBrk="0" hangingPunct="1">
              <a:spcBef>
                <a:spcPct val="0"/>
              </a:spcBef>
              <a:buNone/>
              <a:defRPr sz="4300" kern="1200" cap="all" spc="-71" baseline="0">
                <a:solidFill>
                  <a:schemeClr val="tx2"/>
                </a:solidFill>
                <a:latin typeface="+mj-lt"/>
                <a:ea typeface="+mj-ea"/>
                <a:cs typeface="+mj-cs"/>
              </a:defRPr>
            </a:lvl1pPr>
          </a:lstStyle>
          <a:p>
            <a:pPr algn="ctr"/>
            <a:r>
              <a:rPr lang="zh-TW" altLang="en-US" sz="3299" b="1" dirty="0">
                <a:solidFill>
                  <a:schemeClr val="accent6"/>
                </a:solidFill>
              </a:rPr>
              <a:t>合併資產負債表</a:t>
            </a:r>
            <a:endParaRPr lang="zh-TW" altLang="en-US" sz="5399" b="1" dirty="0">
              <a:solidFill>
                <a:schemeClr val="accent6"/>
              </a:solidFill>
            </a:endParaRPr>
          </a:p>
        </p:txBody>
      </p:sp>
      <p:pic>
        <p:nvPicPr>
          <p:cNvPr id="2" name="圖片 1"/>
          <p:cNvPicPr>
            <a:picLocks noChangeAspect="1"/>
          </p:cNvPicPr>
          <p:nvPr/>
        </p:nvPicPr>
        <p:blipFill>
          <a:blip r:embed="rId2"/>
          <a:stretch>
            <a:fillRect/>
          </a:stretch>
        </p:blipFill>
        <p:spPr>
          <a:xfrm>
            <a:off x="881840" y="843558"/>
            <a:ext cx="7228284" cy="4024840"/>
          </a:xfrm>
          <a:prstGeom prst="rect">
            <a:avLst/>
          </a:prstGeom>
        </p:spPr>
      </p:pic>
    </p:spTree>
    <p:extLst>
      <p:ext uri="{BB962C8B-B14F-4D97-AF65-F5344CB8AC3E}">
        <p14:creationId xmlns:p14="http://schemas.microsoft.com/office/powerpoint/2010/main" val="3710084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0" y="267494"/>
            <a:ext cx="9144000" cy="4989361"/>
          </a:xfrm>
          <a:prstGeom prst="rect">
            <a:avLst/>
          </a:prstGeom>
        </p:spPr>
      </p:pic>
      <p:sp>
        <p:nvSpPr>
          <p:cNvPr id="4" name="TextBox 5">
            <a:extLst>
              <a:ext uri="{FF2B5EF4-FFF2-40B4-BE49-F238E27FC236}">
                <a16:creationId xmlns="" xmlns:a16="http://schemas.microsoft.com/office/drawing/2014/main" id="{95E3BD7D-EEC6-41FC-867D-95F2B71346B3}"/>
              </a:ext>
            </a:extLst>
          </p:cNvPr>
          <p:cNvSpPr txBox="1"/>
          <p:nvPr/>
        </p:nvSpPr>
        <p:spPr>
          <a:xfrm>
            <a:off x="827584" y="1500922"/>
            <a:ext cx="6624736" cy="2123658"/>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2400" b="1" dirty="0">
                <a:solidFill>
                  <a:schemeClr val="bg1">
                    <a:lumMod val="75000"/>
                  </a:schemeClr>
                </a:solidFill>
                <a:effectLst/>
                <a:latin typeface="+mn-ea"/>
              </a:rPr>
              <a:t>關於得力</a:t>
            </a:r>
            <a:endParaRPr lang="en-US" altLang="ko-KR" sz="2400" b="1" dirty="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75000"/>
                  </a:schemeClr>
                </a:solidFill>
                <a:effectLst/>
                <a:latin typeface="+mn-ea"/>
              </a:rPr>
              <a:t>得力產品</a:t>
            </a:r>
            <a:endParaRPr lang="en-US" altLang="zh-TW" sz="2400" b="1" dirty="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75000"/>
                  </a:schemeClr>
                </a:solidFill>
                <a:effectLst/>
                <a:latin typeface="+mn-ea"/>
              </a:rPr>
              <a:t>財務</a:t>
            </a:r>
            <a:r>
              <a:rPr lang="zh-TW" altLang="en-US" sz="2400" b="1" dirty="0" smtClean="0">
                <a:solidFill>
                  <a:schemeClr val="bg1">
                    <a:lumMod val="75000"/>
                  </a:schemeClr>
                </a:solidFill>
                <a:effectLst/>
                <a:latin typeface="+mn-ea"/>
              </a:rPr>
              <a:t>表現</a:t>
            </a:r>
            <a:endParaRPr lang="en-US" altLang="zh-TW" sz="2400" b="1" dirty="0" smtClean="0">
              <a:solidFill>
                <a:schemeClr val="bg1">
                  <a:lumMod val="75000"/>
                </a:schemeClr>
              </a:solidFill>
              <a:effectLst/>
              <a:latin typeface="+mn-ea"/>
            </a:endParaRPr>
          </a:p>
          <a:p>
            <a:pPr marL="571500" indent="-571500">
              <a:buFont typeface="Arial" panose="020B0604020202020204" pitchFamily="34" charset="0"/>
              <a:buChar char="•"/>
            </a:pPr>
            <a:r>
              <a:rPr lang="zh-TW" altLang="en-US" sz="3600" b="1" dirty="0" smtClean="0">
                <a:effectLst/>
                <a:latin typeface="+mn-ea"/>
              </a:rPr>
              <a:t>拆遷</a:t>
            </a:r>
            <a:r>
              <a:rPr lang="zh-TW" altLang="en-US" sz="3600" b="1" dirty="0">
                <a:effectLst/>
                <a:latin typeface="+mn-ea"/>
              </a:rPr>
              <a:t>款進度</a:t>
            </a:r>
            <a:endParaRPr lang="en-US" altLang="zh-TW" sz="3600" b="1" dirty="0">
              <a:effectLst/>
              <a:latin typeface="+mn-ea"/>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rPr>
              <a:t>合作</a:t>
            </a:r>
            <a:r>
              <a:rPr lang="zh-TW" altLang="en-US" sz="2400" b="1" dirty="0">
                <a:solidFill>
                  <a:schemeClr val="bg1">
                    <a:lumMod val="75000"/>
                  </a:schemeClr>
                </a:solidFill>
                <a:effectLst/>
                <a:latin typeface="+mn-ea"/>
              </a:rPr>
              <a:t>品牌</a:t>
            </a:r>
            <a:endParaRPr lang="en-US" altLang="ko-KR" sz="2400" b="1" dirty="0">
              <a:solidFill>
                <a:schemeClr val="bg1">
                  <a:lumMod val="75000"/>
                </a:schemeClr>
              </a:solidFill>
              <a:effectLst/>
              <a:latin typeface="+mn-ea"/>
            </a:endParaRPr>
          </a:p>
        </p:txBody>
      </p:sp>
    </p:spTree>
    <p:extLst>
      <p:ext uri="{BB962C8B-B14F-4D97-AF65-F5344CB8AC3E}">
        <p14:creationId xmlns:p14="http://schemas.microsoft.com/office/powerpoint/2010/main" val="1856244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457200" y="400050"/>
            <a:ext cx="8229600" cy="74295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zh-TW" altLang="en-US" b="1" dirty="0">
                <a:solidFill>
                  <a:schemeClr val="accent6"/>
                </a:solidFill>
              </a:rPr>
              <a:t>拆遷款進度 </a:t>
            </a:r>
            <a:r>
              <a:rPr lang="en-US" altLang="zh-TW" sz="2600" b="1" dirty="0">
                <a:solidFill>
                  <a:schemeClr val="accent6"/>
                </a:solidFill>
              </a:rPr>
              <a:t>  </a:t>
            </a:r>
            <a:endParaRPr lang="en-US" altLang="zh-TW" sz="2800" dirty="0">
              <a:solidFill>
                <a:schemeClr val="bg1">
                  <a:lumMod val="50000"/>
                </a:schemeClr>
              </a:solidFill>
              <a:latin typeface="+mn-ea"/>
            </a:endParaRPr>
          </a:p>
        </p:txBody>
      </p:sp>
      <p:pic>
        <p:nvPicPr>
          <p:cNvPr id="3" name="圖片 2"/>
          <p:cNvPicPr>
            <a:picLocks noChangeAspect="1"/>
          </p:cNvPicPr>
          <p:nvPr/>
        </p:nvPicPr>
        <p:blipFill>
          <a:blip r:embed="rId2"/>
          <a:stretch>
            <a:fillRect/>
          </a:stretch>
        </p:blipFill>
        <p:spPr>
          <a:xfrm>
            <a:off x="1483983" y="1092207"/>
            <a:ext cx="6112353" cy="4051293"/>
          </a:xfrm>
          <a:prstGeom prst="rect">
            <a:avLst/>
          </a:prstGeom>
        </p:spPr>
      </p:pic>
    </p:spTree>
    <p:extLst>
      <p:ext uri="{BB962C8B-B14F-4D97-AF65-F5344CB8AC3E}">
        <p14:creationId xmlns:p14="http://schemas.microsoft.com/office/powerpoint/2010/main" val="65844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rotWithShape="1">
          <a:blip r:embed="rId2" cstate="print">
            <a:extLst>
              <a:ext uri="{BEBA8EAE-BF5A-486C-A8C5-ECC9F3942E4B}">
                <a14:imgProps xmlns:a14="http://schemas.microsoft.com/office/drawing/2010/main">
                  <a14:imgLayer r:embed="rId3">
                    <a14:imgEffect>
                      <a14:artisticWatercolorSponge/>
                    </a14:imgEffect>
                  </a14:imgLayer>
                </a14:imgProps>
              </a:ext>
              <a:ext uri="{28A0092B-C50C-407E-A947-70E740481C1C}">
                <a14:useLocalDpi xmlns:a14="http://schemas.microsoft.com/office/drawing/2010/main" val="0"/>
              </a:ext>
            </a:extLst>
          </a:blip>
          <a:srcRect t="13831" b="-1319"/>
          <a:stretch/>
        </p:blipFill>
        <p:spPr>
          <a:xfrm>
            <a:off x="1971" y="267494"/>
            <a:ext cx="9144000" cy="5921896"/>
          </a:xfrm>
          <a:prstGeom prst="rect">
            <a:avLst/>
          </a:prstGeom>
        </p:spPr>
      </p:pic>
      <p:sp>
        <p:nvSpPr>
          <p:cNvPr id="4" name="TextBox 5">
            <a:extLst>
              <a:ext uri="{FF2B5EF4-FFF2-40B4-BE49-F238E27FC236}">
                <a16:creationId xmlns="" xmlns:a16="http://schemas.microsoft.com/office/drawing/2014/main" id="{95E3BD7D-EEC6-41FC-867D-95F2B71346B3}"/>
              </a:ext>
            </a:extLst>
          </p:cNvPr>
          <p:cNvSpPr txBox="1"/>
          <p:nvPr/>
        </p:nvSpPr>
        <p:spPr>
          <a:xfrm>
            <a:off x="3635896" y="987574"/>
            <a:ext cx="6408712" cy="3231654"/>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2400" b="1" dirty="0">
                <a:solidFill>
                  <a:schemeClr val="bg1">
                    <a:lumMod val="75000"/>
                  </a:schemeClr>
                </a:solidFill>
                <a:effectLst/>
                <a:latin typeface="+mn-ea"/>
              </a:rPr>
              <a:t>關於得力</a:t>
            </a:r>
            <a:endParaRPr lang="en-US" altLang="ko-KR" sz="2400" b="1" dirty="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75000"/>
                  </a:schemeClr>
                </a:solidFill>
                <a:effectLst/>
                <a:latin typeface="+mn-ea"/>
              </a:rPr>
              <a:t>研發產品</a:t>
            </a:r>
            <a:endParaRPr lang="en-US" altLang="zh-TW" sz="2400" b="1" dirty="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75000"/>
                  </a:schemeClr>
                </a:solidFill>
                <a:effectLst/>
                <a:latin typeface="+mn-ea"/>
              </a:rPr>
              <a:t>財務</a:t>
            </a:r>
            <a:r>
              <a:rPr lang="zh-TW" altLang="en-US" sz="2400" b="1" dirty="0" smtClean="0">
                <a:solidFill>
                  <a:schemeClr val="bg1">
                    <a:lumMod val="75000"/>
                  </a:schemeClr>
                </a:solidFill>
                <a:effectLst/>
                <a:latin typeface="+mn-ea"/>
              </a:rPr>
              <a:t>表現</a:t>
            </a:r>
            <a:endParaRPr lang="en-US" altLang="zh-TW" sz="2400" b="1" dirty="0" smtClean="0">
              <a:solidFill>
                <a:schemeClr val="bg1">
                  <a:lumMod val="75000"/>
                </a:schemeClr>
              </a:solidFill>
              <a:effectLst/>
              <a:latin typeface="+mn-ea"/>
            </a:endParaRPr>
          </a:p>
          <a:p>
            <a:pPr marL="571500" indent="-571500">
              <a:buFont typeface="Arial" panose="020B0604020202020204" pitchFamily="34" charset="0"/>
              <a:buChar char="•"/>
            </a:pPr>
            <a:r>
              <a:rPr lang="zh-TW" altLang="en-US" sz="2400" b="1" dirty="0" smtClean="0">
                <a:solidFill>
                  <a:schemeClr val="bg1">
                    <a:lumMod val="75000"/>
                  </a:schemeClr>
                </a:solidFill>
                <a:effectLst/>
                <a:latin typeface="+mn-ea"/>
              </a:rPr>
              <a:t>拆遷</a:t>
            </a:r>
            <a:r>
              <a:rPr lang="zh-TW" altLang="en-US" sz="2400" b="1" dirty="0">
                <a:solidFill>
                  <a:schemeClr val="bg1">
                    <a:lumMod val="75000"/>
                  </a:schemeClr>
                </a:solidFill>
                <a:effectLst/>
                <a:latin typeface="+mn-ea"/>
              </a:rPr>
              <a:t>款進度</a:t>
            </a:r>
            <a:endParaRPr lang="en-US" altLang="zh-TW" sz="2400" b="1" dirty="0">
              <a:solidFill>
                <a:schemeClr val="bg1">
                  <a:lumMod val="75000"/>
                </a:schemeClr>
              </a:solidFill>
              <a:effectLst/>
              <a:latin typeface="+mn-ea"/>
            </a:endParaRPr>
          </a:p>
          <a:p>
            <a:pPr marL="571500" indent="-571500">
              <a:buFont typeface="Arial" panose="020B0604020202020204" pitchFamily="34" charset="0"/>
              <a:buChar char="•"/>
            </a:pPr>
            <a:r>
              <a:rPr lang="zh-TW" altLang="en-US" sz="3600" b="1" dirty="0" smtClean="0">
                <a:solidFill>
                  <a:prstClr val="white"/>
                </a:solidFill>
                <a:effectLst/>
                <a:latin typeface="+mn-ea"/>
              </a:rPr>
              <a:t>合作</a:t>
            </a:r>
            <a:r>
              <a:rPr lang="zh-TW" altLang="en-US" sz="3600" b="1" dirty="0">
                <a:solidFill>
                  <a:prstClr val="white"/>
                </a:solidFill>
                <a:effectLst/>
                <a:latin typeface="+mn-ea"/>
              </a:rPr>
              <a:t>品牌</a:t>
            </a:r>
          </a:p>
          <a:p>
            <a:pPr algn="ctr"/>
            <a:endParaRPr lang="ko-KR" altLang="en-US" dirty="0">
              <a:solidFill>
                <a:prstClr val="white"/>
              </a:solidFill>
              <a:effectLst/>
              <a:latin typeface="+mn-ea"/>
            </a:endParaRPr>
          </a:p>
        </p:txBody>
      </p:sp>
    </p:spTree>
    <p:extLst>
      <p:ext uri="{BB962C8B-B14F-4D97-AF65-F5344CB8AC3E}">
        <p14:creationId xmlns:p14="http://schemas.microsoft.com/office/powerpoint/2010/main" val="251223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30588" y="466065"/>
            <a:ext cx="7729571" cy="620838"/>
          </a:xfrm>
        </p:spPr>
        <p:txBody>
          <a:bodyPr>
            <a:normAutofit/>
          </a:bodyPr>
          <a:lstStyle/>
          <a:p>
            <a:pPr algn="ctr"/>
            <a:r>
              <a:rPr lang="zh-TW" altLang="en-US" sz="3299" b="1" dirty="0">
                <a:latin typeface="+mn-lt"/>
              </a:rPr>
              <a:t>免責聲明</a:t>
            </a:r>
          </a:p>
        </p:txBody>
      </p:sp>
      <p:sp>
        <p:nvSpPr>
          <p:cNvPr id="3" name="內容版面配置區 2"/>
          <p:cNvSpPr>
            <a:spLocks noGrp="1"/>
          </p:cNvSpPr>
          <p:nvPr>
            <p:ph idx="1"/>
          </p:nvPr>
        </p:nvSpPr>
        <p:spPr>
          <a:xfrm>
            <a:off x="630588" y="1329935"/>
            <a:ext cx="7620000" cy="3280078"/>
          </a:xfrm>
        </p:spPr>
        <p:txBody>
          <a:bodyPr/>
          <a:lstStyle/>
          <a:p>
            <a:r>
              <a:rPr lang="zh-TW" altLang="en-US" sz="2399" dirty="0"/>
              <a:t>本簡報資料所提供之資訊，包含所有前瞻性的看法，將不會因任何新的資訊、未來事件、或任何狀況的產生而更新相關資訊。得力實業股份有限公司（本公司）並不負有更新或修正本簡報資料內容之責任。本簡報資料中所提供之資訊並未明示或暗示的表達或保證其具有正確性、完整性、或可靠性，亦不代表本公司、產業狀況或後續重大發展的完整論述。</a:t>
            </a:r>
            <a:endParaRPr lang="en-US" altLang="zh-TW" sz="2399" dirty="0"/>
          </a:p>
        </p:txBody>
      </p:sp>
    </p:spTree>
    <p:extLst>
      <p:ext uri="{BB962C8B-B14F-4D97-AF65-F5344CB8AC3E}">
        <p14:creationId xmlns:p14="http://schemas.microsoft.com/office/powerpoint/2010/main" val="378948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標題 1"/>
          <p:cNvSpPr>
            <a:spLocks noGrp="1"/>
          </p:cNvSpPr>
          <p:nvPr>
            <p:ph type="title"/>
          </p:nvPr>
        </p:nvSpPr>
        <p:spPr>
          <a:xfrm>
            <a:off x="78824" y="410750"/>
            <a:ext cx="3770211" cy="288940"/>
          </a:xfrm>
        </p:spPr>
        <p:txBody>
          <a:bodyPr>
            <a:normAutofit fontScale="90000"/>
          </a:bodyPr>
          <a:lstStyle/>
          <a:p>
            <a:r>
              <a:rPr lang="zh-TW" altLang="en-US" sz="2800" b="1" dirty="0">
                <a:solidFill>
                  <a:schemeClr val="accent6"/>
                </a:solidFill>
                <a:latin typeface="+mn-lt"/>
              </a:rPr>
              <a:t>合作品牌 </a:t>
            </a:r>
            <a:r>
              <a:rPr lang="en-US" altLang="zh-TW" sz="2400" b="1" dirty="0">
                <a:solidFill>
                  <a:schemeClr val="accent6"/>
                </a:solidFill>
                <a:latin typeface="+mn-lt"/>
              </a:rPr>
              <a:t>- </a:t>
            </a:r>
            <a:r>
              <a:rPr lang="zh-TW" altLang="en-US" sz="2400" dirty="0">
                <a:solidFill>
                  <a:schemeClr val="accent6"/>
                </a:solidFill>
                <a:latin typeface="微軟正黑體" panose="020B0604030504040204" charset="-120"/>
                <a:ea typeface="微軟正黑體" panose="020B0604030504040204" charset="-120"/>
              </a:rPr>
              <a:t>原料供應商</a:t>
            </a:r>
            <a:r>
              <a:rPr lang="en-US" altLang="zh-TW" sz="2400" dirty="0">
                <a:solidFill>
                  <a:schemeClr val="accent6"/>
                </a:solidFill>
                <a:latin typeface="微軟正黑體" panose="020B0604030504040204" charset="-120"/>
                <a:ea typeface="微軟正黑體" panose="020B0604030504040204" charset="-120"/>
              </a:rPr>
              <a:t>(</a:t>
            </a:r>
            <a:r>
              <a:rPr lang="zh-TW" altLang="en-US" sz="2400" dirty="0">
                <a:solidFill>
                  <a:schemeClr val="accent6"/>
                </a:solidFill>
                <a:latin typeface="微軟正黑體" panose="020B0604030504040204" charset="-120"/>
                <a:ea typeface="微軟正黑體" panose="020B0604030504040204" charset="-120"/>
              </a:rPr>
              <a:t>布業</a:t>
            </a:r>
            <a:r>
              <a:rPr lang="en-US" altLang="zh-TW" sz="2400" dirty="0">
                <a:solidFill>
                  <a:schemeClr val="accent6"/>
                </a:solidFill>
                <a:latin typeface="微軟正黑體" panose="020B0604030504040204" charset="-120"/>
                <a:ea typeface="微軟正黑體" panose="020B0604030504040204" charset="-120"/>
              </a:rPr>
              <a:t>)</a:t>
            </a:r>
            <a:endParaRPr lang="en-US" altLang="zh-TW" sz="2400" b="1" dirty="0">
              <a:solidFill>
                <a:schemeClr val="accent6"/>
              </a:solidFill>
              <a:latin typeface="+mn-lt"/>
            </a:endParaRPr>
          </a:p>
        </p:txBody>
      </p:sp>
      <p:sp>
        <p:nvSpPr>
          <p:cNvPr id="60" name="投影片編號版面配置區 1"/>
          <p:cNvSpPr txBox="1">
            <a:spLocks noGrp="1"/>
          </p:cNvSpPr>
          <p:nvPr/>
        </p:nvSpPr>
        <p:spPr bwMode="auto">
          <a:xfrm flipH="1" flipV="1">
            <a:off x="5356974" y="5943307"/>
            <a:ext cx="76200" cy="8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square" lIns="0" tIns="0" rIns="0" bIns="0">
            <a:spAutoFit/>
          </a:bodyPr>
          <a:lstStyle>
            <a:lvl1pPr marL="57150">
              <a:spcBef>
                <a:spcPct val="20000"/>
              </a:spcBef>
              <a:defRPr>
                <a:solidFill>
                  <a:schemeClr val="tx1"/>
                </a:solidFill>
                <a:latin typeface="Calibri" panose="020F0502020204030204" pitchFamily="34" charset="0"/>
                <a:ea typeface="新細明體" panose="02020500000000000000" pitchFamily="18" charset="-120"/>
              </a:defRPr>
            </a:lvl1pPr>
            <a:lvl2pPr marL="742950" indent="-285750">
              <a:spcBef>
                <a:spcPct val="20000"/>
              </a:spcBef>
              <a:defRPr>
                <a:solidFill>
                  <a:schemeClr val="tx1"/>
                </a:solidFill>
                <a:latin typeface="Calibri" panose="020F0502020204030204" pitchFamily="34" charset="0"/>
                <a:ea typeface="新細明體" panose="02020500000000000000" pitchFamily="18" charset="-120"/>
              </a:defRPr>
            </a:lvl2pPr>
            <a:lvl3pPr marL="1143000" indent="-228600">
              <a:spcBef>
                <a:spcPct val="20000"/>
              </a:spcBef>
              <a:defRPr>
                <a:solidFill>
                  <a:schemeClr val="tx1"/>
                </a:solidFill>
                <a:latin typeface="Calibri" panose="020F0502020204030204" pitchFamily="34" charset="0"/>
                <a:ea typeface="新細明體" panose="02020500000000000000" pitchFamily="18" charset="-120"/>
              </a:defRPr>
            </a:lvl3pPr>
            <a:lvl4pPr marL="1600200" indent="-228600">
              <a:spcBef>
                <a:spcPct val="20000"/>
              </a:spcBef>
              <a:defRPr>
                <a:solidFill>
                  <a:schemeClr val="tx1"/>
                </a:solidFill>
                <a:latin typeface="Calibri" panose="020F0502020204030204" pitchFamily="34" charset="0"/>
                <a:ea typeface="新細明體" panose="02020500000000000000" pitchFamily="18" charset="-120"/>
              </a:defRPr>
            </a:lvl4pPr>
            <a:lvl5pPr marL="2057400" indent="-228600">
              <a:spcBef>
                <a:spcPct val="20000"/>
              </a:spcBef>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defRPr>
                <a:solidFill>
                  <a:schemeClr val="tx1"/>
                </a:solidFill>
                <a:latin typeface="Calibri" panose="020F0502020204030204" pitchFamily="34" charset="0"/>
                <a:ea typeface="新細明體" panose="02020500000000000000" pitchFamily="18" charset="-120"/>
              </a:defRPr>
            </a:lvl9pPr>
          </a:lstStyle>
          <a:p>
            <a:pPr eaLnBrk="1" hangingPunct="1">
              <a:lnSpc>
                <a:spcPts val="1100"/>
              </a:lnSpc>
              <a:spcBef>
                <a:spcPct val="0"/>
              </a:spcBef>
            </a:pPr>
            <a:endParaRPr kumimoji="0" lang="en-US" altLang="zh-TW" sz="1200" u="none"/>
          </a:p>
        </p:txBody>
      </p:sp>
      <p:pic>
        <p:nvPicPr>
          <p:cNvPr id="16" name="Picture 6"/>
          <p:cNvPicPr>
            <a:picLocks noChangeAspect="1" noChangeArrowheads="1"/>
          </p:cNvPicPr>
          <p:nvPr/>
        </p:nvPicPr>
        <p:blipFill>
          <a:blip r:embed="rId3" cstate="print"/>
          <a:stretch>
            <a:fillRect/>
          </a:stretch>
        </p:blipFill>
        <p:spPr bwMode="auto">
          <a:xfrm>
            <a:off x="3059832" y="1150359"/>
            <a:ext cx="1889885" cy="110873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 name="投影片編號版面配置區 1"/>
          <p:cNvSpPr txBox="1">
            <a:spLocks noGrp="1"/>
          </p:cNvSpPr>
          <p:nvPr/>
        </p:nvSpPr>
        <p:spPr bwMode="auto">
          <a:xfrm flipH="1" flipV="1">
            <a:off x="4664710" y="5286375"/>
            <a:ext cx="76200" cy="140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square" lIns="0" tIns="0" rIns="0" bIns="0">
            <a:spAutoFit/>
          </a:bodyPr>
          <a:lstStyle>
            <a:defPPr>
              <a:defRPr lang="zh-TW"/>
            </a:defPPr>
            <a:lvl1pPr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3600" b="1" u="sng" kern="1200">
                <a:solidFill>
                  <a:schemeClr val="tx1"/>
                </a:solidFill>
                <a:latin typeface="Calibri" panose="020F0502020204030204" pitchFamily="34" charset="0"/>
                <a:ea typeface="新細明體" panose="02020500000000000000" pitchFamily="18" charset="-120"/>
                <a:cs typeface="+mn-cs"/>
              </a:defRPr>
            </a:lvl5pPr>
            <a:lvl6pPr marL="22860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6pPr>
            <a:lvl7pPr marL="27432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7pPr>
            <a:lvl8pPr marL="32004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8pPr>
            <a:lvl9pPr marL="3657600" algn="l" defTabSz="914400" rtl="0" eaLnBrk="1" latinLnBrk="0" hangingPunct="1">
              <a:defRPr kumimoji="1" sz="3600" b="1" u="sng" kern="1200">
                <a:solidFill>
                  <a:schemeClr val="tx1"/>
                </a:solidFill>
                <a:latin typeface="Calibri" panose="020F0502020204030204" pitchFamily="34" charset="0"/>
                <a:ea typeface="新細明體" panose="02020500000000000000" pitchFamily="18" charset="-120"/>
                <a:cs typeface="+mn-cs"/>
              </a:defRPr>
            </a:lvl9pPr>
          </a:lstStyle>
          <a:p>
            <a:pPr eaLnBrk="1" hangingPunct="1">
              <a:lnSpc>
                <a:spcPts val="1100"/>
              </a:lnSpc>
              <a:spcBef>
                <a:spcPct val="0"/>
              </a:spcBef>
            </a:pPr>
            <a:endParaRPr kumimoji="0" lang="en-US" altLang="zh-TW" sz="1200" u="none"/>
          </a:p>
        </p:txBody>
      </p:sp>
      <p:pic>
        <p:nvPicPr>
          <p:cNvPr id="19" name="Picture 2"/>
          <p:cNvPicPr>
            <a:picLocks noChangeAspect="1" noChangeArrowheads="1"/>
          </p:cNvPicPr>
          <p:nvPr/>
        </p:nvPicPr>
        <p:blipFill>
          <a:blip r:embed="rId4" cstate="email"/>
          <a:stretch>
            <a:fillRect/>
          </a:stretch>
        </p:blipFill>
        <p:spPr bwMode="auto">
          <a:xfrm>
            <a:off x="6217178" y="1418047"/>
            <a:ext cx="1693574" cy="378030"/>
          </a:xfrm>
          <a:prstGeom prst="rect">
            <a:avLst/>
          </a:prstGeom>
          <a:noFill/>
          <a:ln>
            <a:noFill/>
          </a:ln>
          <a:effectLst/>
          <a:extLst>
            <a:ext uri="{909E8E84-426E-40DD-AFC4-6F175D3DCCD1}">
              <a14:hiddenFill xmlns:a14="http://schemas.microsoft.com/office/drawing/2010/main">
                <a:blipFill dpi="0" rotWithShape="0">
                  <a:blip/>
                  <a:srcRect r="56976"/>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3"/>
          <p:cNvPicPr>
            <a:picLocks noChangeAspect="1" noChangeArrowheads="1"/>
          </p:cNvPicPr>
          <p:nvPr/>
        </p:nvPicPr>
        <p:blipFill>
          <a:blip r:embed="rId5" cstate="email"/>
          <a:stretch>
            <a:fillRect/>
          </a:stretch>
        </p:blipFill>
        <p:spPr bwMode="auto">
          <a:xfrm>
            <a:off x="439225" y="2831422"/>
            <a:ext cx="1398711" cy="378030"/>
          </a:xfrm>
          <a:prstGeom prst="rect">
            <a:avLst/>
          </a:prstGeom>
          <a:noFill/>
          <a:ln>
            <a:noFill/>
          </a:ln>
          <a:effectLst/>
          <a:extLst>
            <a:ext uri="{909E8E84-426E-40DD-AFC4-6F175D3DCCD1}">
              <a14:hiddenFill xmlns:a14="http://schemas.microsoft.com/office/drawing/2010/main">
                <a:blipFill dpi="0" rotWithShape="0">
                  <a:blip/>
                  <a:srcRect r="71632"/>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Picture 4"/>
          <p:cNvPicPr>
            <a:picLocks noChangeAspect="1" noChangeArrowheads="1"/>
          </p:cNvPicPr>
          <p:nvPr/>
        </p:nvPicPr>
        <p:blipFill>
          <a:blip r:embed="rId6" cstate="print"/>
          <a:stretch>
            <a:fillRect/>
          </a:stretch>
        </p:blipFill>
        <p:spPr bwMode="auto">
          <a:xfrm>
            <a:off x="2409212" y="2436310"/>
            <a:ext cx="1209526" cy="3951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 name="Picture 5"/>
          <p:cNvPicPr>
            <a:picLocks noChangeAspect="1" noChangeArrowheads="1"/>
          </p:cNvPicPr>
          <p:nvPr/>
        </p:nvPicPr>
        <p:blipFill>
          <a:blip r:embed="rId7" cstate="print"/>
          <a:stretch>
            <a:fillRect/>
          </a:stretch>
        </p:blipFill>
        <p:spPr bwMode="auto">
          <a:xfrm>
            <a:off x="6634659" y="4245656"/>
            <a:ext cx="1802194" cy="41123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5" name="Picture 19"/>
          <p:cNvPicPr>
            <a:picLocks noChangeAspect="1" noChangeArrowheads="1"/>
          </p:cNvPicPr>
          <p:nvPr/>
        </p:nvPicPr>
        <p:blipFill>
          <a:blip r:embed="rId8" cstate="email"/>
          <a:stretch>
            <a:fillRect/>
          </a:stretch>
        </p:blipFill>
        <p:spPr bwMode="auto">
          <a:xfrm>
            <a:off x="4702810" y="2424084"/>
            <a:ext cx="1942802" cy="37041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 name="Picture 20"/>
          <p:cNvPicPr>
            <a:picLocks noChangeAspect="1" noChangeArrowheads="1"/>
          </p:cNvPicPr>
          <p:nvPr/>
        </p:nvPicPr>
        <p:blipFill>
          <a:blip r:embed="rId9" cstate="email"/>
          <a:stretch>
            <a:fillRect/>
          </a:stretch>
        </p:blipFill>
        <p:spPr bwMode="auto">
          <a:xfrm>
            <a:off x="6217178" y="3098997"/>
            <a:ext cx="1496789" cy="68791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 name="Picture 1"/>
          <p:cNvPicPr>
            <a:picLocks noChangeAspect="1"/>
          </p:cNvPicPr>
          <p:nvPr/>
        </p:nvPicPr>
        <p:blipFill>
          <a:blip r:embed="rId10" cstate="email"/>
          <a:stretch>
            <a:fillRect/>
          </a:stretch>
        </p:blipFill>
        <p:spPr bwMode="auto">
          <a:xfrm>
            <a:off x="4004774" y="4149845"/>
            <a:ext cx="1859647" cy="64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p:cNvPicPr>
            <a:picLocks noChangeAspect="1"/>
          </p:cNvPicPr>
          <p:nvPr/>
        </p:nvPicPr>
        <p:blipFill>
          <a:blip r:embed="rId11" cstate="email"/>
          <a:stretch>
            <a:fillRect/>
          </a:stretch>
        </p:blipFill>
        <p:spPr bwMode="auto">
          <a:xfrm>
            <a:off x="595683" y="4196819"/>
            <a:ext cx="1836968" cy="536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
          <p:cNvPicPr>
            <a:picLocks noChangeAspect="1"/>
          </p:cNvPicPr>
          <p:nvPr/>
        </p:nvPicPr>
        <p:blipFill>
          <a:blip r:embed="rId12" cstate="email"/>
          <a:stretch>
            <a:fillRect/>
          </a:stretch>
        </p:blipFill>
        <p:spPr bwMode="auto">
          <a:xfrm>
            <a:off x="439225" y="1571174"/>
            <a:ext cx="1889885" cy="74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圖片 1"/>
          <p:cNvPicPr>
            <a:picLocks noChangeAspect="1"/>
          </p:cNvPicPr>
          <p:nvPr/>
        </p:nvPicPr>
        <p:blipFill>
          <a:blip r:embed="rId13"/>
          <a:stretch>
            <a:fillRect/>
          </a:stretch>
        </p:blipFill>
        <p:spPr>
          <a:xfrm>
            <a:off x="1996462" y="3209452"/>
            <a:ext cx="1164401" cy="873301"/>
          </a:xfrm>
          <a:prstGeom prst="rect">
            <a:avLst/>
          </a:prstGeom>
        </p:spPr>
      </p:pic>
      <p:pic>
        <p:nvPicPr>
          <p:cNvPr id="3" name="圖片 2"/>
          <p:cNvPicPr>
            <a:picLocks noChangeAspect="1"/>
          </p:cNvPicPr>
          <p:nvPr/>
        </p:nvPicPr>
        <p:blipFill>
          <a:blip r:embed="rId14"/>
          <a:stretch>
            <a:fillRect/>
          </a:stretch>
        </p:blipFill>
        <p:spPr>
          <a:xfrm>
            <a:off x="3842473" y="3069687"/>
            <a:ext cx="786532" cy="887555"/>
          </a:xfrm>
          <a:prstGeom prst="rect">
            <a:avLst/>
          </a:prstGeom>
        </p:spPr>
      </p:pic>
      <p:pic>
        <p:nvPicPr>
          <p:cNvPr id="4" name="圖片 3"/>
          <p:cNvPicPr>
            <a:picLocks noChangeAspect="1"/>
          </p:cNvPicPr>
          <p:nvPr/>
        </p:nvPicPr>
        <p:blipFill>
          <a:blip r:embed="rId15"/>
          <a:stretch>
            <a:fillRect/>
          </a:stretch>
        </p:blipFill>
        <p:spPr>
          <a:xfrm>
            <a:off x="7384650" y="1936909"/>
            <a:ext cx="1052203" cy="1021256"/>
          </a:xfrm>
          <a:prstGeom prst="rect">
            <a:avLst/>
          </a:prstGeom>
        </p:spPr>
      </p:pic>
    </p:spTree>
    <p:extLst>
      <p:ext uri="{BB962C8B-B14F-4D97-AF65-F5344CB8AC3E}">
        <p14:creationId xmlns:p14="http://schemas.microsoft.com/office/powerpoint/2010/main" val="1765151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2977" y="1995686"/>
            <a:ext cx="1337517" cy="752352"/>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48585" y="1543098"/>
            <a:ext cx="1539639" cy="855355"/>
          </a:xfrm>
          <a:prstGeom prst="rect">
            <a:avLst/>
          </a:prstGeom>
        </p:spPr>
      </p:pic>
      <p:sp>
        <p:nvSpPr>
          <p:cNvPr id="57" name="矩形 56"/>
          <p:cNvSpPr/>
          <p:nvPr/>
        </p:nvSpPr>
        <p:spPr>
          <a:xfrm>
            <a:off x="0" y="-11168"/>
            <a:ext cx="9162757" cy="9875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標題 1"/>
          <p:cNvSpPr>
            <a:spLocks noGrp="1"/>
          </p:cNvSpPr>
          <p:nvPr>
            <p:ph type="title"/>
          </p:nvPr>
        </p:nvSpPr>
        <p:spPr>
          <a:xfrm>
            <a:off x="87055" y="10526"/>
            <a:ext cx="5300692" cy="558499"/>
          </a:xfrm>
        </p:spPr>
        <p:txBody>
          <a:bodyPr>
            <a:normAutofit/>
          </a:bodyPr>
          <a:lstStyle/>
          <a:p>
            <a:r>
              <a:rPr lang="zh-TW" altLang="en-US" sz="2800" b="1" dirty="0">
                <a:solidFill>
                  <a:schemeClr val="accent6"/>
                </a:solidFill>
                <a:latin typeface="+mn-lt"/>
              </a:rPr>
              <a:t>合作品牌 </a:t>
            </a:r>
            <a:r>
              <a:rPr lang="en-US" altLang="zh-TW" sz="2400" dirty="0">
                <a:solidFill>
                  <a:schemeClr val="accent6"/>
                </a:solidFill>
                <a:latin typeface="+mn-lt"/>
              </a:rPr>
              <a:t>– </a:t>
            </a:r>
            <a:r>
              <a:rPr lang="zh-TW" altLang="en-US" sz="2400" dirty="0">
                <a:solidFill>
                  <a:schemeClr val="accent6"/>
                </a:solidFill>
                <a:latin typeface="+mn-lt"/>
              </a:rPr>
              <a:t>客戶群</a:t>
            </a:r>
            <a:r>
              <a:rPr lang="en-US" altLang="zh-TW" sz="2400" dirty="0">
                <a:solidFill>
                  <a:schemeClr val="accent6"/>
                </a:solidFill>
                <a:latin typeface="+mn-lt"/>
              </a:rPr>
              <a:t>(</a:t>
            </a:r>
            <a:r>
              <a:rPr lang="zh-TW" altLang="en-US" sz="2400" dirty="0">
                <a:solidFill>
                  <a:schemeClr val="accent6"/>
                </a:solidFill>
                <a:latin typeface="+mn-lt"/>
              </a:rPr>
              <a:t>布業</a:t>
            </a:r>
            <a:r>
              <a:rPr lang="en-US" altLang="zh-TW" sz="2400" dirty="0">
                <a:solidFill>
                  <a:schemeClr val="accent6"/>
                </a:solidFill>
                <a:latin typeface="+mn-lt"/>
              </a:rPr>
              <a:t>)</a:t>
            </a:r>
          </a:p>
        </p:txBody>
      </p:sp>
      <p:pic>
        <p:nvPicPr>
          <p:cNvPr id="79" name="圖片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315" y="834547"/>
            <a:ext cx="801583" cy="320946"/>
          </a:xfrm>
          <a:prstGeom prst="rect">
            <a:avLst/>
          </a:prstGeom>
        </p:spPr>
      </p:pic>
      <p:pic>
        <p:nvPicPr>
          <p:cNvPr id="80" name="圖片 79"/>
          <p:cNvPicPr>
            <a:picLocks noChangeAspect="1"/>
          </p:cNvPicPr>
          <p:nvPr/>
        </p:nvPicPr>
        <p:blipFill rotWithShape="1">
          <a:blip r:embed="rId6" cstate="print">
            <a:extLst>
              <a:ext uri="{28A0092B-C50C-407E-A947-70E740481C1C}">
                <a14:useLocalDpi xmlns:a14="http://schemas.microsoft.com/office/drawing/2010/main" val="0"/>
              </a:ext>
            </a:extLst>
          </a:blip>
          <a:srcRect t="34966" b="32517"/>
          <a:stretch/>
        </p:blipFill>
        <p:spPr>
          <a:xfrm>
            <a:off x="1063108" y="846747"/>
            <a:ext cx="1215956" cy="296544"/>
          </a:xfrm>
          <a:prstGeom prst="rect">
            <a:avLst/>
          </a:prstGeom>
        </p:spPr>
      </p:pic>
      <p:pic>
        <p:nvPicPr>
          <p:cNvPr id="81" name="Picture 63" descr="D:\YSCHEN\To Isa\Design\logo\Asic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88038" y="825203"/>
            <a:ext cx="979372" cy="33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 name="Picture 10" descr="D:\YSCHEN\To Isa\Design\logo\Arcteryx_logo.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98274" y="662764"/>
            <a:ext cx="770554" cy="505156"/>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5" descr="D:\YSCHEN\To Isa\Design\logo\Brooks.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03569" y="792944"/>
            <a:ext cx="966402" cy="374975"/>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D:\YSCHEN\To Isa\Design\logo\2000px-Columbia_Sportswear_Co_logo_svg.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689183" y="871493"/>
            <a:ext cx="1202172" cy="247054"/>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61" descr="D:\YSCHEN\To Isa\Design\logo\Decathlon_Group_logo.gif"/>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8006" t="13300" r="1" b="17314"/>
          <a:stretch/>
        </p:blipFill>
        <p:spPr bwMode="auto">
          <a:xfrm>
            <a:off x="144774" y="1403875"/>
            <a:ext cx="1025733" cy="411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 name="Picture 8" descr="C:\Users\dluser\Desktop\20150807-美國百貨公司\250px-Dick's_Sporting_Goods_svg.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38830" y="1405885"/>
            <a:ext cx="857006" cy="407947"/>
          </a:xfrm>
          <a:prstGeom prst="rect">
            <a:avLst/>
          </a:prstGeom>
          <a:noFill/>
          <a:extLst>
            <a:ext uri="{909E8E84-426E-40DD-AFC4-6F175D3DCCD1}">
              <a14:hiddenFill xmlns:a14="http://schemas.microsoft.com/office/drawing/2010/main">
                <a:solidFill>
                  <a:srgbClr val="FFFFFF"/>
                </a:solidFill>
              </a14:hiddenFill>
            </a:ext>
          </a:extLst>
        </p:spPr>
      </p:pic>
      <p:pic>
        <p:nvPicPr>
          <p:cNvPr id="87" name="Picture 2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27261" y="1496198"/>
            <a:ext cx="931901" cy="22731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8" name="圖片 87"/>
          <p:cNvPicPr>
            <a:picLocks noChangeAspect="1"/>
          </p:cNvPicPr>
          <p:nvPr/>
        </p:nvPicPr>
        <p:blipFill rotWithShape="1">
          <a:blip r:embed="rId14" cstate="print">
            <a:extLst>
              <a:ext uri="{28A0092B-C50C-407E-A947-70E740481C1C}">
                <a14:useLocalDpi xmlns:a14="http://schemas.microsoft.com/office/drawing/2010/main" val="0"/>
              </a:ext>
            </a:extLst>
          </a:blip>
          <a:srcRect t="40520" b="40069"/>
          <a:stretch/>
        </p:blipFill>
        <p:spPr>
          <a:xfrm>
            <a:off x="5681126" y="1485831"/>
            <a:ext cx="1277813" cy="248054"/>
          </a:xfrm>
          <a:prstGeom prst="rect">
            <a:avLst/>
          </a:prstGeom>
        </p:spPr>
      </p:pic>
      <p:pic>
        <p:nvPicPr>
          <p:cNvPr id="89" name="圖片 8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442185" y="1515553"/>
            <a:ext cx="1170620" cy="188611"/>
          </a:xfrm>
          <a:prstGeom prst="rect">
            <a:avLst/>
          </a:prstGeom>
        </p:spPr>
      </p:pic>
      <p:pic>
        <p:nvPicPr>
          <p:cNvPr id="90" name="Picture 9" descr="D:\YSCHEN\To Isa\Design\logo\gears for sports_new.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22774" y="2137504"/>
            <a:ext cx="809789" cy="411346"/>
          </a:xfrm>
          <a:prstGeom prst="rect">
            <a:avLst/>
          </a:prstGeom>
          <a:noFill/>
          <a:extLst>
            <a:ext uri="{909E8E84-426E-40DD-AFC4-6F175D3DCCD1}">
              <a14:hiddenFill xmlns:a14="http://schemas.microsoft.com/office/drawing/2010/main">
                <a:solidFill>
                  <a:srgbClr val="FFFFFF"/>
                </a:solidFill>
              </a14:hiddenFill>
            </a:ext>
          </a:extLst>
        </p:spPr>
      </p:pic>
      <p:pic>
        <p:nvPicPr>
          <p:cNvPr id="91" name="Picture 3" descr="D:\YSCHEN\To Isa\Design\logo\MountainHardWear.gif"/>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247798" y="2819164"/>
            <a:ext cx="863775" cy="501500"/>
          </a:xfrm>
          <a:prstGeom prst="rect">
            <a:avLst/>
          </a:prstGeom>
          <a:noFill/>
          <a:extLst>
            <a:ext uri="{909E8E84-426E-40DD-AFC4-6F175D3DCCD1}">
              <a14:hiddenFill xmlns:a14="http://schemas.microsoft.com/office/drawing/2010/main">
                <a:solidFill>
                  <a:srgbClr val="FFFFFF"/>
                </a:solidFill>
              </a14:hiddenFill>
            </a:ext>
          </a:extLst>
        </p:spPr>
      </p:pic>
      <p:pic>
        <p:nvPicPr>
          <p:cNvPr id="92" name="圖片 91"/>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36230" y="2004396"/>
            <a:ext cx="506495" cy="561705"/>
          </a:xfrm>
          <a:prstGeom prst="rect">
            <a:avLst/>
          </a:prstGeom>
        </p:spPr>
      </p:pic>
      <p:pic>
        <p:nvPicPr>
          <p:cNvPr id="93" name="圖片 2"/>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337301" y="2720124"/>
            <a:ext cx="859108" cy="1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55" descr="D:\YSCHEN\To Isa\Design\logo\jackwolfskin.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817973" y="1879722"/>
            <a:ext cx="917761" cy="440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5" descr="D:\YSCHEN\To Isa\Design\logo\Levi's_logo_svg.pn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719467" y="2092105"/>
            <a:ext cx="772558" cy="386290"/>
          </a:xfrm>
          <a:prstGeom prst="rect">
            <a:avLst/>
          </a:prstGeom>
          <a:noFill/>
          <a:extLst>
            <a:ext uri="{909E8E84-426E-40DD-AFC4-6F175D3DCCD1}">
              <a14:hiddenFill xmlns:a14="http://schemas.microsoft.com/office/drawing/2010/main">
                <a:solidFill>
                  <a:srgbClr val="FFFFFF"/>
                </a:solidFill>
              </a14:hiddenFill>
            </a:ext>
          </a:extLst>
        </p:spPr>
      </p:pic>
      <p:pic>
        <p:nvPicPr>
          <p:cNvPr id="96" name="Picture 31"/>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792564" y="2896945"/>
            <a:ext cx="867761" cy="38394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7" name="圖片 9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378805" y="2809450"/>
            <a:ext cx="971747" cy="186466"/>
          </a:xfrm>
          <a:prstGeom prst="rect">
            <a:avLst/>
          </a:prstGeom>
        </p:spPr>
      </p:pic>
      <p:pic>
        <p:nvPicPr>
          <p:cNvPr id="98" name="圖片 9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651928" y="2259908"/>
            <a:ext cx="809789" cy="389722"/>
          </a:xfrm>
          <a:prstGeom prst="rect">
            <a:avLst/>
          </a:prstGeom>
        </p:spPr>
      </p:pic>
      <p:pic>
        <p:nvPicPr>
          <p:cNvPr id="99" name="Picture 8"/>
          <p:cNvPicPr>
            <a:picLocks noChangeAspect="1" noChangeArrowheads="1"/>
          </p:cNvPicPr>
          <p:nvPr/>
        </p:nvPicPr>
        <p:blipFill rotWithShape="1">
          <a:blip r:embed="rId25" cstate="print">
            <a:extLst>
              <a:ext uri="{28A0092B-C50C-407E-A947-70E740481C1C}">
                <a14:useLocalDpi xmlns:a14="http://schemas.microsoft.com/office/drawing/2010/main" val="0"/>
              </a:ext>
            </a:extLst>
          </a:blip>
          <a:srcRect t="33950" b="16373"/>
          <a:stretch/>
        </p:blipFill>
        <p:spPr bwMode="auto">
          <a:xfrm>
            <a:off x="2069550" y="3381652"/>
            <a:ext cx="1217383" cy="1825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0" name="圖片 99"/>
          <p:cNvPicPr>
            <a:picLocks noChangeAspect="1"/>
          </p:cNvPicPr>
          <p:nvPr/>
        </p:nvPicPr>
        <p:blipFill rotWithShape="1">
          <a:blip r:embed="rId26" cstate="print">
            <a:extLst>
              <a:ext uri="{28A0092B-C50C-407E-A947-70E740481C1C}">
                <a14:useLocalDpi xmlns:a14="http://schemas.microsoft.com/office/drawing/2010/main" val="0"/>
              </a:ext>
            </a:extLst>
          </a:blip>
          <a:srcRect r="3538"/>
          <a:stretch/>
        </p:blipFill>
        <p:spPr>
          <a:xfrm>
            <a:off x="1992159" y="2685471"/>
            <a:ext cx="701817" cy="519686"/>
          </a:xfrm>
          <a:prstGeom prst="rect">
            <a:avLst/>
          </a:prstGeom>
        </p:spPr>
      </p:pic>
      <p:pic>
        <p:nvPicPr>
          <p:cNvPr id="101" name="Picture 7" descr="D:\YSCHEN\To Isa\Design\logo\marmot.gif"/>
          <p:cNvPicPr>
            <a:picLocks noChangeAspect="1" noChangeArrowheads="1"/>
          </p:cNvPicPr>
          <p:nvPr/>
        </p:nvPicPr>
        <p:blipFill>
          <a:blip r:embed="rId27"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092" y="2733802"/>
            <a:ext cx="647831" cy="647850"/>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60" descr="D:\YSCHEN\To Isa\Design\logo\2000px-The_North_Face_logo_svg.pn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18477" y="3577782"/>
            <a:ext cx="593763" cy="592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 name="Picture 4" descr="D:\YSCHEN\To Isa\Design\logo\Nike.png"/>
          <p:cNvPicPr>
            <a:picLocks noChangeAspect="1"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117758" y="3681747"/>
            <a:ext cx="836782" cy="509808"/>
          </a:xfrm>
          <a:prstGeom prst="rect">
            <a:avLst/>
          </a:prstGeom>
          <a:noFill/>
          <a:extLst>
            <a:ext uri="{909E8E84-426E-40DD-AFC4-6F175D3DCCD1}">
              <a14:hiddenFill xmlns:a14="http://schemas.microsoft.com/office/drawing/2010/main">
                <a:solidFill>
                  <a:srgbClr val="FFFFFF"/>
                </a:solidFill>
              </a14:hiddenFill>
            </a:ext>
          </a:extLst>
        </p:spPr>
      </p:pic>
      <p:pic>
        <p:nvPicPr>
          <p:cNvPr id="104" name="圖片 103"/>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8182195" y="2875799"/>
            <a:ext cx="759518" cy="405088"/>
          </a:xfrm>
          <a:prstGeom prst="rect">
            <a:avLst/>
          </a:prstGeom>
        </p:spPr>
      </p:pic>
      <p:pic>
        <p:nvPicPr>
          <p:cNvPr id="105" name="圖片 104"/>
          <p:cNvPicPr>
            <a:picLocks noChangeAspect="1"/>
          </p:cNvPicPr>
          <p:nvPr/>
        </p:nvPicPr>
        <p:blipFill rotWithShape="1">
          <a:blip r:embed="rId31" cstate="print">
            <a:extLst>
              <a:ext uri="{28A0092B-C50C-407E-A947-70E740481C1C}">
                <a14:useLocalDpi xmlns:a14="http://schemas.microsoft.com/office/drawing/2010/main" val="0"/>
              </a:ext>
            </a:extLst>
          </a:blip>
          <a:srcRect t="-5157"/>
          <a:stretch/>
        </p:blipFill>
        <p:spPr>
          <a:xfrm>
            <a:off x="5506201" y="3327659"/>
            <a:ext cx="404895" cy="890264"/>
          </a:xfrm>
          <a:prstGeom prst="rect">
            <a:avLst/>
          </a:prstGeom>
        </p:spPr>
      </p:pic>
      <p:pic>
        <p:nvPicPr>
          <p:cNvPr id="106" name="Picture 3" descr="D:\YSCHEN\To Isa\Design\logo\2000px-Puma_AG_svg.png"/>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6002254" y="3651620"/>
            <a:ext cx="867761" cy="430843"/>
          </a:xfrm>
          <a:prstGeom prst="rect">
            <a:avLst/>
          </a:prstGeom>
          <a:noFill/>
          <a:extLst>
            <a:ext uri="{909E8E84-426E-40DD-AFC4-6F175D3DCCD1}">
              <a14:hiddenFill xmlns:a14="http://schemas.microsoft.com/office/drawing/2010/main">
                <a:solidFill>
                  <a:srgbClr val="FFFFFF"/>
                </a:solidFill>
              </a14:hiddenFill>
            </a:ext>
          </a:extLst>
        </p:spPr>
      </p:pic>
      <p:pic>
        <p:nvPicPr>
          <p:cNvPr id="107" name="Picture 8" descr="D:\YSCHEN\To Isa\Design\logo\pearl izumi.jpg"/>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4147433" y="3757749"/>
            <a:ext cx="1267609" cy="375418"/>
          </a:xfrm>
          <a:prstGeom prst="rect">
            <a:avLst/>
          </a:prstGeom>
          <a:noFill/>
          <a:extLst>
            <a:ext uri="{909E8E84-426E-40DD-AFC4-6F175D3DCCD1}">
              <a14:hiddenFill xmlns:a14="http://schemas.microsoft.com/office/drawing/2010/main">
                <a:solidFill>
                  <a:srgbClr val="FFFFFF"/>
                </a:solidFill>
              </a14:hiddenFill>
            </a:ext>
          </a:extLst>
        </p:spPr>
      </p:pic>
      <p:pic>
        <p:nvPicPr>
          <p:cNvPr id="108" name="圖片 107"/>
          <p:cNvPicPr>
            <a:picLocks noChangeAspect="1"/>
          </p:cNvPicPr>
          <p:nvPr/>
        </p:nvPicPr>
        <p:blipFill rotWithShape="1">
          <a:blip r:embed="rId34" cstate="print">
            <a:extLst>
              <a:ext uri="{28A0092B-C50C-407E-A947-70E740481C1C}">
                <a14:useLocalDpi xmlns:a14="http://schemas.microsoft.com/office/drawing/2010/main" val="0"/>
              </a:ext>
            </a:extLst>
          </a:blip>
          <a:srcRect l="12921" t="24458" r="13443" b="27857"/>
          <a:stretch/>
        </p:blipFill>
        <p:spPr>
          <a:xfrm>
            <a:off x="8269720" y="3744179"/>
            <a:ext cx="621635" cy="402559"/>
          </a:xfrm>
          <a:prstGeom prst="rect">
            <a:avLst/>
          </a:prstGeom>
        </p:spPr>
      </p:pic>
      <p:pic>
        <p:nvPicPr>
          <p:cNvPr id="109" name="Picture 54" descr="D:\YSCHEN\To Isa\Design\logo\Oakley_logo_svg.png"/>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2550361" y="3782181"/>
            <a:ext cx="874895" cy="326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圖片 109"/>
          <p:cNvPicPr>
            <a:picLocks noChangeAspect="1"/>
          </p:cNvPicPr>
          <p:nvPr/>
        </p:nvPicPr>
        <p:blipFill rotWithShape="1">
          <a:blip r:embed="rId36" cstate="print">
            <a:extLst>
              <a:ext uri="{28A0092B-C50C-407E-A947-70E740481C1C}">
                <a14:useLocalDpi xmlns:a14="http://schemas.microsoft.com/office/drawing/2010/main" val="0"/>
              </a:ext>
            </a:extLst>
          </a:blip>
          <a:srcRect t="20141" b="19829"/>
          <a:stretch/>
        </p:blipFill>
        <p:spPr>
          <a:xfrm>
            <a:off x="954540" y="4461523"/>
            <a:ext cx="807675" cy="484871"/>
          </a:xfrm>
          <a:prstGeom prst="rect">
            <a:avLst/>
          </a:prstGeom>
        </p:spPr>
      </p:pic>
      <p:pic>
        <p:nvPicPr>
          <p:cNvPr id="111" name="Picture 57" descr="D:\YSCHEN\To Isa\Design\logo\Salomon_logo.png"/>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1872402" y="4473226"/>
            <a:ext cx="871230" cy="482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1" descr="D:\YSCHEN\To Isa\Design\logo\speedo.jpg"/>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l="5550"/>
          <a:stretch/>
        </p:blipFill>
        <p:spPr bwMode="auto">
          <a:xfrm>
            <a:off x="2844257" y="4624694"/>
            <a:ext cx="1184545" cy="322770"/>
          </a:xfrm>
          <a:prstGeom prst="rect">
            <a:avLst/>
          </a:prstGeom>
          <a:noFill/>
          <a:extLst>
            <a:ext uri="{909E8E84-426E-40DD-AFC4-6F175D3DCCD1}">
              <a14:hiddenFill xmlns:a14="http://schemas.microsoft.com/office/drawing/2010/main">
                <a:solidFill>
                  <a:srgbClr val="FFFFFF"/>
                </a:solidFill>
              </a14:hiddenFill>
            </a:ext>
          </a:extLst>
        </p:spPr>
      </p:pic>
      <p:pic>
        <p:nvPicPr>
          <p:cNvPr id="113" name="內容版面配置區 12"/>
          <p:cNvPicPr>
            <a:picLocks noGrp="1" noChangeAspect="1"/>
          </p:cNvPicPr>
          <p:nvPr>
            <p:ph idx="1"/>
          </p:nvPr>
        </p:nvPicPr>
        <p:blipFill>
          <a:blip r:embed="rId39" cstate="print">
            <a:extLst>
              <a:ext uri="{28A0092B-C50C-407E-A947-70E740481C1C}">
                <a14:useLocalDpi xmlns:a14="http://schemas.microsoft.com/office/drawing/2010/main" val="0"/>
              </a:ext>
            </a:extLst>
          </a:blip>
          <a:stretch>
            <a:fillRect/>
          </a:stretch>
        </p:blipFill>
        <p:spPr>
          <a:xfrm>
            <a:off x="4140064" y="4434549"/>
            <a:ext cx="736451" cy="559703"/>
          </a:xfrm>
        </p:spPr>
      </p:pic>
      <p:pic>
        <p:nvPicPr>
          <p:cNvPr id="114" name="圖片 113"/>
          <p:cNvPicPr>
            <a:picLocks noChangeAspect="1"/>
          </p:cNvPicPr>
          <p:nvPr/>
        </p:nvPicPr>
        <p:blipFill>
          <a:blip r:embed="rId40" cstate="print">
            <a:extLst>
              <a:ext uri="{28A0092B-C50C-407E-A947-70E740481C1C}">
                <a14:useLocalDpi xmlns:a14="http://schemas.microsoft.com/office/drawing/2010/main" val="0"/>
              </a:ext>
            </a:extLst>
          </a:blip>
          <a:stretch>
            <a:fillRect/>
          </a:stretch>
        </p:blipFill>
        <p:spPr>
          <a:xfrm>
            <a:off x="5052413" y="4470702"/>
            <a:ext cx="491442" cy="487395"/>
          </a:xfrm>
          <a:prstGeom prst="rect">
            <a:avLst/>
          </a:prstGeom>
        </p:spPr>
      </p:pic>
      <p:pic>
        <p:nvPicPr>
          <p:cNvPr id="115" name="Picture 7" descr="D:\YSCHEN\To Isa\Design\logo\Vaude-Logo.jpg"/>
          <p:cNvPicPr>
            <a:picLocks noChangeAspect="1" noChangeArrowheads="1"/>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5685020" y="4445514"/>
            <a:ext cx="776697" cy="537772"/>
          </a:xfrm>
          <a:prstGeom prst="rect">
            <a:avLst/>
          </a:prstGeom>
          <a:noFill/>
          <a:extLst>
            <a:ext uri="{909E8E84-426E-40DD-AFC4-6F175D3DCCD1}">
              <a14:hiddenFill xmlns:a14="http://schemas.microsoft.com/office/drawing/2010/main">
                <a:solidFill>
                  <a:srgbClr val="FFFFFF"/>
                </a:solidFill>
              </a14:hiddenFill>
            </a:ext>
          </a:extLst>
        </p:spPr>
      </p:pic>
      <p:pic>
        <p:nvPicPr>
          <p:cNvPr id="116" name="圖片 115"/>
          <p:cNvPicPr>
            <a:picLocks noChangeAspect="1"/>
          </p:cNvPicPr>
          <p:nvPr/>
        </p:nvPicPr>
        <p:blipFill>
          <a:blip r:embed="rId42" cstate="print">
            <a:extLst>
              <a:ext uri="{28A0092B-C50C-407E-A947-70E740481C1C}">
                <a14:useLocalDpi xmlns:a14="http://schemas.microsoft.com/office/drawing/2010/main" val="0"/>
              </a:ext>
            </a:extLst>
          </a:blip>
          <a:stretch>
            <a:fillRect/>
          </a:stretch>
        </p:blipFill>
        <p:spPr>
          <a:xfrm>
            <a:off x="5315620" y="664790"/>
            <a:ext cx="1168739" cy="503129"/>
          </a:xfrm>
          <a:prstGeom prst="rect">
            <a:avLst/>
          </a:prstGeom>
        </p:spPr>
      </p:pic>
      <p:pic>
        <p:nvPicPr>
          <p:cNvPr id="117" name="圖片 116"/>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6961174" y="3826456"/>
            <a:ext cx="1217383" cy="238005"/>
          </a:xfrm>
          <a:prstGeom prst="rect">
            <a:avLst/>
          </a:prstGeom>
        </p:spPr>
      </p:pic>
      <p:pic>
        <p:nvPicPr>
          <p:cNvPr id="118" name="圖片 117"/>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8027484" y="1519530"/>
            <a:ext cx="863775" cy="167564"/>
          </a:xfrm>
          <a:prstGeom prst="rect">
            <a:avLst/>
          </a:prstGeom>
        </p:spPr>
      </p:pic>
      <p:pic>
        <p:nvPicPr>
          <p:cNvPr id="119" name="圖片 118"/>
          <p:cNvPicPr>
            <a:picLocks noChangeAspect="1"/>
          </p:cNvPicPr>
          <p:nvPr/>
        </p:nvPicPr>
        <p:blipFill rotWithShape="1">
          <a:blip r:embed="rId45" cstate="print">
            <a:extLst>
              <a:ext uri="{28A0092B-C50C-407E-A947-70E740481C1C}">
                <a14:useLocalDpi xmlns:a14="http://schemas.microsoft.com/office/drawing/2010/main" val="0"/>
              </a:ext>
            </a:extLst>
          </a:blip>
          <a:srcRect l="9659" t="26139" r="9507" b="28484"/>
          <a:stretch/>
        </p:blipFill>
        <p:spPr>
          <a:xfrm>
            <a:off x="144661" y="2154890"/>
            <a:ext cx="974446" cy="376575"/>
          </a:xfrm>
          <a:prstGeom prst="rect">
            <a:avLst/>
          </a:prstGeom>
        </p:spPr>
      </p:pic>
      <p:pic>
        <p:nvPicPr>
          <p:cNvPr id="120" name="圖片 119"/>
          <p:cNvPicPr>
            <a:picLocks noChangeAspect="1"/>
          </p:cNvPicPr>
          <p:nvPr/>
        </p:nvPicPr>
        <p:blipFill rotWithShape="1">
          <a:blip r:embed="rId46" cstate="print">
            <a:extLst>
              <a:ext uri="{28A0092B-C50C-407E-A947-70E740481C1C}">
                <a14:useLocalDpi xmlns:a14="http://schemas.microsoft.com/office/drawing/2010/main" val="0"/>
              </a:ext>
            </a:extLst>
          </a:blip>
          <a:srcRect t="3857"/>
          <a:stretch/>
        </p:blipFill>
        <p:spPr>
          <a:xfrm>
            <a:off x="3655734" y="2963874"/>
            <a:ext cx="809789" cy="481943"/>
          </a:xfrm>
          <a:prstGeom prst="rect">
            <a:avLst/>
          </a:prstGeom>
        </p:spPr>
      </p:pic>
      <p:pic>
        <p:nvPicPr>
          <p:cNvPr id="121" name="圖片 120"/>
          <p:cNvPicPr>
            <a:picLocks noChangeAspect="1"/>
          </p:cNvPicPr>
          <p:nvPr/>
        </p:nvPicPr>
        <p:blipFill rotWithShape="1">
          <a:blip r:embed="rId47" cstate="print">
            <a:clrChange>
              <a:clrFrom>
                <a:srgbClr val="FFFFFF"/>
              </a:clrFrom>
              <a:clrTo>
                <a:srgbClr val="FFFFFF">
                  <a:alpha val="0"/>
                </a:srgbClr>
              </a:clrTo>
            </a:clrChange>
            <a:extLst>
              <a:ext uri="{28A0092B-C50C-407E-A947-70E740481C1C}">
                <a14:useLocalDpi xmlns:a14="http://schemas.microsoft.com/office/drawing/2010/main" val="0"/>
              </a:ext>
            </a:extLst>
          </a:blip>
          <a:srcRect b="13516"/>
          <a:stretch/>
        </p:blipFill>
        <p:spPr>
          <a:xfrm>
            <a:off x="4551671" y="3115229"/>
            <a:ext cx="1217383" cy="240019"/>
          </a:xfrm>
          <a:prstGeom prst="rect">
            <a:avLst/>
          </a:prstGeom>
        </p:spPr>
      </p:pic>
      <p:pic>
        <p:nvPicPr>
          <p:cNvPr id="122" name="圖片 121"/>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142314" y="4605165"/>
            <a:ext cx="809789" cy="304489"/>
          </a:xfrm>
          <a:prstGeom prst="rect">
            <a:avLst/>
          </a:prstGeom>
        </p:spPr>
      </p:pic>
      <p:pic>
        <p:nvPicPr>
          <p:cNvPr id="153" name="圖片 152"/>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1703399" y="3722993"/>
            <a:ext cx="755803" cy="361851"/>
          </a:xfrm>
          <a:prstGeom prst="rect">
            <a:avLst/>
          </a:prstGeom>
        </p:spPr>
      </p:pic>
      <p:pic>
        <p:nvPicPr>
          <p:cNvPr id="154" name="圖片 153"/>
          <p:cNvPicPr>
            <a:picLocks noChangeAspect="1"/>
          </p:cNvPicPr>
          <p:nvPr/>
        </p:nvPicPr>
        <p:blipFill rotWithShape="1">
          <a:blip r:embed="rId50" cstate="print">
            <a:clrChange>
              <a:clrFrom>
                <a:srgbClr val="FFFFFF"/>
              </a:clrFrom>
              <a:clrTo>
                <a:srgbClr val="FFFFFF">
                  <a:alpha val="0"/>
                </a:srgbClr>
              </a:clrTo>
            </a:clrChange>
            <a:extLst>
              <a:ext uri="{28A0092B-C50C-407E-A947-70E740481C1C}">
                <a14:useLocalDpi xmlns:a14="http://schemas.microsoft.com/office/drawing/2010/main" val="0"/>
              </a:ext>
            </a:extLst>
          </a:blip>
          <a:srcRect t="8265" b="24766"/>
          <a:stretch/>
        </p:blipFill>
        <p:spPr>
          <a:xfrm>
            <a:off x="5899989" y="2981296"/>
            <a:ext cx="1217383" cy="339368"/>
          </a:xfrm>
          <a:prstGeom prst="rect">
            <a:avLst/>
          </a:prstGeom>
        </p:spPr>
      </p:pic>
      <p:pic>
        <p:nvPicPr>
          <p:cNvPr id="155" name="圖片 154"/>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4386620" y="844394"/>
            <a:ext cx="809789" cy="301250"/>
          </a:xfrm>
          <a:prstGeom prst="rect">
            <a:avLst/>
          </a:prstGeom>
        </p:spPr>
      </p:pic>
      <p:pic>
        <p:nvPicPr>
          <p:cNvPr id="156" name="圖片 155"/>
          <p:cNvPicPr>
            <a:picLocks noChangeAspect="1"/>
          </p:cNvPicPr>
          <p:nvPr/>
        </p:nvPicPr>
        <p:blipFill>
          <a:blip r:embed="rId52" cstate="print">
            <a:extLst>
              <a:ext uri="{28A0092B-C50C-407E-A947-70E740481C1C}">
                <a14:useLocalDpi xmlns:a14="http://schemas.microsoft.com/office/drawing/2010/main" val="0"/>
              </a:ext>
            </a:extLst>
          </a:blip>
          <a:stretch>
            <a:fillRect/>
          </a:stretch>
        </p:blipFill>
        <p:spPr>
          <a:xfrm>
            <a:off x="7703532" y="4665598"/>
            <a:ext cx="1217383" cy="173879"/>
          </a:xfrm>
          <a:prstGeom prst="rect">
            <a:avLst/>
          </a:prstGeom>
        </p:spPr>
      </p:pic>
      <p:pic>
        <p:nvPicPr>
          <p:cNvPr id="157" name="圖片 156"/>
          <p:cNvPicPr>
            <a:picLocks noChangeAspect="1"/>
          </p:cNvPicPr>
          <p:nvPr/>
        </p:nvPicPr>
        <p:blipFill rotWithShape="1">
          <a:blip r:embed="rId53" cstate="print">
            <a:extLst>
              <a:ext uri="{28A0092B-C50C-407E-A947-70E740481C1C}">
                <a14:useLocalDpi xmlns:a14="http://schemas.microsoft.com/office/drawing/2010/main" val="0"/>
              </a:ext>
            </a:extLst>
          </a:blip>
          <a:srcRect r="10320"/>
          <a:stretch/>
        </p:blipFill>
        <p:spPr>
          <a:xfrm>
            <a:off x="3516415" y="3596775"/>
            <a:ext cx="539859" cy="602006"/>
          </a:xfrm>
          <a:prstGeom prst="rect">
            <a:avLst/>
          </a:prstGeom>
        </p:spPr>
      </p:pic>
      <p:pic>
        <p:nvPicPr>
          <p:cNvPr id="158" name="圖片 157"/>
          <p:cNvPicPr>
            <a:picLocks noChangeAspect="1"/>
          </p:cNvPicPr>
          <p:nvPr/>
        </p:nvPicPr>
        <p:blipFill>
          <a:blip r:embed="rId5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78045" y="4519145"/>
            <a:ext cx="1171495" cy="390510"/>
          </a:xfrm>
          <a:prstGeom prst="rect">
            <a:avLst/>
          </a:prstGeom>
        </p:spPr>
      </p:pic>
      <p:pic>
        <p:nvPicPr>
          <p:cNvPr id="159" name="圖片 158"/>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7595692" y="2190472"/>
            <a:ext cx="1349649" cy="228435"/>
          </a:xfrm>
          <a:prstGeom prst="rect">
            <a:avLst/>
          </a:prstGeom>
        </p:spPr>
      </p:pic>
      <p:pic>
        <p:nvPicPr>
          <p:cNvPr id="160" name="圖片 159"/>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3204227" y="1485831"/>
            <a:ext cx="593845" cy="281491"/>
          </a:xfrm>
          <a:prstGeom prst="rect">
            <a:avLst/>
          </a:prstGeom>
        </p:spPr>
      </p:pic>
      <p:pic>
        <p:nvPicPr>
          <p:cNvPr id="161" name="圖片 160"/>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3866394" y="1327824"/>
            <a:ext cx="507468" cy="564067"/>
          </a:xfrm>
          <a:prstGeom prst="rect">
            <a:avLst/>
          </a:prstGeom>
        </p:spPr>
      </p:pic>
      <p:pic>
        <p:nvPicPr>
          <p:cNvPr id="162" name="圖片 161"/>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2164158" y="1524657"/>
            <a:ext cx="971747" cy="176085"/>
          </a:xfrm>
          <a:prstGeom prst="rect">
            <a:avLst/>
          </a:prstGeom>
        </p:spPr>
      </p:pic>
      <p:pic>
        <p:nvPicPr>
          <p:cNvPr id="5" name="圖片 4"/>
          <p:cNvPicPr>
            <a:picLocks noChangeAspect="1"/>
          </p:cNvPicPr>
          <p:nvPr/>
        </p:nvPicPr>
        <p:blipFill>
          <a:blip r:embed="rId59" cstate="print">
            <a:extLst>
              <a:ext uri="{28A0092B-C50C-407E-A947-70E740481C1C}">
                <a14:useLocalDpi xmlns:a14="http://schemas.microsoft.com/office/drawing/2010/main" val="0"/>
              </a:ext>
            </a:extLst>
          </a:blip>
          <a:stretch>
            <a:fillRect/>
          </a:stretch>
        </p:blipFill>
        <p:spPr>
          <a:xfrm>
            <a:off x="2846093" y="2474771"/>
            <a:ext cx="765270" cy="844347"/>
          </a:xfrm>
          <a:prstGeom prst="rect">
            <a:avLst/>
          </a:prstGeom>
        </p:spPr>
      </p:pic>
    </p:spTree>
    <p:extLst>
      <p:ext uri="{BB962C8B-B14F-4D97-AF65-F5344CB8AC3E}">
        <p14:creationId xmlns:p14="http://schemas.microsoft.com/office/powerpoint/2010/main" val="1491040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56"/>
          <p:cNvSpPr/>
          <p:nvPr/>
        </p:nvSpPr>
        <p:spPr>
          <a:xfrm>
            <a:off x="0" y="0"/>
            <a:ext cx="9144000" cy="9875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標題 1"/>
          <p:cNvSpPr>
            <a:spLocks noGrp="1"/>
          </p:cNvSpPr>
          <p:nvPr>
            <p:ph type="title"/>
          </p:nvPr>
        </p:nvSpPr>
        <p:spPr>
          <a:xfrm>
            <a:off x="87055" y="10526"/>
            <a:ext cx="5300692" cy="558500"/>
          </a:xfrm>
        </p:spPr>
        <p:txBody>
          <a:bodyPr>
            <a:normAutofit/>
          </a:bodyPr>
          <a:lstStyle/>
          <a:p>
            <a:r>
              <a:rPr lang="zh-TW" altLang="en-US" sz="2800" b="1" dirty="0">
                <a:solidFill>
                  <a:schemeClr val="accent6"/>
                </a:solidFill>
                <a:latin typeface="+mn-lt"/>
              </a:rPr>
              <a:t>合作品牌 </a:t>
            </a:r>
            <a:r>
              <a:rPr lang="en-US" altLang="zh-TW" sz="2400" dirty="0">
                <a:solidFill>
                  <a:schemeClr val="accent6"/>
                </a:solidFill>
                <a:latin typeface="+mn-lt"/>
              </a:rPr>
              <a:t>– </a:t>
            </a:r>
            <a:r>
              <a:rPr lang="zh-TW" altLang="en-US" sz="2400" dirty="0">
                <a:solidFill>
                  <a:schemeClr val="accent6"/>
                </a:solidFill>
                <a:latin typeface="+mn-lt"/>
              </a:rPr>
              <a:t>客戶群</a:t>
            </a:r>
            <a:r>
              <a:rPr lang="en-US" altLang="zh-TW" sz="2400" dirty="0">
                <a:solidFill>
                  <a:schemeClr val="accent6"/>
                </a:solidFill>
                <a:latin typeface="+mn-lt"/>
              </a:rPr>
              <a:t>(</a:t>
            </a:r>
            <a:r>
              <a:rPr lang="zh-TW" altLang="en-US" sz="2400" dirty="0">
                <a:solidFill>
                  <a:schemeClr val="accent6"/>
                </a:solidFill>
                <a:latin typeface="+mn-lt"/>
              </a:rPr>
              <a:t>成衣</a:t>
            </a:r>
            <a:r>
              <a:rPr lang="en-US" altLang="zh-TW" sz="2400" dirty="0">
                <a:solidFill>
                  <a:schemeClr val="accent6"/>
                </a:solidFill>
                <a:latin typeface="+mn-lt"/>
              </a:rPr>
              <a:t>)</a:t>
            </a:r>
          </a:p>
        </p:txBody>
      </p:sp>
      <p:pic>
        <p:nvPicPr>
          <p:cNvPr id="100" name="圖片 99"/>
          <p:cNvPicPr>
            <a:picLocks noChangeAspect="1"/>
          </p:cNvPicPr>
          <p:nvPr/>
        </p:nvPicPr>
        <p:blipFill rotWithShape="1">
          <a:blip r:embed="rId3" cstate="print">
            <a:extLst>
              <a:ext uri="{28A0092B-C50C-407E-A947-70E740481C1C}">
                <a14:useLocalDpi xmlns:a14="http://schemas.microsoft.com/office/drawing/2010/main" val="0"/>
              </a:ext>
            </a:extLst>
          </a:blip>
          <a:srcRect r="3538"/>
          <a:stretch/>
        </p:blipFill>
        <p:spPr>
          <a:xfrm>
            <a:off x="7650134" y="2609802"/>
            <a:ext cx="643160" cy="476250"/>
          </a:xfrm>
          <a:prstGeom prst="rect">
            <a:avLst/>
          </a:prstGeom>
        </p:spPr>
      </p:pic>
      <p:pic>
        <p:nvPicPr>
          <p:cNvPr id="3" name="圖片 2"/>
          <p:cNvPicPr>
            <a:picLocks noChangeAspect="1"/>
          </p:cNvPicPr>
          <p:nvPr/>
        </p:nvPicPr>
        <p:blipFill>
          <a:blip r:embed="rId4"/>
          <a:stretch>
            <a:fillRect/>
          </a:stretch>
        </p:blipFill>
        <p:spPr>
          <a:xfrm>
            <a:off x="5712888" y="1196351"/>
            <a:ext cx="965925" cy="437733"/>
          </a:xfrm>
          <a:prstGeom prst="rect">
            <a:avLst/>
          </a:prstGeom>
        </p:spPr>
      </p:pic>
      <p:pic>
        <p:nvPicPr>
          <p:cNvPr id="5" name="圖片 4"/>
          <p:cNvPicPr>
            <a:picLocks noChangeAspect="1"/>
          </p:cNvPicPr>
          <p:nvPr/>
        </p:nvPicPr>
        <p:blipFill>
          <a:blip r:embed="rId5"/>
          <a:stretch>
            <a:fillRect/>
          </a:stretch>
        </p:blipFill>
        <p:spPr>
          <a:xfrm>
            <a:off x="3548801" y="1135671"/>
            <a:ext cx="543780" cy="550294"/>
          </a:xfrm>
          <a:prstGeom prst="rect">
            <a:avLst/>
          </a:prstGeom>
        </p:spPr>
      </p:pic>
      <p:pic>
        <p:nvPicPr>
          <p:cNvPr id="6" name="圖片 5"/>
          <p:cNvPicPr>
            <a:picLocks noChangeAspect="1"/>
          </p:cNvPicPr>
          <p:nvPr/>
        </p:nvPicPr>
        <p:blipFill>
          <a:blip r:embed="rId6"/>
          <a:stretch>
            <a:fillRect/>
          </a:stretch>
        </p:blipFill>
        <p:spPr>
          <a:xfrm>
            <a:off x="2447119" y="937962"/>
            <a:ext cx="744120" cy="921920"/>
          </a:xfrm>
          <a:prstGeom prst="rect">
            <a:avLst/>
          </a:prstGeom>
        </p:spPr>
      </p:pic>
      <p:pic>
        <p:nvPicPr>
          <p:cNvPr id="7" name="圖片 6"/>
          <p:cNvPicPr>
            <a:picLocks noChangeAspect="1"/>
          </p:cNvPicPr>
          <p:nvPr/>
        </p:nvPicPr>
        <p:blipFill>
          <a:blip r:embed="rId7"/>
          <a:stretch>
            <a:fillRect/>
          </a:stretch>
        </p:blipFill>
        <p:spPr>
          <a:xfrm>
            <a:off x="2132346" y="2195257"/>
            <a:ext cx="1502550" cy="178667"/>
          </a:xfrm>
          <a:prstGeom prst="rect">
            <a:avLst/>
          </a:prstGeom>
        </p:spPr>
      </p:pic>
      <p:pic>
        <p:nvPicPr>
          <p:cNvPr id="8" name="圖片 7"/>
          <p:cNvPicPr>
            <a:picLocks noChangeAspect="1"/>
          </p:cNvPicPr>
          <p:nvPr/>
        </p:nvPicPr>
        <p:blipFill>
          <a:blip r:embed="rId8"/>
          <a:stretch>
            <a:fillRect/>
          </a:stretch>
        </p:blipFill>
        <p:spPr>
          <a:xfrm>
            <a:off x="4288832" y="2195319"/>
            <a:ext cx="601020" cy="457386"/>
          </a:xfrm>
          <a:prstGeom prst="rect">
            <a:avLst/>
          </a:prstGeom>
        </p:spPr>
      </p:pic>
      <p:pic>
        <p:nvPicPr>
          <p:cNvPr id="9" name="圖片 8"/>
          <p:cNvPicPr>
            <a:picLocks noChangeAspect="1"/>
          </p:cNvPicPr>
          <p:nvPr/>
        </p:nvPicPr>
        <p:blipFill>
          <a:blip r:embed="rId9"/>
          <a:stretch>
            <a:fillRect/>
          </a:stretch>
        </p:blipFill>
        <p:spPr>
          <a:xfrm>
            <a:off x="5596280" y="3776663"/>
            <a:ext cx="975360" cy="274320"/>
          </a:xfrm>
          <a:prstGeom prst="rect">
            <a:avLst/>
          </a:prstGeom>
        </p:spPr>
      </p:pic>
      <p:pic>
        <p:nvPicPr>
          <p:cNvPr id="10" name="圖片 9"/>
          <p:cNvPicPr>
            <a:picLocks noChangeAspect="1"/>
          </p:cNvPicPr>
          <p:nvPr/>
        </p:nvPicPr>
        <p:blipFill>
          <a:blip r:embed="rId10"/>
          <a:stretch>
            <a:fillRect/>
          </a:stretch>
        </p:blipFill>
        <p:spPr>
          <a:xfrm>
            <a:off x="682532" y="2057745"/>
            <a:ext cx="1144800" cy="366267"/>
          </a:xfrm>
          <a:prstGeom prst="rect">
            <a:avLst/>
          </a:prstGeom>
        </p:spPr>
      </p:pic>
      <p:pic>
        <p:nvPicPr>
          <p:cNvPr id="12" name="圖片 11"/>
          <p:cNvPicPr>
            <a:picLocks noChangeAspect="1"/>
          </p:cNvPicPr>
          <p:nvPr/>
        </p:nvPicPr>
        <p:blipFill>
          <a:blip r:embed="rId11"/>
          <a:stretch>
            <a:fillRect/>
          </a:stretch>
        </p:blipFill>
        <p:spPr>
          <a:xfrm>
            <a:off x="5754157" y="2868632"/>
            <a:ext cx="801360" cy="378774"/>
          </a:xfrm>
          <a:prstGeom prst="rect">
            <a:avLst/>
          </a:prstGeom>
        </p:spPr>
      </p:pic>
      <p:pic>
        <p:nvPicPr>
          <p:cNvPr id="13" name="圖片 12"/>
          <p:cNvPicPr>
            <a:picLocks noChangeAspect="1"/>
          </p:cNvPicPr>
          <p:nvPr/>
        </p:nvPicPr>
        <p:blipFill>
          <a:blip r:embed="rId12"/>
          <a:stretch>
            <a:fillRect/>
          </a:stretch>
        </p:blipFill>
        <p:spPr>
          <a:xfrm>
            <a:off x="5638358" y="1768318"/>
            <a:ext cx="1173420" cy="393066"/>
          </a:xfrm>
          <a:prstGeom prst="rect">
            <a:avLst/>
          </a:prstGeom>
        </p:spPr>
      </p:pic>
      <p:pic>
        <p:nvPicPr>
          <p:cNvPr id="14" name="圖片 13"/>
          <p:cNvPicPr>
            <a:picLocks noChangeAspect="1"/>
          </p:cNvPicPr>
          <p:nvPr/>
        </p:nvPicPr>
        <p:blipFill>
          <a:blip r:embed="rId13"/>
          <a:stretch>
            <a:fillRect/>
          </a:stretch>
        </p:blipFill>
        <p:spPr>
          <a:xfrm>
            <a:off x="7580155" y="1438340"/>
            <a:ext cx="772740" cy="264426"/>
          </a:xfrm>
          <a:prstGeom prst="rect">
            <a:avLst/>
          </a:prstGeom>
        </p:spPr>
      </p:pic>
      <p:pic>
        <p:nvPicPr>
          <p:cNvPr id="15" name="圖片 14"/>
          <p:cNvPicPr>
            <a:picLocks noChangeAspect="1"/>
          </p:cNvPicPr>
          <p:nvPr/>
        </p:nvPicPr>
        <p:blipFill>
          <a:blip r:embed="rId14"/>
          <a:stretch>
            <a:fillRect/>
          </a:stretch>
        </p:blipFill>
        <p:spPr>
          <a:xfrm>
            <a:off x="7250020" y="3790010"/>
            <a:ext cx="1287900" cy="214400"/>
          </a:xfrm>
          <a:prstGeom prst="rect">
            <a:avLst/>
          </a:prstGeom>
        </p:spPr>
      </p:pic>
      <p:pic>
        <p:nvPicPr>
          <p:cNvPr id="16" name="圖片 15"/>
          <p:cNvPicPr>
            <a:picLocks noChangeAspect="1"/>
          </p:cNvPicPr>
          <p:nvPr/>
        </p:nvPicPr>
        <p:blipFill>
          <a:blip r:embed="rId15"/>
          <a:stretch>
            <a:fillRect/>
          </a:stretch>
        </p:blipFill>
        <p:spPr>
          <a:xfrm>
            <a:off x="3005256" y="3860725"/>
            <a:ext cx="1259280" cy="257280"/>
          </a:xfrm>
          <a:prstGeom prst="rect">
            <a:avLst/>
          </a:prstGeom>
        </p:spPr>
      </p:pic>
      <p:pic>
        <p:nvPicPr>
          <p:cNvPr id="17" name="圖片 16"/>
          <p:cNvPicPr>
            <a:picLocks noChangeAspect="1"/>
          </p:cNvPicPr>
          <p:nvPr/>
        </p:nvPicPr>
        <p:blipFill>
          <a:blip r:embed="rId16"/>
          <a:stretch>
            <a:fillRect/>
          </a:stretch>
        </p:blipFill>
        <p:spPr>
          <a:xfrm>
            <a:off x="784934" y="4032137"/>
            <a:ext cx="829980" cy="192960"/>
          </a:xfrm>
          <a:prstGeom prst="rect">
            <a:avLst/>
          </a:prstGeom>
        </p:spPr>
      </p:pic>
      <p:pic>
        <p:nvPicPr>
          <p:cNvPr id="18" name="圖片 17"/>
          <p:cNvPicPr>
            <a:picLocks noChangeAspect="1"/>
          </p:cNvPicPr>
          <p:nvPr/>
        </p:nvPicPr>
        <p:blipFill>
          <a:blip r:embed="rId17"/>
          <a:stretch>
            <a:fillRect/>
          </a:stretch>
        </p:blipFill>
        <p:spPr>
          <a:xfrm>
            <a:off x="699074" y="1279223"/>
            <a:ext cx="792480" cy="411480"/>
          </a:xfrm>
          <a:prstGeom prst="rect">
            <a:avLst/>
          </a:prstGeom>
        </p:spPr>
      </p:pic>
      <p:pic>
        <p:nvPicPr>
          <p:cNvPr id="19" name="圖片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8458" y="2612672"/>
            <a:ext cx="1866666" cy="571429"/>
          </a:xfrm>
          <a:prstGeom prst="rect">
            <a:avLst/>
          </a:prstGeom>
          <a:noFill/>
          <a:extLst>
            <a:ext uri="{909E8E84-426E-40DD-AFC4-6F175D3DCCD1}">
              <a14:hiddenFill xmlns:a14="http://schemas.microsoft.com/office/drawing/2010/main">
                <a:solidFill>
                  <a:srgbClr val="FFFFFF"/>
                </a:solidFill>
              </a14:hiddenFill>
            </a:ext>
          </a:extLst>
        </p:spPr>
      </p:pic>
      <p:pic>
        <p:nvPicPr>
          <p:cNvPr id="20" name="圖片 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543978" y="2947078"/>
            <a:ext cx="1727123" cy="566817"/>
          </a:xfrm>
          <a:prstGeom prst="rect">
            <a:avLst/>
          </a:prstGeom>
          <a:noFill/>
          <a:extLst>
            <a:ext uri="{909E8E84-426E-40DD-AFC4-6F175D3DCCD1}">
              <a14:hiddenFill xmlns:a14="http://schemas.microsoft.com/office/drawing/2010/main">
                <a:solidFill>
                  <a:srgbClr val="FFFFFF"/>
                </a:solidFill>
              </a14:hiddenFill>
            </a:ext>
          </a:extLst>
        </p:spPr>
      </p:pic>
      <p:pic>
        <p:nvPicPr>
          <p:cNvPr id="21" name="圖片 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22970" y="2350323"/>
            <a:ext cx="1272718" cy="388469"/>
          </a:xfrm>
          <a:prstGeom prst="rect">
            <a:avLst/>
          </a:prstGeom>
          <a:noFill/>
          <a:extLst>
            <a:ext uri="{909E8E84-426E-40DD-AFC4-6F175D3DCCD1}">
              <a14:hiddenFill xmlns:a14="http://schemas.microsoft.com/office/drawing/2010/main">
                <a:solidFill>
                  <a:srgbClr val="FFFFFF"/>
                </a:solidFill>
              </a14:hiddenFill>
            </a:ext>
          </a:extLst>
        </p:spPr>
      </p:pic>
      <p:pic>
        <p:nvPicPr>
          <p:cNvPr id="22" name="圖片 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973550" y="4336457"/>
            <a:ext cx="1127918" cy="457385"/>
          </a:xfrm>
          <a:prstGeom prst="rect">
            <a:avLst/>
          </a:prstGeom>
          <a:noFill/>
          <a:extLst>
            <a:ext uri="{909E8E84-426E-40DD-AFC4-6F175D3DCCD1}">
              <a14:hiddenFill xmlns:a14="http://schemas.microsoft.com/office/drawing/2010/main">
                <a:solidFill>
                  <a:srgbClr val="FFFFFF"/>
                </a:solidFill>
              </a14:hiddenFill>
            </a:ext>
          </a:extLst>
        </p:spPr>
      </p:pic>
      <p:pic>
        <p:nvPicPr>
          <p:cNvPr id="23" name="圖片 22"/>
          <p:cNvPicPr>
            <a:picLocks noChangeAspect="1"/>
          </p:cNvPicPr>
          <p:nvPr/>
        </p:nvPicPr>
        <p:blipFill>
          <a:blip r:embed="rId22"/>
          <a:stretch>
            <a:fillRect/>
          </a:stretch>
        </p:blipFill>
        <p:spPr>
          <a:xfrm>
            <a:off x="730994" y="4424521"/>
            <a:ext cx="1767840" cy="373380"/>
          </a:xfrm>
          <a:prstGeom prst="rect">
            <a:avLst/>
          </a:prstGeom>
        </p:spPr>
      </p:pic>
      <p:pic>
        <p:nvPicPr>
          <p:cNvPr id="24" name="圖片 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361487" y="4295801"/>
            <a:ext cx="1158402" cy="434286"/>
          </a:xfrm>
          <a:prstGeom prst="rect">
            <a:avLst/>
          </a:prstGeom>
          <a:noFill/>
          <a:extLst>
            <a:ext uri="{909E8E84-426E-40DD-AFC4-6F175D3DCCD1}">
              <a14:hiddenFill xmlns:a14="http://schemas.microsoft.com/office/drawing/2010/main">
                <a:solidFill>
                  <a:srgbClr val="FFFFFF"/>
                </a:solidFill>
              </a14:hiddenFill>
            </a:ext>
          </a:extLst>
        </p:spPr>
      </p:pic>
      <p:pic>
        <p:nvPicPr>
          <p:cNvPr id="25" name="圖片 7"/>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702858" y="2445776"/>
            <a:ext cx="1409897" cy="561905"/>
          </a:xfrm>
          <a:prstGeom prst="rect">
            <a:avLst/>
          </a:prstGeom>
          <a:noFill/>
          <a:extLst>
            <a:ext uri="{909E8E84-426E-40DD-AFC4-6F175D3DCCD1}">
              <a14:hiddenFill xmlns:a14="http://schemas.microsoft.com/office/drawing/2010/main">
                <a:solidFill>
                  <a:srgbClr val="FFFFFF"/>
                </a:solidFill>
              </a14:hiddenFill>
            </a:ext>
          </a:extLst>
        </p:spPr>
      </p:pic>
      <p:pic>
        <p:nvPicPr>
          <p:cNvPr id="26" name="圖片 1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52533" y="3239124"/>
            <a:ext cx="1295581" cy="548571"/>
          </a:xfrm>
          <a:prstGeom prst="rect">
            <a:avLst/>
          </a:prstGeom>
          <a:noFill/>
          <a:extLst>
            <a:ext uri="{909E8E84-426E-40DD-AFC4-6F175D3DCCD1}">
              <a14:hiddenFill xmlns:a14="http://schemas.microsoft.com/office/drawing/2010/main">
                <a:solidFill>
                  <a:srgbClr val="FFFFFF"/>
                </a:solidFill>
              </a14:hiddenFill>
            </a:ext>
          </a:extLst>
        </p:spPr>
      </p:pic>
      <p:pic>
        <p:nvPicPr>
          <p:cNvPr id="27" name="圖片 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818650" y="4314864"/>
            <a:ext cx="792590" cy="541095"/>
          </a:xfrm>
          <a:prstGeom prst="rect">
            <a:avLst/>
          </a:prstGeom>
          <a:noFill/>
          <a:extLst>
            <a:ext uri="{909E8E84-426E-40DD-AFC4-6F175D3DCCD1}">
              <a14:hiddenFill xmlns:a14="http://schemas.microsoft.com/office/drawing/2010/main">
                <a:solidFill>
                  <a:srgbClr val="FFFFFF"/>
                </a:solidFill>
              </a14:hiddenFill>
            </a:ext>
          </a:extLst>
        </p:spPr>
      </p:pic>
      <p:pic>
        <p:nvPicPr>
          <p:cNvPr id="29" name="圖片 12"/>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533212" y="3258946"/>
            <a:ext cx="2093887" cy="406774"/>
          </a:xfrm>
          <a:prstGeom prst="rect">
            <a:avLst/>
          </a:prstGeom>
          <a:noFill/>
          <a:extLst>
            <a:ext uri="{909E8E84-426E-40DD-AFC4-6F175D3DCCD1}">
              <a14:hiddenFill xmlns:a14="http://schemas.microsoft.com/office/drawing/2010/main">
                <a:solidFill>
                  <a:srgbClr val="FFFFFF"/>
                </a:solidFill>
              </a14:hiddenFill>
            </a:ext>
          </a:extLst>
        </p:spPr>
      </p:pic>
      <p:pic>
        <p:nvPicPr>
          <p:cNvPr id="30" name="圖片 13"/>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7105814" y="4161594"/>
            <a:ext cx="1425139" cy="525854"/>
          </a:xfrm>
          <a:prstGeom prst="rect">
            <a:avLst/>
          </a:prstGeom>
          <a:noFill/>
          <a:extLst>
            <a:ext uri="{909E8E84-426E-40DD-AFC4-6F175D3DCCD1}">
              <a14:hiddenFill xmlns:a14="http://schemas.microsoft.com/office/drawing/2010/main">
                <a:solidFill>
                  <a:srgbClr val="FFFFFF"/>
                </a:solidFill>
              </a14:hiddenFill>
            </a:ext>
          </a:extLst>
        </p:spPr>
      </p:pic>
      <p:pic>
        <p:nvPicPr>
          <p:cNvPr id="31" name="圖片 14"/>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7204620" y="1989648"/>
            <a:ext cx="1523810" cy="466543"/>
          </a:xfrm>
          <a:prstGeom prst="rect">
            <a:avLst/>
          </a:prstGeom>
          <a:noFill/>
          <a:extLst>
            <a:ext uri="{909E8E84-426E-40DD-AFC4-6F175D3DCCD1}">
              <a14:hiddenFill xmlns:a14="http://schemas.microsoft.com/office/drawing/2010/main">
                <a:solidFill>
                  <a:srgbClr val="FFFFFF"/>
                </a:solidFill>
              </a14:hiddenFill>
            </a:ext>
          </a:extLst>
        </p:spPr>
      </p:pic>
      <p:pic>
        <p:nvPicPr>
          <p:cNvPr id="32" name="圖片 31"/>
          <p:cNvPicPr>
            <a:picLocks noChangeAspect="1"/>
          </p:cNvPicPr>
          <p:nvPr/>
        </p:nvPicPr>
        <p:blipFill>
          <a:blip r:embed="rId30"/>
          <a:stretch>
            <a:fillRect/>
          </a:stretch>
        </p:blipFill>
        <p:spPr>
          <a:xfrm>
            <a:off x="4589665" y="2696041"/>
            <a:ext cx="822960" cy="815340"/>
          </a:xfrm>
          <a:prstGeom prst="rect">
            <a:avLst/>
          </a:prstGeom>
        </p:spPr>
      </p:pic>
      <p:pic>
        <p:nvPicPr>
          <p:cNvPr id="4" name="圖片 3"/>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124500" y="3593443"/>
            <a:ext cx="969505" cy="245608"/>
          </a:xfrm>
          <a:prstGeom prst="rect">
            <a:avLst/>
          </a:prstGeom>
        </p:spPr>
      </p:pic>
      <p:pic>
        <p:nvPicPr>
          <p:cNvPr id="11" name="圖片 10"/>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343511" y="3593443"/>
            <a:ext cx="1058645" cy="352881"/>
          </a:xfrm>
          <a:prstGeom prst="rect">
            <a:avLst/>
          </a:prstGeom>
        </p:spPr>
      </p:pic>
      <p:pic>
        <p:nvPicPr>
          <p:cNvPr id="33" name="圖片 32"/>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4589142" y="1256047"/>
            <a:ext cx="852458" cy="675729"/>
          </a:xfrm>
          <a:prstGeom prst="rect">
            <a:avLst/>
          </a:prstGeom>
        </p:spPr>
      </p:pic>
    </p:spTree>
    <p:extLst>
      <p:ext uri="{BB962C8B-B14F-4D97-AF65-F5344CB8AC3E}">
        <p14:creationId xmlns:p14="http://schemas.microsoft.com/office/powerpoint/2010/main" val="3973713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en-US" altLang="zh-TW" dirty="0"/>
              <a:t>Thank You!</a:t>
            </a: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315" y="3147814"/>
            <a:ext cx="3384376" cy="850618"/>
          </a:xfrm>
          <a:prstGeom prst="rect">
            <a:avLst/>
          </a:prstGeom>
        </p:spPr>
      </p:pic>
    </p:spTree>
    <p:extLst>
      <p:ext uri="{BB962C8B-B14F-4D97-AF65-F5344CB8AC3E}">
        <p14:creationId xmlns:p14="http://schemas.microsoft.com/office/powerpoint/2010/main" val="23993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www.delicacy.com.tw/upload/news2/VietnamDL-coverv2.jpg"/>
          <p:cNvPicPr>
            <a:picLocks noChangeAspect="1" noChangeArrowheads="1"/>
          </p:cNvPicPr>
          <p:nvPr/>
        </p:nvPicPr>
        <p:blipFill rotWithShape="1">
          <a:blip r:embed="rId3">
            <a:extLst>
              <a:ext uri="{28A0092B-C50C-407E-A947-70E740481C1C}">
                <a14:useLocalDpi xmlns:a14="http://schemas.microsoft.com/office/drawing/2010/main" val="0"/>
              </a:ext>
            </a:extLst>
          </a:blip>
          <a:srcRect b="19965"/>
          <a:stretch>
            <a:fillRect/>
          </a:stretch>
        </p:blipFill>
        <p:spPr bwMode="auto">
          <a:xfrm>
            <a:off x="3150" y="267495"/>
            <a:ext cx="9140850" cy="48760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a:extLst>
              <a:ext uri="{FF2B5EF4-FFF2-40B4-BE49-F238E27FC236}">
                <a16:creationId xmlns="" xmlns:a16="http://schemas.microsoft.com/office/drawing/2014/main" id="{95E3BD7D-EEC6-41FC-867D-95F2B71346B3}"/>
              </a:ext>
            </a:extLst>
          </p:cNvPr>
          <p:cNvSpPr txBox="1"/>
          <p:nvPr/>
        </p:nvSpPr>
        <p:spPr>
          <a:xfrm>
            <a:off x="3851920" y="734880"/>
            <a:ext cx="6977564" cy="3662541"/>
          </a:xfrm>
          <a:prstGeom prst="rect">
            <a:avLst/>
          </a:prstGeom>
          <a:noFill/>
          <a:effectLst>
            <a:reflection endPos="0" dist="50800" dir="5400000" sy="-100000" algn="bl" rotWithShape="0"/>
          </a:effectLst>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3200" b="1" dirty="0">
                <a:effectLst/>
                <a:latin typeface="+mn-ea"/>
              </a:rPr>
              <a:t>關於得力</a:t>
            </a:r>
          </a:p>
          <a:p>
            <a:pPr marL="571500" indent="-571500">
              <a:buFont typeface="Arial" panose="020B0604020202020204" pitchFamily="34" charset="0"/>
              <a:buChar char="•"/>
            </a:pPr>
            <a:r>
              <a:rPr lang="zh-TW" altLang="en-US" sz="3200" b="1" dirty="0">
                <a:effectLst/>
                <a:latin typeface="+mn-ea"/>
              </a:rPr>
              <a:t>研發產品</a:t>
            </a:r>
            <a:endParaRPr lang="en-US" altLang="zh-TW" sz="3200" b="1" dirty="0">
              <a:effectLst/>
              <a:latin typeface="+mn-ea"/>
            </a:endParaRPr>
          </a:p>
          <a:p>
            <a:pPr marL="571500" indent="-571500">
              <a:buFont typeface="Arial" panose="020B0604020202020204" pitchFamily="34" charset="0"/>
              <a:buChar char="•"/>
            </a:pPr>
            <a:r>
              <a:rPr lang="zh-TW" altLang="en-US" sz="3200" b="1" dirty="0">
                <a:effectLst/>
                <a:latin typeface="+mn-ea"/>
              </a:rPr>
              <a:t>財務</a:t>
            </a:r>
            <a:r>
              <a:rPr lang="zh-TW" altLang="en-US" sz="3200" b="1" dirty="0" smtClean="0">
                <a:effectLst/>
                <a:latin typeface="+mn-ea"/>
              </a:rPr>
              <a:t>表現</a:t>
            </a:r>
            <a:endParaRPr lang="en-US" altLang="zh-TW" sz="3200" b="1" dirty="0" smtClean="0">
              <a:effectLst/>
              <a:latin typeface="+mn-ea"/>
            </a:endParaRPr>
          </a:p>
          <a:p>
            <a:pPr marL="571500" indent="-571500">
              <a:buFont typeface="Arial" panose="020B0604020202020204" pitchFamily="34" charset="0"/>
              <a:buChar char="•"/>
            </a:pPr>
            <a:r>
              <a:rPr lang="zh-TW" altLang="en-US" sz="3200" b="1" dirty="0" smtClean="0">
                <a:effectLst/>
                <a:latin typeface="+mn-ea"/>
                <a:cs typeface="Arial Unicode MS" panose="020B0604020202020204" pitchFamily="34" charset="-120"/>
              </a:rPr>
              <a:t>拆遷</a:t>
            </a:r>
            <a:r>
              <a:rPr lang="zh-TW" altLang="en-US" sz="3200" b="1" dirty="0">
                <a:effectLst/>
                <a:latin typeface="+mn-ea"/>
                <a:cs typeface="Arial Unicode MS" panose="020B0604020202020204" pitchFamily="34" charset="-120"/>
              </a:rPr>
              <a:t>款進度</a:t>
            </a:r>
            <a:endParaRPr lang="en-US" altLang="zh-TW" sz="3200" b="1" dirty="0">
              <a:effectLst/>
              <a:latin typeface="+mn-ea"/>
              <a:cs typeface="Arial Unicode MS" panose="020B0604020202020204" pitchFamily="34" charset="-120"/>
            </a:endParaRPr>
          </a:p>
          <a:p>
            <a:pPr marL="571500" indent="-571500">
              <a:buFont typeface="Arial" panose="020B0604020202020204" pitchFamily="34" charset="0"/>
              <a:buChar char="•"/>
            </a:pPr>
            <a:r>
              <a:rPr lang="zh-TW" altLang="en-US" sz="3200" b="1" dirty="0" smtClean="0">
                <a:effectLst/>
                <a:latin typeface="+mn-ea"/>
              </a:rPr>
              <a:t>合作</a:t>
            </a:r>
            <a:r>
              <a:rPr lang="zh-TW" altLang="en-US" sz="3200" b="1" dirty="0">
                <a:effectLst/>
                <a:latin typeface="+mn-ea"/>
              </a:rPr>
              <a:t>品牌</a:t>
            </a:r>
          </a:p>
          <a:p>
            <a:pPr algn="ctr"/>
            <a:endParaRPr lang="ko-KR" altLang="en-US" dirty="0">
              <a:effectLst/>
              <a:latin typeface="+mn-ea"/>
            </a:endParaRPr>
          </a:p>
        </p:txBody>
      </p:sp>
      <p:sp>
        <p:nvSpPr>
          <p:cNvPr id="3" name="TextBox 18">
            <a:extLst>
              <a:ext uri="{FF2B5EF4-FFF2-40B4-BE49-F238E27FC236}">
                <a16:creationId xmlns="" xmlns:a16="http://schemas.microsoft.com/office/drawing/2014/main" id="{042C12F7-AE9B-40D2-A6C4-2F1B6BC860EE}"/>
              </a:ext>
            </a:extLst>
          </p:cNvPr>
          <p:cNvSpPr txBox="1"/>
          <p:nvPr/>
        </p:nvSpPr>
        <p:spPr>
          <a:xfrm>
            <a:off x="-18628" y="734880"/>
            <a:ext cx="3675185" cy="707886"/>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algn="ctr"/>
            <a:r>
              <a:rPr lang="zh-TW" altLang="en-US" sz="4000" b="1" dirty="0">
                <a:effectLst/>
                <a:latin typeface="+mn-ea"/>
              </a:rPr>
              <a:t>大綱</a:t>
            </a:r>
            <a:endParaRPr lang="ko-KR" altLang="en-US" sz="4000" b="1" dirty="0">
              <a:effectLst/>
              <a:latin typeface="+mn-ea"/>
            </a:endParaRPr>
          </a:p>
        </p:txBody>
      </p:sp>
    </p:spTree>
    <p:extLst>
      <p:ext uri="{BB962C8B-B14F-4D97-AF65-F5344CB8AC3E}">
        <p14:creationId xmlns:p14="http://schemas.microsoft.com/office/powerpoint/2010/main" val="3886575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1299"/>
            <a:ext cx="9144000" cy="48722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TextBox 5">
            <a:extLst>
              <a:ext uri="{FF2B5EF4-FFF2-40B4-BE49-F238E27FC236}">
                <a16:creationId xmlns="" xmlns:a16="http://schemas.microsoft.com/office/drawing/2014/main" id="{95E3BD7D-EEC6-41FC-867D-95F2B71346B3}"/>
              </a:ext>
            </a:extLst>
          </p:cNvPr>
          <p:cNvSpPr txBox="1"/>
          <p:nvPr/>
        </p:nvSpPr>
        <p:spPr>
          <a:xfrm>
            <a:off x="2555776" y="915566"/>
            <a:ext cx="5472608" cy="3170099"/>
          </a:xfrm>
          <a:prstGeom prst="rect">
            <a:avLst/>
          </a:prstGeom>
          <a:noFill/>
        </p:spPr>
        <p:txBody>
          <a:bodyPr wrap="square" rtlCol="0" anchor="ctr">
            <a:spAutoFit/>
          </a:bodyPr>
          <a:lstStyle>
            <a:defPPr>
              <a:defRPr lang="en-US"/>
            </a:defPPr>
            <a:lvl1pPr>
              <a:defRPr sz="7200">
                <a:solidFill>
                  <a:schemeClr val="bg1"/>
                </a:solidFill>
                <a:effectLst>
                  <a:outerShdw blurRad="12700" dist="88900" dir="3000000" algn="tl" rotWithShape="0">
                    <a:schemeClr val="accent2">
                      <a:alpha val="40000"/>
                    </a:schemeClr>
                  </a:outerShdw>
                </a:effectLst>
              </a:defRPr>
            </a:lvl1pPr>
          </a:lstStyle>
          <a:p>
            <a:pPr marL="571500" indent="-571500">
              <a:buFont typeface="Arial" panose="020B0604020202020204" pitchFamily="34" charset="0"/>
              <a:buChar char="•"/>
            </a:pPr>
            <a:r>
              <a:rPr lang="zh-TW" altLang="en-US" sz="3200" b="1" dirty="0">
                <a:solidFill>
                  <a:schemeClr val="bg1">
                    <a:lumMod val="50000"/>
                  </a:schemeClr>
                </a:solidFill>
                <a:effectLst/>
                <a:latin typeface="+mn-ea"/>
              </a:rPr>
              <a:t>關於得力</a:t>
            </a:r>
          </a:p>
          <a:p>
            <a:pPr marL="571500" indent="-571500">
              <a:buFont typeface="Arial" panose="020B0604020202020204" pitchFamily="34" charset="0"/>
              <a:buChar char="•"/>
            </a:pPr>
            <a:r>
              <a:rPr lang="zh-TW" altLang="en-US" sz="2400" b="1" dirty="0">
                <a:solidFill>
                  <a:schemeClr val="bg1">
                    <a:lumMod val="65000"/>
                  </a:schemeClr>
                </a:solidFill>
                <a:effectLst/>
                <a:latin typeface="+mn-ea"/>
              </a:rPr>
              <a:t>研發產品</a:t>
            </a:r>
            <a:endParaRPr lang="en-US" altLang="zh-TW" sz="2400" b="1" dirty="0">
              <a:solidFill>
                <a:schemeClr val="bg1">
                  <a:lumMod val="65000"/>
                </a:schemeClr>
              </a:solidFill>
              <a:effectLst/>
              <a:latin typeface="+mn-ea"/>
            </a:endParaRPr>
          </a:p>
          <a:p>
            <a:pPr marL="571500" indent="-571500">
              <a:buFont typeface="Arial" panose="020B0604020202020204" pitchFamily="34" charset="0"/>
              <a:buChar char="•"/>
            </a:pPr>
            <a:r>
              <a:rPr lang="zh-TW" altLang="en-US" sz="2400" b="1" dirty="0">
                <a:solidFill>
                  <a:schemeClr val="bg1">
                    <a:lumMod val="65000"/>
                  </a:schemeClr>
                </a:solidFill>
                <a:effectLst/>
                <a:latin typeface="+mn-ea"/>
              </a:rPr>
              <a:t>財務</a:t>
            </a:r>
            <a:r>
              <a:rPr lang="zh-TW" altLang="en-US" sz="2400" b="1" dirty="0" smtClean="0">
                <a:solidFill>
                  <a:schemeClr val="bg1">
                    <a:lumMod val="65000"/>
                  </a:schemeClr>
                </a:solidFill>
                <a:effectLst/>
                <a:latin typeface="+mn-ea"/>
              </a:rPr>
              <a:t>表現</a:t>
            </a:r>
            <a:endParaRPr lang="en-US" altLang="zh-TW" sz="2400" b="1" dirty="0" smtClean="0">
              <a:solidFill>
                <a:schemeClr val="bg1">
                  <a:lumMod val="65000"/>
                </a:schemeClr>
              </a:solidFill>
              <a:effectLst/>
              <a:latin typeface="+mn-ea"/>
            </a:endParaRPr>
          </a:p>
          <a:p>
            <a:pPr marL="571500" indent="-571500">
              <a:buFont typeface="Arial" panose="020B0604020202020204" pitchFamily="34" charset="0"/>
              <a:buChar char="•"/>
            </a:pPr>
            <a:r>
              <a:rPr lang="zh-TW" altLang="en-US" sz="2400" b="1" dirty="0" smtClean="0">
                <a:solidFill>
                  <a:schemeClr val="bg1">
                    <a:lumMod val="65000"/>
                  </a:schemeClr>
                </a:solidFill>
                <a:effectLst/>
                <a:latin typeface="+mn-ea"/>
                <a:cs typeface="Arial Unicode MS" panose="020B0604020202020204" pitchFamily="34" charset="-120"/>
              </a:rPr>
              <a:t>拆遷</a:t>
            </a:r>
            <a:r>
              <a:rPr lang="zh-TW" altLang="en-US" sz="2400" b="1" dirty="0">
                <a:solidFill>
                  <a:schemeClr val="bg1">
                    <a:lumMod val="65000"/>
                  </a:schemeClr>
                </a:solidFill>
                <a:effectLst/>
                <a:latin typeface="+mn-ea"/>
                <a:cs typeface="Arial Unicode MS" panose="020B0604020202020204" pitchFamily="34" charset="-120"/>
              </a:rPr>
              <a:t>款進度</a:t>
            </a:r>
            <a:endParaRPr lang="en-US" altLang="zh-TW" sz="2400" b="1" dirty="0">
              <a:solidFill>
                <a:schemeClr val="bg1">
                  <a:lumMod val="65000"/>
                </a:schemeClr>
              </a:solidFill>
              <a:effectLst/>
              <a:latin typeface="+mn-ea"/>
              <a:cs typeface="Arial Unicode MS" panose="020B0604020202020204" pitchFamily="34" charset="-120"/>
            </a:endParaRPr>
          </a:p>
          <a:p>
            <a:pPr marL="571500" indent="-571500">
              <a:buFont typeface="Arial" panose="020B0604020202020204" pitchFamily="34" charset="0"/>
              <a:buChar char="•"/>
            </a:pPr>
            <a:r>
              <a:rPr lang="zh-TW" altLang="en-US" sz="2400" b="1" dirty="0" smtClean="0">
                <a:solidFill>
                  <a:schemeClr val="bg1">
                    <a:lumMod val="65000"/>
                  </a:schemeClr>
                </a:solidFill>
                <a:effectLst/>
                <a:latin typeface="+mn-ea"/>
                <a:cs typeface="Arial Unicode MS" panose="020B0604020202020204" pitchFamily="34" charset="-120"/>
              </a:rPr>
              <a:t>合作</a:t>
            </a:r>
            <a:r>
              <a:rPr lang="zh-TW" altLang="en-US" sz="2400" b="1" dirty="0">
                <a:solidFill>
                  <a:schemeClr val="bg1">
                    <a:lumMod val="65000"/>
                  </a:schemeClr>
                </a:solidFill>
                <a:effectLst/>
                <a:latin typeface="+mn-ea"/>
                <a:cs typeface="Arial Unicode MS" panose="020B0604020202020204" pitchFamily="34" charset="-120"/>
              </a:rPr>
              <a:t>品牌</a:t>
            </a:r>
            <a:endParaRPr lang="en-US" altLang="zh-TW" sz="2400" b="1" dirty="0">
              <a:solidFill>
                <a:schemeClr val="bg1">
                  <a:lumMod val="65000"/>
                </a:schemeClr>
              </a:solidFill>
              <a:effectLst/>
              <a:latin typeface="+mn-ea"/>
              <a:cs typeface="Arial Unicode MS" panose="020B0604020202020204" pitchFamily="34" charset="-120"/>
            </a:endParaRPr>
          </a:p>
          <a:p>
            <a:pPr algn="ctr"/>
            <a:endParaRPr lang="ko-KR" altLang="en-US" dirty="0">
              <a:solidFill>
                <a:schemeClr val="bg1">
                  <a:lumMod val="65000"/>
                </a:schemeClr>
              </a:solidFill>
              <a:effectLst/>
              <a:latin typeface="+mn-ea"/>
            </a:endParaRPr>
          </a:p>
        </p:txBody>
      </p:sp>
    </p:spTree>
    <p:extLst>
      <p:ext uri="{BB962C8B-B14F-4D97-AF65-F5344CB8AC3E}">
        <p14:creationId xmlns:p14="http://schemas.microsoft.com/office/powerpoint/2010/main" val="3280883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chemeClr val="accent6"/>
                </a:solidFill>
              </a:rPr>
              <a:t>歷史沿革</a:t>
            </a:r>
          </a:p>
        </p:txBody>
      </p:sp>
      <p:sp>
        <p:nvSpPr>
          <p:cNvPr id="26" name="TextBox 20">
            <a:extLst>
              <a:ext uri="{FF2B5EF4-FFF2-40B4-BE49-F238E27FC236}">
                <a16:creationId xmlns="" xmlns:a16="http://schemas.microsoft.com/office/drawing/2014/main" id="{1CD1DEC2-E570-4244-8689-E4BC6D2CE313}"/>
              </a:ext>
            </a:extLst>
          </p:cNvPr>
          <p:cNvSpPr txBox="1"/>
          <p:nvPr/>
        </p:nvSpPr>
        <p:spPr>
          <a:xfrm>
            <a:off x="539552" y="3760418"/>
            <a:ext cx="1565506" cy="584775"/>
          </a:xfrm>
          <a:prstGeom prst="rect">
            <a:avLst/>
          </a:prstGeom>
          <a:noFill/>
        </p:spPr>
        <p:txBody>
          <a:bodyPr wrap="square" rtlCol="0">
            <a:spAutoFit/>
          </a:bodyPr>
          <a:lstStyle/>
          <a:p>
            <a:r>
              <a:rPr lang="zh-TW" altLang="en-US" sz="1600" b="1" dirty="0">
                <a:solidFill>
                  <a:schemeClr val="tx1">
                    <a:lumMod val="75000"/>
                    <a:lumOff val="25000"/>
                  </a:schemeClr>
                </a:solidFill>
                <a:cs typeface="Arial" pitchFamily="34" charset="0"/>
              </a:rPr>
              <a:t>創立得力實業股份有限公司</a:t>
            </a:r>
          </a:p>
        </p:txBody>
      </p:sp>
      <p:sp>
        <p:nvSpPr>
          <p:cNvPr id="28" name="TextBox 20">
            <a:extLst>
              <a:ext uri="{FF2B5EF4-FFF2-40B4-BE49-F238E27FC236}">
                <a16:creationId xmlns="" xmlns:a16="http://schemas.microsoft.com/office/drawing/2014/main" id="{1CD1DEC2-E570-4244-8689-E4BC6D2CE313}"/>
              </a:ext>
            </a:extLst>
          </p:cNvPr>
          <p:cNvSpPr txBox="1"/>
          <p:nvPr/>
        </p:nvSpPr>
        <p:spPr>
          <a:xfrm>
            <a:off x="2777813" y="3883529"/>
            <a:ext cx="2062570" cy="338554"/>
          </a:xfrm>
          <a:prstGeom prst="rect">
            <a:avLst/>
          </a:prstGeom>
          <a:noFill/>
        </p:spPr>
        <p:txBody>
          <a:bodyPr wrap="square" rtlCol="0">
            <a:spAutoFit/>
          </a:bodyPr>
          <a:lstStyle/>
          <a:p>
            <a:r>
              <a:rPr lang="zh-TW" altLang="en-US" sz="1600" b="1" dirty="0">
                <a:solidFill>
                  <a:schemeClr val="tx1">
                    <a:lumMod val="75000"/>
                    <a:lumOff val="25000"/>
                  </a:schemeClr>
                </a:solidFill>
                <a:cs typeface="Arial" pitchFamily="34" charset="0"/>
              </a:rPr>
              <a:t>一月股票上市</a:t>
            </a:r>
          </a:p>
        </p:txBody>
      </p:sp>
      <p:sp>
        <p:nvSpPr>
          <p:cNvPr id="23" name="TextBox 20">
            <a:extLst>
              <a:ext uri="{FF2B5EF4-FFF2-40B4-BE49-F238E27FC236}">
                <a16:creationId xmlns="" xmlns:a16="http://schemas.microsoft.com/office/drawing/2014/main" id="{1CD1DEC2-E570-4244-8689-E4BC6D2CE313}"/>
              </a:ext>
            </a:extLst>
          </p:cNvPr>
          <p:cNvSpPr txBox="1"/>
          <p:nvPr/>
        </p:nvSpPr>
        <p:spPr>
          <a:xfrm>
            <a:off x="1651032" y="1653578"/>
            <a:ext cx="1837629" cy="323165"/>
          </a:xfrm>
          <a:prstGeom prst="rect">
            <a:avLst/>
          </a:prstGeom>
          <a:noFill/>
        </p:spPr>
        <p:txBody>
          <a:bodyPr wrap="square" rtlCol="0">
            <a:spAutoFit/>
          </a:bodyPr>
          <a:lstStyle/>
          <a:p>
            <a:r>
              <a:rPr lang="zh-TW" altLang="en-US" sz="1500" b="1" dirty="0">
                <a:solidFill>
                  <a:schemeClr val="tx1">
                    <a:lumMod val="75000"/>
                    <a:lumOff val="25000"/>
                  </a:schemeClr>
                </a:solidFill>
                <a:cs typeface="Arial" pitchFamily="34" charset="0"/>
              </a:rPr>
              <a:t>於台北成立辧事處</a:t>
            </a:r>
          </a:p>
        </p:txBody>
      </p:sp>
      <p:sp>
        <p:nvSpPr>
          <p:cNvPr id="31" name="TextBox 20">
            <a:extLst>
              <a:ext uri="{FF2B5EF4-FFF2-40B4-BE49-F238E27FC236}">
                <a16:creationId xmlns="" xmlns:a16="http://schemas.microsoft.com/office/drawing/2014/main" id="{1CD1DEC2-E570-4244-8689-E4BC6D2CE313}"/>
              </a:ext>
            </a:extLst>
          </p:cNvPr>
          <p:cNvSpPr txBox="1"/>
          <p:nvPr/>
        </p:nvSpPr>
        <p:spPr>
          <a:xfrm>
            <a:off x="4168400" y="1578750"/>
            <a:ext cx="2062570" cy="338554"/>
          </a:xfrm>
          <a:prstGeom prst="rect">
            <a:avLst/>
          </a:prstGeom>
          <a:noFill/>
        </p:spPr>
        <p:txBody>
          <a:bodyPr wrap="square" rtlCol="0">
            <a:spAutoFit/>
          </a:bodyPr>
          <a:lstStyle/>
          <a:p>
            <a:r>
              <a:rPr lang="zh-TW" altLang="en-US" sz="1600" b="1" dirty="0">
                <a:solidFill>
                  <a:schemeClr val="tx1">
                    <a:lumMod val="75000"/>
                    <a:lumOff val="25000"/>
                  </a:schemeClr>
                </a:solidFill>
                <a:cs typeface="Arial" pitchFamily="34" charset="0"/>
              </a:rPr>
              <a:t>杭州得力建廠</a:t>
            </a:r>
          </a:p>
        </p:txBody>
      </p:sp>
      <p:sp>
        <p:nvSpPr>
          <p:cNvPr id="24" name="TextBox 20">
            <a:extLst>
              <a:ext uri="{FF2B5EF4-FFF2-40B4-BE49-F238E27FC236}">
                <a16:creationId xmlns="" xmlns:a16="http://schemas.microsoft.com/office/drawing/2014/main" id="{1CD1DEC2-E570-4244-8689-E4BC6D2CE313}"/>
              </a:ext>
            </a:extLst>
          </p:cNvPr>
          <p:cNvSpPr txBox="1"/>
          <p:nvPr/>
        </p:nvSpPr>
        <p:spPr>
          <a:xfrm>
            <a:off x="6527915" y="1525796"/>
            <a:ext cx="1877719" cy="523220"/>
          </a:xfrm>
          <a:prstGeom prst="rect">
            <a:avLst/>
          </a:prstGeom>
          <a:noFill/>
        </p:spPr>
        <p:txBody>
          <a:bodyPr wrap="square" rtlCol="0">
            <a:spAutoFit/>
          </a:bodyPr>
          <a:lstStyle/>
          <a:p>
            <a:r>
              <a:rPr lang="zh-TW" altLang="zh-TW" sz="1400" b="1" dirty="0">
                <a:solidFill>
                  <a:schemeClr val="tx1">
                    <a:lumMod val="75000"/>
                    <a:lumOff val="25000"/>
                  </a:schemeClr>
                </a:solidFill>
                <a:latin typeface="+mn-ea"/>
                <a:cs typeface="Times New Roman" panose="02020603050405020304" pitchFamily="18" charset="0"/>
              </a:rPr>
              <a:t>成為</a:t>
            </a:r>
            <a:r>
              <a:rPr lang="en-US" altLang="zh-TW" sz="1400" b="1" dirty="0" err="1">
                <a:solidFill>
                  <a:schemeClr val="tx1">
                    <a:lumMod val="75000"/>
                    <a:lumOff val="25000"/>
                  </a:schemeClr>
                </a:solidFill>
                <a:latin typeface="+mn-ea"/>
                <a:cs typeface="Times New Roman" panose="02020603050405020304" pitchFamily="18" charset="0"/>
              </a:rPr>
              <a:t>bluesign</a:t>
            </a:r>
            <a:r>
              <a:rPr lang="en-US" altLang="zh-TW" sz="1400" b="1" dirty="0">
                <a:solidFill>
                  <a:schemeClr val="tx1">
                    <a:lumMod val="75000"/>
                    <a:lumOff val="25000"/>
                  </a:schemeClr>
                </a:solidFill>
                <a:latin typeface="+mn-ea"/>
                <a:cs typeface="Times New Roman" panose="02020603050405020304" pitchFamily="18" charset="0"/>
              </a:rPr>
              <a:t>®</a:t>
            </a:r>
          </a:p>
          <a:p>
            <a:r>
              <a:rPr lang="zh-TW" altLang="zh-TW" sz="1400" b="1" dirty="0">
                <a:solidFill>
                  <a:schemeClr val="tx1">
                    <a:lumMod val="75000"/>
                    <a:lumOff val="25000"/>
                  </a:schemeClr>
                </a:solidFill>
                <a:latin typeface="+mn-ea"/>
                <a:cs typeface="Times New Roman" panose="02020603050405020304" pitchFamily="18" charset="0"/>
              </a:rPr>
              <a:t>體系合作夥伴</a:t>
            </a:r>
            <a:endParaRPr lang="zh-TW" altLang="en-US" sz="1400" b="1" dirty="0">
              <a:solidFill>
                <a:schemeClr val="tx1">
                  <a:lumMod val="75000"/>
                  <a:lumOff val="25000"/>
                </a:schemeClr>
              </a:solidFill>
              <a:cs typeface="Arial" pitchFamily="34" charset="0"/>
            </a:endParaRPr>
          </a:p>
        </p:txBody>
      </p:sp>
      <p:sp>
        <p:nvSpPr>
          <p:cNvPr id="30" name="文字方塊 29">
            <a:extLst>
              <a:ext uri="{FF2B5EF4-FFF2-40B4-BE49-F238E27FC236}">
                <a16:creationId xmlns="" xmlns:a16="http://schemas.microsoft.com/office/drawing/2014/main" id="{44871CA7-65A1-0C67-13A8-D363F69A0C53}"/>
              </a:ext>
            </a:extLst>
          </p:cNvPr>
          <p:cNvSpPr txBox="1"/>
          <p:nvPr/>
        </p:nvSpPr>
        <p:spPr>
          <a:xfrm>
            <a:off x="539552"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1982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2" name="文字方塊 31">
            <a:extLst>
              <a:ext uri="{FF2B5EF4-FFF2-40B4-BE49-F238E27FC236}">
                <a16:creationId xmlns="" xmlns:a16="http://schemas.microsoft.com/office/drawing/2014/main" id="{DA9BE21B-F781-5AB6-465F-626463F6064E}"/>
              </a:ext>
            </a:extLst>
          </p:cNvPr>
          <p:cNvSpPr txBox="1"/>
          <p:nvPr/>
        </p:nvSpPr>
        <p:spPr>
          <a:xfrm>
            <a:off x="2898574"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3" name="文字方塊 32">
            <a:extLst>
              <a:ext uri="{FF2B5EF4-FFF2-40B4-BE49-F238E27FC236}">
                <a16:creationId xmlns="" xmlns:a16="http://schemas.microsoft.com/office/drawing/2014/main" id="{FC9ADDBF-E4F8-ADBE-2F6C-675F61F2347E}"/>
              </a:ext>
            </a:extLst>
          </p:cNvPr>
          <p:cNvSpPr txBox="1"/>
          <p:nvPr/>
        </p:nvSpPr>
        <p:spPr>
          <a:xfrm>
            <a:off x="4138345"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1998</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4" name="文字方塊 33">
            <a:extLst>
              <a:ext uri="{FF2B5EF4-FFF2-40B4-BE49-F238E27FC236}">
                <a16:creationId xmlns="" xmlns:a16="http://schemas.microsoft.com/office/drawing/2014/main" id="{1F9F1654-A9A2-CF10-A1FD-29F07363D357}"/>
              </a:ext>
            </a:extLst>
          </p:cNvPr>
          <p:cNvSpPr txBox="1"/>
          <p:nvPr/>
        </p:nvSpPr>
        <p:spPr>
          <a:xfrm>
            <a:off x="5464544"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1999</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 xmlns:a16="http://schemas.microsoft.com/office/drawing/2014/main" id="{6C65EABA-0754-EEF2-F723-11C815828C7B}"/>
              </a:ext>
            </a:extLst>
          </p:cNvPr>
          <p:cNvSpPr txBox="1"/>
          <p:nvPr/>
        </p:nvSpPr>
        <p:spPr>
          <a:xfrm>
            <a:off x="6840755"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43" name="直線接點 42">
            <a:extLst>
              <a:ext uri="{FF2B5EF4-FFF2-40B4-BE49-F238E27FC236}">
                <a16:creationId xmlns="" xmlns:a16="http://schemas.microsoft.com/office/drawing/2014/main" id="{9A7BE81F-E122-8C76-B9B5-46BF180A65BA}"/>
              </a:ext>
            </a:extLst>
          </p:cNvPr>
          <p:cNvCxnSpPr>
            <a:stCxn id="30" idx="2"/>
          </p:cNvCxnSpPr>
          <p:nvPr/>
        </p:nvCxnSpPr>
        <p:spPr>
          <a:xfrm>
            <a:off x="1022632" y="3109225"/>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 xmlns:a16="http://schemas.microsoft.com/office/drawing/2014/main" id="{AAD70ABE-0A5A-0079-D014-E9B35CD2014C}"/>
              </a:ext>
            </a:extLst>
          </p:cNvPr>
          <p:cNvCxnSpPr>
            <a:endCxn id="32" idx="2"/>
          </p:cNvCxnSpPr>
          <p:nvPr/>
        </p:nvCxnSpPr>
        <p:spPr>
          <a:xfrm flipH="1" flipV="1">
            <a:off x="3381654" y="3109225"/>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 xmlns:a16="http://schemas.microsoft.com/office/drawing/2014/main" id="{CBC786CB-FD28-F2C5-D275-9A718CAC31A3}"/>
              </a:ext>
            </a:extLst>
          </p:cNvPr>
          <p:cNvCxnSpPr>
            <a:cxnSpLocks/>
            <a:stCxn id="32" idx="3"/>
            <a:endCxn id="33" idx="1"/>
          </p:cNvCxnSpPr>
          <p:nvPr/>
        </p:nvCxnSpPr>
        <p:spPr>
          <a:xfrm>
            <a:off x="3864733" y="2878393"/>
            <a:ext cx="273612"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 xmlns:a16="http://schemas.microsoft.com/office/drawing/2014/main" id="{9738C51E-2E3A-CA9B-D36E-A85F5AE7C54B}"/>
              </a:ext>
            </a:extLst>
          </p:cNvPr>
          <p:cNvCxnSpPr>
            <a:cxnSpLocks/>
            <a:stCxn id="33" idx="3"/>
            <a:endCxn id="34" idx="1"/>
          </p:cNvCxnSpPr>
          <p:nvPr/>
        </p:nvCxnSpPr>
        <p:spPr>
          <a:xfrm flipV="1">
            <a:off x="5104504" y="2878392"/>
            <a:ext cx="360040" cy="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 xmlns:a16="http://schemas.microsoft.com/office/drawing/2014/main" id="{A704C0B9-9888-35A7-2DFC-1F3B437926D5}"/>
              </a:ext>
            </a:extLst>
          </p:cNvPr>
          <p:cNvCxnSpPr>
            <a:stCxn id="34" idx="3"/>
            <a:endCxn id="35" idx="1"/>
          </p:cNvCxnSpPr>
          <p:nvPr/>
        </p:nvCxnSpPr>
        <p:spPr>
          <a:xfrm>
            <a:off x="6430703" y="2878392"/>
            <a:ext cx="410052"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 xmlns:a16="http://schemas.microsoft.com/office/drawing/2014/main" id="{D3850BBF-F495-F8CE-CE96-016A28C34ADE}"/>
              </a:ext>
            </a:extLst>
          </p:cNvPr>
          <p:cNvCxnSpPr>
            <a:stCxn id="30" idx="3"/>
            <a:endCxn id="59" idx="1"/>
          </p:cNvCxnSpPr>
          <p:nvPr/>
        </p:nvCxnSpPr>
        <p:spPr>
          <a:xfrm>
            <a:off x="1505711" y="2878393"/>
            <a:ext cx="187831"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9" name="文字方塊 58">
            <a:extLst>
              <a:ext uri="{FF2B5EF4-FFF2-40B4-BE49-F238E27FC236}">
                <a16:creationId xmlns="" xmlns:a16="http://schemas.microsoft.com/office/drawing/2014/main" id="{DA9BE21B-F781-5AB6-465F-626463F6064E}"/>
              </a:ext>
            </a:extLst>
          </p:cNvPr>
          <p:cNvSpPr txBox="1"/>
          <p:nvPr/>
        </p:nvSpPr>
        <p:spPr>
          <a:xfrm>
            <a:off x="1693542"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1987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60" name="直線單箭頭接點 59">
            <a:extLst>
              <a:ext uri="{FF2B5EF4-FFF2-40B4-BE49-F238E27FC236}">
                <a16:creationId xmlns="" xmlns:a16="http://schemas.microsoft.com/office/drawing/2014/main" id="{D3850BBF-F495-F8CE-CE96-016A28C34ADE}"/>
              </a:ext>
            </a:extLst>
          </p:cNvPr>
          <p:cNvCxnSpPr>
            <a:stCxn id="59" idx="3"/>
            <a:endCxn id="32" idx="1"/>
          </p:cNvCxnSpPr>
          <p:nvPr/>
        </p:nvCxnSpPr>
        <p:spPr>
          <a:xfrm>
            <a:off x="2659701" y="2878393"/>
            <a:ext cx="238873"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 xmlns:a16="http://schemas.microsoft.com/office/drawing/2014/main" id="{9A7BE81F-E122-8C76-B9B5-46BF180A65BA}"/>
              </a:ext>
            </a:extLst>
          </p:cNvPr>
          <p:cNvCxnSpPr/>
          <p:nvPr/>
        </p:nvCxnSpPr>
        <p:spPr>
          <a:xfrm>
            <a:off x="2175770" y="2016260"/>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99" name="直線接點 98">
            <a:extLst>
              <a:ext uri="{FF2B5EF4-FFF2-40B4-BE49-F238E27FC236}">
                <a16:creationId xmlns="" xmlns:a16="http://schemas.microsoft.com/office/drawing/2014/main" id="{AAD70ABE-0A5A-0079-D014-E9B35CD2014C}"/>
              </a:ext>
            </a:extLst>
          </p:cNvPr>
          <p:cNvCxnSpPr/>
          <p:nvPr/>
        </p:nvCxnSpPr>
        <p:spPr>
          <a:xfrm flipH="1" flipV="1">
            <a:off x="4633209" y="1937413"/>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04" name="直線接點 103">
            <a:extLst>
              <a:ext uri="{FF2B5EF4-FFF2-40B4-BE49-F238E27FC236}">
                <a16:creationId xmlns="" xmlns:a16="http://schemas.microsoft.com/office/drawing/2014/main" id="{AAD70ABE-0A5A-0079-D014-E9B35CD2014C}"/>
              </a:ext>
            </a:extLst>
          </p:cNvPr>
          <p:cNvCxnSpPr/>
          <p:nvPr/>
        </p:nvCxnSpPr>
        <p:spPr>
          <a:xfrm flipH="1" flipV="1">
            <a:off x="5970905" y="3109225"/>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05" name="矩形 104"/>
          <p:cNvSpPr/>
          <p:nvPr/>
        </p:nvSpPr>
        <p:spPr>
          <a:xfrm>
            <a:off x="5284524" y="3930434"/>
            <a:ext cx="3060340" cy="584775"/>
          </a:xfrm>
          <a:prstGeom prst="rect">
            <a:avLst/>
          </a:prstGeom>
        </p:spPr>
        <p:txBody>
          <a:bodyPr wrap="square">
            <a:spAutoFit/>
          </a:bodyPr>
          <a:lstStyle/>
          <a:p>
            <a:r>
              <a:rPr lang="zh-TW" altLang="zh-TW" sz="1600" b="1" dirty="0">
                <a:solidFill>
                  <a:schemeClr val="tx1">
                    <a:lumMod val="75000"/>
                    <a:lumOff val="25000"/>
                  </a:schemeClr>
                </a:solidFill>
                <a:latin typeface="+mn-ea"/>
                <a:cs typeface="Times New Roman" panose="02020603050405020304" pitchFamily="18" charset="0"/>
              </a:rPr>
              <a:t>年取得歐洲</a:t>
            </a:r>
            <a:endParaRPr lang="en-US" altLang="zh-TW" sz="1600" b="1" dirty="0">
              <a:solidFill>
                <a:schemeClr val="tx1">
                  <a:lumMod val="75000"/>
                  <a:lumOff val="25000"/>
                </a:schemeClr>
              </a:solidFill>
              <a:latin typeface="+mn-ea"/>
              <a:cs typeface="Times New Roman" panose="02020603050405020304" pitchFamily="18" charset="0"/>
            </a:endParaRPr>
          </a:p>
          <a:p>
            <a:r>
              <a:rPr lang="en-US" altLang="zh-TW" sz="1600" b="1" dirty="0" err="1">
                <a:solidFill>
                  <a:schemeClr val="tx1">
                    <a:lumMod val="75000"/>
                    <a:lumOff val="25000"/>
                  </a:schemeClr>
                </a:solidFill>
                <a:latin typeface="+mn-ea"/>
                <a:cs typeface="Times New Roman" panose="02020603050405020304" pitchFamily="18" charset="0"/>
              </a:rPr>
              <a:t>Oeko-Tex</a:t>
            </a:r>
            <a:r>
              <a:rPr lang="en-US" altLang="zh-TW" sz="1600" b="1" dirty="0">
                <a:solidFill>
                  <a:schemeClr val="tx1">
                    <a:lumMod val="75000"/>
                    <a:lumOff val="25000"/>
                  </a:schemeClr>
                </a:solidFill>
                <a:latin typeface="+mn-ea"/>
                <a:cs typeface="Times New Roman" panose="02020603050405020304" pitchFamily="18" charset="0"/>
              </a:rPr>
              <a:t> Standard 100</a:t>
            </a:r>
            <a:r>
              <a:rPr lang="zh-TW" altLang="zh-TW" sz="1600" b="1" dirty="0">
                <a:solidFill>
                  <a:schemeClr val="tx1">
                    <a:lumMod val="75000"/>
                    <a:lumOff val="25000"/>
                  </a:schemeClr>
                </a:solidFill>
                <a:latin typeface="+mn-ea"/>
                <a:cs typeface="Times New Roman" panose="02020603050405020304" pitchFamily="18" charset="0"/>
              </a:rPr>
              <a:t>認證</a:t>
            </a:r>
            <a:endParaRPr lang="zh-TW" altLang="en-US" sz="1600" b="1" dirty="0">
              <a:solidFill>
                <a:schemeClr val="tx1">
                  <a:lumMod val="75000"/>
                  <a:lumOff val="25000"/>
                </a:schemeClr>
              </a:solidFill>
              <a:latin typeface="+mn-ea"/>
            </a:endParaRPr>
          </a:p>
        </p:txBody>
      </p:sp>
      <p:cxnSp>
        <p:nvCxnSpPr>
          <p:cNvPr id="112" name="直線接點 111">
            <a:extLst>
              <a:ext uri="{FF2B5EF4-FFF2-40B4-BE49-F238E27FC236}">
                <a16:creationId xmlns="" xmlns:a16="http://schemas.microsoft.com/office/drawing/2014/main" id="{AAD70ABE-0A5A-0079-D014-E9B35CD2014C}"/>
              </a:ext>
            </a:extLst>
          </p:cNvPr>
          <p:cNvCxnSpPr/>
          <p:nvPr/>
        </p:nvCxnSpPr>
        <p:spPr>
          <a:xfrm flipH="1" flipV="1">
            <a:off x="7323834" y="2094615"/>
            <a:ext cx="12920" cy="4802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pic>
        <p:nvPicPr>
          <p:cNvPr id="115" name="圖片 114">
            <a:extLst>
              <a:ext uri="{FF2B5EF4-FFF2-40B4-BE49-F238E27FC236}">
                <a16:creationId xmlns="" xmlns:a16="http://schemas.microsoft.com/office/drawing/2014/main" id="{8CCB4A1D-E922-F696-FB6F-224906FDEF7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41071" y="3337860"/>
            <a:ext cx="511624" cy="383454"/>
          </a:xfrm>
          <a:prstGeom prst="rect">
            <a:avLst/>
          </a:prstGeom>
        </p:spPr>
      </p:pic>
      <p:pic>
        <p:nvPicPr>
          <p:cNvPr id="116" name="圖片 115">
            <a:extLst>
              <a:ext uri="{FF2B5EF4-FFF2-40B4-BE49-F238E27FC236}">
                <a16:creationId xmlns="" xmlns:a16="http://schemas.microsoft.com/office/drawing/2014/main" id="{F4763B80-29F3-3217-045E-0F33994A75C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55441" y="3738197"/>
            <a:ext cx="462439" cy="462439"/>
          </a:xfrm>
          <a:prstGeom prst="rect">
            <a:avLst/>
          </a:prstGeom>
        </p:spPr>
      </p:pic>
      <p:pic>
        <p:nvPicPr>
          <p:cNvPr id="3" name="圖片 2"/>
          <p:cNvPicPr>
            <a:picLocks noChangeAspect="1"/>
          </p:cNvPicPr>
          <p:nvPr/>
        </p:nvPicPr>
        <p:blipFill>
          <a:blip r:embed="rId4"/>
          <a:stretch>
            <a:fillRect/>
          </a:stretch>
        </p:blipFill>
        <p:spPr>
          <a:xfrm>
            <a:off x="7759448" y="1826349"/>
            <a:ext cx="989016" cy="269479"/>
          </a:xfrm>
          <a:prstGeom prst="rect">
            <a:avLst/>
          </a:prstGeom>
        </p:spPr>
      </p:pic>
    </p:spTree>
    <p:extLst>
      <p:ext uri="{BB962C8B-B14F-4D97-AF65-F5344CB8AC3E}">
        <p14:creationId xmlns:p14="http://schemas.microsoft.com/office/powerpoint/2010/main" val="2517534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chemeClr val="accent6"/>
                </a:solidFill>
              </a:rPr>
              <a:t>歷史沿革</a:t>
            </a:r>
          </a:p>
        </p:txBody>
      </p:sp>
      <p:sp>
        <p:nvSpPr>
          <p:cNvPr id="28" name="TextBox 20">
            <a:extLst>
              <a:ext uri="{FF2B5EF4-FFF2-40B4-BE49-F238E27FC236}">
                <a16:creationId xmlns="" xmlns:a16="http://schemas.microsoft.com/office/drawing/2014/main" id="{1CD1DEC2-E570-4244-8689-E4BC6D2CE313}"/>
              </a:ext>
            </a:extLst>
          </p:cNvPr>
          <p:cNvSpPr txBox="1"/>
          <p:nvPr/>
        </p:nvSpPr>
        <p:spPr>
          <a:xfrm>
            <a:off x="395536" y="1642862"/>
            <a:ext cx="1048085" cy="553998"/>
          </a:xfrm>
          <a:prstGeom prst="rect">
            <a:avLst/>
          </a:prstGeom>
          <a:noFill/>
        </p:spPr>
        <p:txBody>
          <a:bodyPr wrap="square" rtlCol="0">
            <a:spAutoFit/>
          </a:bodyPr>
          <a:lstStyle/>
          <a:p>
            <a:r>
              <a:rPr lang="zh-TW" altLang="en-US" sz="1500" b="1" dirty="0">
                <a:solidFill>
                  <a:schemeClr val="tx1">
                    <a:lumMod val="75000"/>
                    <a:lumOff val="25000"/>
                  </a:schemeClr>
                </a:solidFill>
                <a:cs typeface="Arial" pitchFamily="34" charset="0"/>
              </a:rPr>
              <a:t>越南得力</a:t>
            </a:r>
            <a:endParaRPr lang="en-US" altLang="zh-TW" sz="1500" b="1" dirty="0">
              <a:solidFill>
                <a:schemeClr val="tx1">
                  <a:lumMod val="75000"/>
                  <a:lumOff val="25000"/>
                </a:schemeClr>
              </a:solidFill>
              <a:cs typeface="Arial" pitchFamily="34" charset="0"/>
            </a:endParaRPr>
          </a:p>
          <a:p>
            <a:r>
              <a:rPr lang="zh-TW" altLang="en-US" sz="1500" b="1" dirty="0">
                <a:solidFill>
                  <a:schemeClr val="tx1">
                    <a:lumMod val="75000"/>
                    <a:lumOff val="25000"/>
                  </a:schemeClr>
                </a:solidFill>
                <a:cs typeface="Arial" pitchFamily="34" charset="0"/>
              </a:rPr>
              <a:t>開始投產</a:t>
            </a:r>
            <a:endParaRPr lang="en-US" altLang="ko-KR" sz="1500" b="1" dirty="0">
              <a:solidFill>
                <a:schemeClr val="tx1">
                  <a:lumMod val="75000"/>
                  <a:lumOff val="25000"/>
                </a:schemeClr>
              </a:solidFill>
              <a:cs typeface="Arial" pitchFamily="34" charset="0"/>
            </a:endParaRPr>
          </a:p>
        </p:txBody>
      </p:sp>
      <p:sp>
        <p:nvSpPr>
          <p:cNvPr id="29" name="TextBox 20">
            <a:extLst>
              <a:ext uri="{FF2B5EF4-FFF2-40B4-BE49-F238E27FC236}">
                <a16:creationId xmlns="" xmlns:a16="http://schemas.microsoft.com/office/drawing/2014/main" id="{1CD1DEC2-E570-4244-8689-E4BC6D2CE313}"/>
              </a:ext>
            </a:extLst>
          </p:cNvPr>
          <p:cNvSpPr txBox="1"/>
          <p:nvPr/>
        </p:nvSpPr>
        <p:spPr>
          <a:xfrm>
            <a:off x="3604236" y="3636868"/>
            <a:ext cx="1763771" cy="338554"/>
          </a:xfrm>
          <a:prstGeom prst="rect">
            <a:avLst/>
          </a:prstGeom>
          <a:noFill/>
        </p:spPr>
        <p:txBody>
          <a:bodyPr wrap="square" rtlCol="0">
            <a:spAutoFit/>
          </a:bodyPr>
          <a:lstStyle/>
          <a:p>
            <a:r>
              <a:rPr lang="zh-TW" altLang="en-US" sz="1600" b="1" dirty="0">
                <a:solidFill>
                  <a:schemeClr val="tx1">
                    <a:lumMod val="75000"/>
                    <a:lumOff val="25000"/>
                  </a:schemeClr>
                </a:solidFill>
                <a:cs typeface="Arial" pitchFamily="34" charset="0"/>
              </a:rPr>
              <a:t>南通得力建廠</a:t>
            </a:r>
            <a:endParaRPr lang="en-US" altLang="ko-KR" sz="1600" b="1" dirty="0">
              <a:solidFill>
                <a:schemeClr val="tx1">
                  <a:lumMod val="75000"/>
                  <a:lumOff val="25000"/>
                </a:schemeClr>
              </a:solidFill>
              <a:cs typeface="Arial" pitchFamily="34" charset="0"/>
            </a:endParaRPr>
          </a:p>
        </p:txBody>
      </p:sp>
      <p:sp>
        <p:nvSpPr>
          <p:cNvPr id="33" name="TextBox 20">
            <a:extLst>
              <a:ext uri="{FF2B5EF4-FFF2-40B4-BE49-F238E27FC236}">
                <a16:creationId xmlns="" xmlns:a16="http://schemas.microsoft.com/office/drawing/2014/main" id="{1CD1DEC2-E570-4244-8689-E4BC6D2CE313}"/>
              </a:ext>
            </a:extLst>
          </p:cNvPr>
          <p:cNvSpPr txBox="1"/>
          <p:nvPr/>
        </p:nvSpPr>
        <p:spPr>
          <a:xfrm>
            <a:off x="2308092" y="1458196"/>
            <a:ext cx="1763771" cy="553998"/>
          </a:xfrm>
          <a:prstGeom prst="rect">
            <a:avLst/>
          </a:prstGeom>
          <a:noFill/>
        </p:spPr>
        <p:txBody>
          <a:bodyPr wrap="square" rtlCol="0">
            <a:spAutoFit/>
          </a:bodyPr>
          <a:lstStyle/>
          <a:p>
            <a:r>
              <a:rPr lang="zh-TW" altLang="en-US" sz="1500" b="1" dirty="0">
                <a:solidFill>
                  <a:schemeClr val="tx1">
                    <a:lumMod val="75000"/>
                    <a:lumOff val="25000"/>
                  </a:schemeClr>
                </a:solidFill>
                <a:latin typeface="+mn-ea"/>
              </a:rPr>
              <a:t>通過ISO 14001 </a:t>
            </a:r>
            <a:endParaRPr lang="en-US" altLang="zh-TW" sz="1500" b="1" dirty="0">
              <a:solidFill>
                <a:schemeClr val="tx1">
                  <a:lumMod val="75000"/>
                  <a:lumOff val="25000"/>
                </a:schemeClr>
              </a:solidFill>
              <a:latin typeface="+mn-ea"/>
            </a:endParaRPr>
          </a:p>
          <a:p>
            <a:r>
              <a:rPr lang="zh-TW" altLang="en-US" sz="1500" b="1" dirty="0">
                <a:solidFill>
                  <a:schemeClr val="tx1">
                    <a:lumMod val="75000"/>
                    <a:lumOff val="25000"/>
                  </a:schemeClr>
                </a:solidFill>
                <a:latin typeface="+mn-ea"/>
              </a:rPr>
              <a:t>環境管理系統驗證</a:t>
            </a:r>
          </a:p>
        </p:txBody>
      </p:sp>
      <p:sp>
        <p:nvSpPr>
          <p:cNvPr id="26" name="TextBox 20">
            <a:extLst>
              <a:ext uri="{FF2B5EF4-FFF2-40B4-BE49-F238E27FC236}">
                <a16:creationId xmlns="" xmlns:a16="http://schemas.microsoft.com/office/drawing/2014/main" id="{1CD1DEC2-E570-4244-8689-E4BC6D2CE313}"/>
              </a:ext>
            </a:extLst>
          </p:cNvPr>
          <p:cNvSpPr txBox="1"/>
          <p:nvPr/>
        </p:nvSpPr>
        <p:spPr>
          <a:xfrm>
            <a:off x="4647927" y="1408827"/>
            <a:ext cx="1767443" cy="784830"/>
          </a:xfrm>
          <a:prstGeom prst="rect">
            <a:avLst/>
          </a:prstGeom>
          <a:noFill/>
        </p:spPr>
        <p:txBody>
          <a:bodyPr wrap="square" rtlCol="0">
            <a:spAutoFit/>
          </a:bodyPr>
          <a:lstStyle/>
          <a:p>
            <a:r>
              <a:rPr lang="zh-TW" altLang="zh-TW" sz="1500" b="1" dirty="0">
                <a:solidFill>
                  <a:schemeClr val="tx1">
                    <a:lumMod val="75000"/>
                    <a:lumOff val="25000"/>
                  </a:schemeClr>
                </a:solidFill>
              </a:rPr>
              <a:t>得力榮獲經濟部</a:t>
            </a:r>
            <a:endParaRPr lang="en-US" altLang="zh-TW" sz="1500" b="1" dirty="0">
              <a:solidFill>
                <a:schemeClr val="tx1">
                  <a:lumMod val="75000"/>
                  <a:lumOff val="25000"/>
                </a:schemeClr>
              </a:solidFill>
            </a:endParaRPr>
          </a:p>
          <a:p>
            <a:r>
              <a:rPr lang="zh-TW" altLang="zh-TW" sz="1500" b="1" dirty="0">
                <a:solidFill>
                  <a:schemeClr val="tx1">
                    <a:lumMod val="75000"/>
                    <a:lumOff val="25000"/>
                  </a:schemeClr>
                </a:solidFill>
              </a:rPr>
              <a:t>國貿局頒發金貿獎</a:t>
            </a:r>
            <a:endParaRPr lang="en-US" altLang="zh-TW" sz="1500" b="1" dirty="0">
              <a:solidFill>
                <a:schemeClr val="tx1">
                  <a:lumMod val="75000"/>
                  <a:lumOff val="25000"/>
                </a:schemeClr>
              </a:solidFill>
            </a:endParaRPr>
          </a:p>
          <a:p>
            <a:r>
              <a:rPr lang="zh-TW" altLang="zh-TW" sz="1500" b="1" dirty="0">
                <a:solidFill>
                  <a:schemeClr val="tx1">
                    <a:lumMod val="75000"/>
                    <a:lumOff val="25000"/>
                  </a:schemeClr>
                </a:solidFill>
              </a:rPr>
              <a:t>最佳貿易貢獻獎</a:t>
            </a:r>
            <a:endParaRPr lang="zh-TW" altLang="en-US" sz="1500" b="1" dirty="0">
              <a:solidFill>
                <a:schemeClr val="tx1">
                  <a:lumMod val="75000"/>
                  <a:lumOff val="25000"/>
                </a:schemeClr>
              </a:solidFill>
            </a:endParaRPr>
          </a:p>
        </p:txBody>
      </p:sp>
      <p:sp>
        <p:nvSpPr>
          <p:cNvPr id="34" name="文字方塊 33">
            <a:extLst>
              <a:ext uri="{FF2B5EF4-FFF2-40B4-BE49-F238E27FC236}">
                <a16:creationId xmlns="" xmlns:a16="http://schemas.microsoft.com/office/drawing/2014/main" id="{DA9BE21B-F781-5AB6-465F-626463F6064E}"/>
              </a:ext>
            </a:extLst>
          </p:cNvPr>
          <p:cNvSpPr txBox="1"/>
          <p:nvPr/>
        </p:nvSpPr>
        <p:spPr>
          <a:xfrm>
            <a:off x="1616657"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2018</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 xmlns:a16="http://schemas.microsoft.com/office/drawing/2014/main" id="{FC9ADDBF-E4F8-ADBE-2F6C-675F61F2347E}"/>
              </a:ext>
            </a:extLst>
          </p:cNvPr>
          <p:cNvSpPr txBox="1"/>
          <p:nvPr/>
        </p:nvSpPr>
        <p:spPr>
          <a:xfrm>
            <a:off x="2745664"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2021</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6" name="文字方塊 35">
            <a:extLst>
              <a:ext uri="{FF2B5EF4-FFF2-40B4-BE49-F238E27FC236}">
                <a16:creationId xmlns="" xmlns:a16="http://schemas.microsoft.com/office/drawing/2014/main" id="{1F9F1654-A9A2-CF10-A1FD-29F07363D357}"/>
              </a:ext>
            </a:extLst>
          </p:cNvPr>
          <p:cNvSpPr txBox="1"/>
          <p:nvPr/>
        </p:nvSpPr>
        <p:spPr>
          <a:xfrm>
            <a:off x="3927847"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2022</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37" name="文字方塊 36">
            <a:extLst>
              <a:ext uri="{FF2B5EF4-FFF2-40B4-BE49-F238E27FC236}">
                <a16:creationId xmlns="" xmlns:a16="http://schemas.microsoft.com/office/drawing/2014/main" id="{6C65EABA-0754-EEF2-F723-11C815828C7B}"/>
              </a:ext>
            </a:extLst>
          </p:cNvPr>
          <p:cNvSpPr txBox="1"/>
          <p:nvPr/>
        </p:nvSpPr>
        <p:spPr>
          <a:xfrm>
            <a:off x="5079975"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2023</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39" name="直線接點 38">
            <a:extLst>
              <a:ext uri="{FF2B5EF4-FFF2-40B4-BE49-F238E27FC236}">
                <a16:creationId xmlns="" xmlns:a16="http://schemas.microsoft.com/office/drawing/2014/main" id="{AAD70ABE-0A5A-0079-D014-E9B35CD2014C}"/>
              </a:ext>
            </a:extLst>
          </p:cNvPr>
          <p:cNvCxnSpPr>
            <a:endCxn id="34" idx="2"/>
          </p:cNvCxnSpPr>
          <p:nvPr/>
        </p:nvCxnSpPr>
        <p:spPr>
          <a:xfrm flipV="1">
            <a:off x="2099736" y="3109225"/>
            <a:ext cx="1" cy="468438"/>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0" name="直線接點 39">
            <a:extLst>
              <a:ext uri="{FF2B5EF4-FFF2-40B4-BE49-F238E27FC236}">
                <a16:creationId xmlns="" xmlns:a16="http://schemas.microsoft.com/office/drawing/2014/main" id="{CBC786CB-FD28-F2C5-D275-9A718CAC31A3}"/>
              </a:ext>
            </a:extLst>
          </p:cNvPr>
          <p:cNvCxnSpPr>
            <a:cxnSpLocks/>
            <a:stCxn id="34" idx="3"/>
            <a:endCxn id="35" idx="1"/>
          </p:cNvCxnSpPr>
          <p:nvPr/>
        </p:nvCxnSpPr>
        <p:spPr>
          <a:xfrm>
            <a:off x="2582816" y="2878393"/>
            <a:ext cx="162848" cy="0"/>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 xmlns:a16="http://schemas.microsoft.com/office/drawing/2014/main" id="{9738C51E-2E3A-CA9B-D36E-A85F5AE7C54B}"/>
              </a:ext>
            </a:extLst>
          </p:cNvPr>
          <p:cNvCxnSpPr>
            <a:cxnSpLocks/>
          </p:cNvCxnSpPr>
          <p:nvPr/>
        </p:nvCxnSpPr>
        <p:spPr>
          <a:xfrm flipV="1">
            <a:off x="3716145" y="2878391"/>
            <a:ext cx="211702" cy="3"/>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 xmlns:a16="http://schemas.microsoft.com/office/drawing/2014/main" id="{A704C0B9-9888-35A7-2DFC-1F3B437926D5}"/>
              </a:ext>
            </a:extLst>
          </p:cNvPr>
          <p:cNvCxnSpPr>
            <a:stCxn id="36" idx="3"/>
          </p:cNvCxnSpPr>
          <p:nvPr/>
        </p:nvCxnSpPr>
        <p:spPr>
          <a:xfrm flipV="1">
            <a:off x="4894006" y="2878391"/>
            <a:ext cx="212827" cy="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 xmlns:a16="http://schemas.microsoft.com/office/drawing/2014/main" id="{DA9BE21B-F781-5AB6-465F-626463F6064E}"/>
              </a:ext>
            </a:extLst>
          </p:cNvPr>
          <p:cNvSpPr txBox="1"/>
          <p:nvPr/>
        </p:nvSpPr>
        <p:spPr>
          <a:xfrm>
            <a:off x="411625" y="2647560"/>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2017</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45" name="直線單箭頭接點 44">
            <a:extLst>
              <a:ext uri="{FF2B5EF4-FFF2-40B4-BE49-F238E27FC236}">
                <a16:creationId xmlns="" xmlns:a16="http://schemas.microsoft.com/office/drawing/2014/main" id="{D3850BBF-F495-F8CE-CE96-016A28C34ADE}"/>
              </a:ext>
            </a:extLst>
          </p:cNvPr>
          <p:cNvCxnSpPr>
            <a:stCxn id="44" idx="3"/>
            <a:endCxn id="34" idx="1"/>
          </p:cNvCxnSpPr>
          <p:nvPr/>
        </p:nvCxnSpPr>
        <p:spPr>
          <a:xfrm>
            <a:off x="1377784" y="2878393"/>
            <a:ext cx="238873" cy="0"/>
          </a:xfrm>
          <a:prstGeom prst="straightConnector1">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 xmlns:a16="http://schemas.microsoft.com/office/drawing/2014/main" id="{9A7BE81F-E122-8C76-B9B5-46BF180A65BA}"/>
              </a:ext>
            </a:extLst>
          </p:cNvPr>
          <p:cNvCxnSpPr/>
          <p:nvPr/>
        </p:nvCxnSpPr>
        <p:spPr>
          <a:xfrm>
            <a:off x="897810" y="2035276"/>
            <a:ext cx="0" cy="59893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 xmlns:a16="http://schemas.microsoft.com/office/drawing/2014/main" id="{AAD70ABE-0A5A-0079-D014-E9B35CD2014C}"/>
              </a:ext>
            </a:extLst>
          </p:cNvPr>
          <p:cNvCxnSpPr/>
          <p:nvPr/>
        </p:nvCxnSpPr>
        <p:spPr>
          <a:xfrm flipH="1" flipV="1">
            <a:off x="3207767" y="1955626"/>
            <a:ext cx="8191" cy="651193"/>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 xmlns:a16="http://schemas.microsoft.com/office/drawing/2014/main" id="{AAD70ABE-0A5A-0079-D014-E9B35CD2014C}"/>
              </a:ext>
            </a:extLst>
          </p:cNvPr>
          <p:cNvCxnSpPr/>
          <p:nvPr/>
        </p:nvCxnSpPr>
        <p:spPr>
          <a:xfrm flipV="1">
            <a:off x="4359895" y="3148653"/>
            <a:ext cx="1" cy="42901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49" name="直線接點 48">
            <a:extLst>
              <a:ext uri="{FF2B5EF4-FFF2-40B4-BE49-F238E27FC236}">
                <a16:creationId xmlns="" xmlns:a16="http://schemas.microsoft.com/office/drawing/2014/main" id="{AAD70ABE-0A5A-0079-D014-E9B35CD2014C}"/>
              </a:ext>
            </a:extLst>
          </p:cNvPr>
          <p:cNvCxnSpPr/>
          <p:nvPr/>
        </p:nvCxnSpPr>
        <p:spPr>
          <a:xfrm flipH="1" flipV="1">
            <a:off x="5528138" y="2167302"/>
            <a:ext cx="12920" cy="48025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1655055" y="3587178"/>
            <a:ext cx="1634943" cy="523220"/>
          </a:xfrm>
          <a:prstGeom prst="rect">
            <a:avLst/>
          </a:prstGeom>
        </p:spPr>
        <p:txBody>
          <a:bodyPr wrap="square">
            <a:spAutoFit/>
          </a:bodyPr>
          <a:lstStyle/>
          <a:p>
            <a:r>
              <a:rPr lang="zh-TW" altLang="en-US" sz="1400" b="1" dirty="0">
                <a:solidFill>
                  <a:schemeClr val="tx1">
                    <a:lumMod val="75000"/>
                    <a:lumOff val="25000"/>
                  </a:schemeClr>
                </a:solidFill>
                <a:latin typeface="微軟正黑體" panose="020B0604030504040204" pitchFamily="34" charset="-120"/>
                <a:cs typeface="Arial" pitchFamily="34" charset="0"/>
              </a:rPr>
              <a:t>台灣得力廠通過</a:t>
            </a:r>
            <a:br>
              <a:rPr lang="zh-TW" altLang="en-US" sz="1400" b="1" dirty="0">
                <a:solidFill>
                  <a:schemeClr val="tx1">
                    <a:lumMod val="75000"/>
                    <a:lumOff val="25000"/>
                  </a:schemeClr>
                </a:solidFill>
                <a:latin typeface="微軟正黑體" panose="020B0604030504040204" pitchFamily="34" charset="-120"/>
                <a:cs typeface="Arial" pitchFamily="34" charset="0"/>
              </a:rPr>
            </a:br>
            <a:r>
              <a:rPr lang="en-US" altLang="zh-TW" sz="1400" b="1" dirty="0">
                <a:solidFill>
                  <a:schemeClr val="tx1">
                    <a:lumMod val="75000"/>
                    <a:lumOff val="25000"/>
                  </a:schemeClr>
                </a:solidFill>
                <a:latin typeface="微軟正黑體" panose="020B0604030504040204" pitchFamily="34" charset="-120"/>
                <a:cs typeface="Arial" pitchFamily="34" charset="0"/>
              </a:rPr>
              <a:t>GRS</a:t>
            </a:r>
            <a:r>
              <a:rPr lang="zh-TW" altLang="en-US" sz="1400" b="1" dirty="0">
                <a:solidFill>
                  <a:schemeClr val="tx1">
                    <a:lumMod val="75000"/>
                    <a:lumOff val="25000"/>
                  </a:schemeClr>
                </a:solidFill>
                <a:latin typeface="微軟正黑體" panose="020B0604030504040204" pitchFamily="34" charset="-120"/>
                <a:cs typeface="Arial" pitchFamily="34" charset="0"/>
              </a:rPr>
              <a:t>驗證</a:t>
            </a:r>
            <a:endParaRPr lang="zh-TW" altLang="en-US" sz="1400" dirty="0">
              <a:solidFill>
                <a:schemeClr val="tx1">
                  <a:lumMod val="75000"/>
                  <a:lumOff val="25000"/>
                </a:schemeClr>
              </a:solidFill>
            </a:endParaRPr>
          </a:p>
        </p:txBody>
      </p:sp>
      <p:pic>
        <p:nvPicPr>
          <p:cNvPr id="51" name="Picture 2" descr="D:\YSCHEN\06 公司PPT與工廠資料\1 PPT\20171206-得力集團for曉村\Global-Standard-Logo-FINALFINAL2tone-08-300x137.png">
            <a:extLst>
              <a:ext uri="{FF2B5EF4-FFF2-40B4-BE49-F238E27FC236}">
                <a16:creationId xmlns="" xmlns:a16="http://schemas.microsoft.com/office/drawing/2014/main" id="{71676C83-27E4-C369-F001-F659D1FDA79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566275" y="3878717"/>
            <a:ext cx="770798" cy="351998"/>
          </a:xfrm>
          <a:prstGeom prst="rect">
            <a:avLst/>
          </a:prstGeom>
          <a:noFill/>
          <a:extLst>
            <a:ext uri="{909E8E84-426E-40DD-AFC4-6F175D3DCCD1}">
              <a14:hiddenFill xmlns:a14="http://schemas.microsoft.com/office/drawing/2010/main">
                <a:solidFill>
                  <a:srgbClr val="FFFFFF"/>
                </a:solidFill>
              </a14:hiddenFill>
            </a:ext>
          </a:extLst>
        </p:spPr>
      </p:pic>
      <p:sp>
        <p:nvSpPr>
          <p:cNvPr id="27" name="文字方塊 26">
            <a:extLst>
              <a:ext uri="{FF2B5EF4-FFF2-40B4-BE49-F238E27FC236}">
                <a16:creationId xmlns="" xmlns:a16="http://schemas.microsoft.com/office/drawing/2014/main" id="{6C65EABA-0754-EEF2-F723-11C815828C7B}"/>
              </a:ext>
            </a:extLst>
          </p:cNvPr>
          <p:cNvSpPr txBox="1"/>
          <p:nvPr/>
        </p:nvSpPr>
        <p:spPr>
          <a:xfrm>
            <a:off x="6202048" y="2647559"/>
            <a:ext cx="966159" cy="461665"/>
          </a:xfrm>
          <a:prstGeom prst="rect">
            <a:avLst/>
          </a:prstGeom>
          <a:noFill/>
          <a:ln>
            <a:noFill/>
          </a:ln>
        </p:spPr>
        <p:txBody>
          <a:bodyPr wrap="square">
            <a:spAutoFit/>
          </a:bodyPr>
          <a:lstStyle/>
          <a:p>
            <a:pPr algn="ctr"/>
            <a:r>
              <a:rPr lang="en-US" altLang="zh-TW" sz="2400" b="1" dirty="0">
                <a:solidFill>
                  <a:srgbClr val="0099CC"/>
                </a:solidFill>
                <a:latin typeface="微軟正黑體" panose="020B0604030504040204" pitchFamily="34" charset="-120"/>
                <a:ea typeface="微軟正黑體" panose="020B0604030504040204" pitchFamily="34" charset="-120"/>
              </a:rPr>
              <a:t>2025</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cxnSp>
        <p:nvCxnSpPr>
          <p:cNvPr id="30" name="直線接點 29">
            <a:extLst>
              <a:ext uri="{FF2B5EF4-FFF2-40B4-BE49-F238E27FC236}">
                <a16:creationId xmlns="" xmlns:a16="http://schemas.microsoft.com/office/drawing/2014/main" id="{A704C0B9-9888-35A7-2DFC-1F3B437926D5}"/>
              </a:ext>
            </a:extLst>
          </p:cNvPr>
          <p:cNvCxnSpPr/>
          <p:nvPr/>
        </p:nvCxnSpPr>
        <p:spPr>
          <a:xfrm>
            <a:off x="6005318" y="2875360"/>
            <a:ext cx="256568" cy="303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TextBox 20">
            <a:extLst>
              <a:ext uri="{FF2B5EF4-FFF2-40B4-BE49-F238E27FC236}">
                <a16:creationId xmlns="" xmlns:a16="http://schemas.microsoft.com/office/drawing/2014/main" id="{1CD1DEC2-E570-4244-8689-E4BC6D2CE313}"/>
              </a:ext>
            </a:extLst>
          </p:cNvPr>
          <p:cNvSpPr txBox="1"/>
          <p:nvPr/>
        </p:nvSpPr>
        <p:spPr>
          <a:xfrm>
            <a:off x="5682245" y="3658666"/>
            <a:ext cx="2278050" cy="584775"/>
          </a:xfrm>
          <a:prstGeom prst="rect">
            <a:avLst/>
          </a:prstGeom>
          <a:noFill/>
        </p:spPr>
        <p:txBody>
          <a:bodyPr wrap="square" rtlCol="0">
            <a:spAutoFit/>
          </a:bodyPr>
          <a:lstStyle/>
          <a:p>
            <a:r>
              <a:rPr lang="en-US" altLang="zh-TW" sz="1600" b="1" dirty="0">
                <a:solidFill>
                  <a:schemeClr val="tx1">
                    <a:lumMod val="75000"/>
                    <a:lumOff val="25000"/>
                  </a:schemeClr>
                </a:solidFill>
                <a:cs typeface="Arial" pitchFamily="34" charset="0"/>
              </a:rPr>
              <a:t>1</a:t>
            </a:r>
            <a:r>
              <a:rPr lang="zh-TW" altLang="en-US" sz="1600" b="1" dirty="0">
                <a:solidFill>
                  <a:schemeClr val="tx1">
                    <a:lumMod val="75000"/>
                    <a:lumOff val="25000"/>
                  </a:schemeClr>
                </a:solidFill>
                <a:cs typeface="Arial" pitchFamily="34" charset="0"/>
              </a:rPr>
              <a:t>月併購福發集團</a:t>
            </a:r>
            <a:r>
              <a:rPr lang="en-US" altLang="zh-TW" sz="1600" b="1" dirty="0">
                <a:solidFill>
                  <a:schemeClr val="tx1">
                    <a:lumMod val="75000"/>
                    <a:lumOff val="25000"/>
                  </a:schemeClr>
                </a:solidFill>
                <a:cs typeface="Arial" pitchFamily="34" charset="0"/>
              </a:rPr>
              <a:t/>
            </a:r>
            <a:br>
              <a:rPr lang="en-US" altLang="zh-TW" sz="1600" b="1" dirty="0">
                <a:solidFill>
                  <a:schemeClr val="tx1">
                    <a:lumMod val="75000"/>
                    <a:lumOff val="25000"/>
                  </a:schemeClr>
                </a:solidFill>
                <a:cs typeface="Arial" pitchFamily="34" charset="0"/>
              </a:rPr>
            </a:br>
            <a:r>
              <a:rPr lang="en-US" altLang="zh-TW" sz="1600" b="1" dirty="0">
                <a:solidFill>
                  <a:schemeClr val="tx1">
                    <a:lumMod val="75000"/>
                    <a:lumOff val="25000"/>
                  </a:schemeClr>
                </a:solidFill>
                <a:cs typeface="Arial" pitchFamily="34" charset="0"/>
              </a:rPr>
              <a:t>10</a:t>
            </a:r>
            <a:r>
              <a:rPr lang="zh-TW" altLang="en-US" sz="1600" b="1" dirty="0">
                <a:solidFill>
                  <a:schemeClr val="tx1">
                    <a:lumMod val="75000"/>
                    <a:lumOff val="25000"/>
                  </a:schemeClr>
                </a:solidFill>
                <a:cs typeface="Arial" pitchFamily="34" charset="0"/>
              </a:rPr>
              <a:t>月付印尼廠土地訂金</a:t>
            </a:r>
            <a:endParaRPr lang="en-US" altLang="ko-KR" sz="1600" b="1" dirty="0">
              <a:solidFill>
                <a:schemeClr val="tx1">
                  <a:lumMod val="75000"/>
                  <a:lumOff val="25000"/>
                </a:schemeClr>
              </a:solidFill>
              <a:cs typeface="Arial" pitchFamily="34" charset="0"/>
            </a:endParaRPr>
          </a:p>
        </p:txBody>
      </p:sp>
      <p:cxnSp>
        <p:nvCxnSpPr>
          <p:cNvPr id="50" name="直線接點 49">
            <a:extLst>
              <a:ext uri="{FF2B5EF4-FFF2-40B4-BE49-F238E27FC236}">
                <a16:creationId xmlns="" xmlns:a16="http://schemas.microsoft.com/office/drawing/2014/main" id="{AAD70ABE-0A5A-0079-D014-E9B35CD2014C}"/>
              </a:ext>
            </a:extLst>
          </p:cNvPr>
          <p:cNvCxnSpPr/>
          <p:nvPr/>
        </p:nvCxnSpPr>
        <p:spPr>
          <a:xfrm flipV="1">
            <a:off x="6685127" y="3115496"/>
            <a:ext cx="1" cy="42901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 xmlns:a16="http://schemas.microsoft.com/office/drawing/2014/main" id="{A704C0B9-9888-35A7-2DFC-1F3B437926D5}"/>
              </a:ext>
            </a:extLst>
          </p:cNvPr>
          <p:cNvCxnSpPr/>
          <p:nvPr/>
        </p:nvCxnSpPr>
        <p:spPr>
          <a:xfrm>
            <a:off x="7160371" y="2866266"/>
            <a:ext cx="256568" cy="3031"/>
          </a:xfrm>
          <a:prstGeom prst="line">
            <a:avLst/>
          </a:prstGeom>
          <a:ln>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3" name="文字方塊 52">
            <a:extLst>
              <a:ext uri="{FF2B5EF4-FFF2-40B4-BE49-F238E27FC236}">
                <a16:creationId xmlns="" xmlns:a16="http://schemas.microsoft.com/office/drawing/2014/main" id="{6C65EABA-0754-EEF2-F723-11C815828C7B}"/>
              </a:ext>
            </a:extLst>
          </p:cNvPr>
          <p:cNvSpPr txBox="1"/>
          <p:nvPr/>
        </p:nvSpPr>
        <p:spPr>
          <a:xfrm>
            <a:off x="7432064" y="2647559"/>
            <a:ext cx="966159" cy="461665"/>
          </a:xfrm>
          <a:prstGeom prst="rect">
            <a:avLst/>
          </a:prstGeom>
          <a:noFill/>
          <a:ln>
            <a:noFill/>
          </a:ln>
        </p:spPr>
        <p:txBody>
          <a:bodyPr wrap="square">
            <a:spAutoFit/>
          </a:bodyPr>
          <a:lstStyle/>
          <a:p>
            <a:pPr algn="ctr"/>
            <a:r>
              <a:rPr lang="en-US" altLang="zh-TW" sz="2400" b="1" dirty="0" smtClean="0">
                <a:solidFill>
                  <a:srgbClr val="0099CC"/>
                </a:solidFill>
                <a:latin typeface="微軟正黑體" panose="020B0604030504040204" pitchFamily="34" charset="-120"/>
                <a:ea typeface="微軟正黑體" panose="020B0604030504040204" pitchFamily="34" charset="-120"/>
              </a:rPr>
              <a:t>2026</a:t>
            </a:r>
            <a:endParaRPr lang="zh-TW" altLang="en-US" sz="2400" b="1" dirty="0">
              <a:solidFill>
                <a:srgbClr val="0099CC"/>
              </a:solidFill>
              <a:latin typeface="微軟正黑體" panose="020B0604030504040204" pitchFamily="34" charset="-120"/>
              <a:ea typeface="微軟正黑體" panose="020B0604030504040204" pitchFamily="34" charset="-120"/>
            </a:endParaRPr>
          </a:p>
        </p:txBody>
      </p:sp>
      <p:sp>
        <p:nvSpPr>
          <p:cNvPr id="54" name="TextBox 20">
            <a:extLst>
              <a:ext uri="{FF2B5EF4-FFF2-40B4-BE49-F238E27FC236}">
                <a16:creationId xmlns="" xmlns:a16="http://schemas.microsoft.com/office/drawing/2014/main" id="{1CD1DEC2-E570-4244-8689-E4BC6D2CE313}"/>
              </a:ext>
            </a:extLst>
          </p:cNvPr>
          <p:cNvSpPr txBox="1"/>
          <p:nvPr/>
        </p:nvSpPr>
        <p:spPr>
          <a:xfrm>
            <a:off x="6948754" y="1403587"/>
            <a:ext cx="1932775" cy="861774"/>
          </a:xfrm>
          <a:prstGeom prst="rect">
            <a:avLst/>
          </a:prstGeom>
          <a:noFill/>
        </p:spPr>
        <p:txBody>
          <a:bodyPr wrap="square" rtlCol="0">
            <a:spAutoFit/>
          </a:bodyPr>
          <a:lstStyle/>
          <a:p>
            <a:r>
              <a:rPr lang="zh-TW" altLang="en-US" sz="1400" b="1" dirty="0">
                <a:solidFill>
                  <a:schemeClr val="tx1">
                    <a:lumMod val="75000"/>
                    <a:lumOff val="25000"/>
                  </a:schemeClr>
                </a:solidFill>
                <a:cs typeface="Arial" pitchFamily="34" charset="0"/>
              </a:rPr>
              <a:t>併購鉅亨</a:t>
            </a:r>
            <a:r>
              <a:rPr lang="zh-TW" altLang="en-US" sz="1400" b="1" dirty="0" smtClean="0">
                <a:solidFill>
                  <a:schemeClr val="tx1">
                    <a:lumMod val="75000"/>
                    <a:lumOff val="25000"/>
                  </a:schemeClr>
                </a:solidFill>
                <a:cs typeface="Arial" pitchFamily="34" charset="0"/>
              </a:rPr>
              <a:t>集團</a:t>
            </a:r>
            <a:endParaRPr lang="en-US" altLang="zh-TW" sz="1400" b="1" dirty="0" smtClean="0">
              <a:solidFill>
                <a:schemeClr val="tx1">
                  <a:lumMod val="75000"/>
                  <a:lumOff val="25000"/>
                </a:schemeClr>
              </a:solidFill>
              <a:cs typeface="Arial" pitchFamily="34" charset="0"/>
            </a:endParaRPr>
          </a:p>
          <a:p>
            <a:endParaRPr lang="en-US" altLang="zh-TW" sz="800" b="1" dirty="0" smtClean="0">
              <a:solidFill>
                <a:schemeClr val="tx1">
                  <a:lumMod val="75000"/>
                  <a:lumOff val="25000"/>
                </a:schemeClr>
              </a:solidFill>
              <a:cs typeface="Arial" pitchFamily="34" charset="0"/>
            </a:endParaRPr>
          </a:p>
          <a:p>
            <a:r>
              <a:rPr lang="zh-TW" altLang="en-US" sz="1400" b="1" dirty="0">
                <a:solidFill>
                  <a:schemeClr val="tx1">
                    <a:lumMod val="75000"/>
                    <a:lumOff val="25000"/>
                  </a:schemeClr>
                </a:solidFill>
                <a:cs typeface="Arial" pitchFamily="34" charset="0"/>
              </a:rPr>
              <a:t>新設</a:t>
            </a:r>
            <a:r>
              <a:rPr lang="en-US" altLang="zh-TW" sz="1400" b="1" dirty="0">
                <a:solidFill>
                  <a:schemeClr val="tx1">
                    <a:lumMod val="75000"/>
                    <a:lumOff val="25000"/>
                  </a:schemeClr>
                </a:solidFill>
                <a:cs typeface="Arial" pitchFamily="34" charset="0"/>
              </a:rPr>
              <a:t>"</a:t>
            </a:r>
            <a:r>
              <a:rPr lang="zh-TW" altLang="en-US" sz="1400" b="1" dirty="0">
                <a:solidFill>
                  <a:schemeClr val="tx1">
                    <a:lumMod val="75000"/>
                    <a:lumOff val="25000"/>
                  </a:schemeClr>
                </a:solidFill>
                <a:cs typeface="Arial" pitchFamily="34" charset="0"/>
              </a:rPr>
              <a:t>安徽得隆新材料科技有限公司</a:t>
            </a:r>
            <a:r>
              <a:rPr lang="en-US" altLang="zh-TW" sz="1400" b="1" dirty="0">
                <a:solidFill>
                  <a:schemeClr val="tx1">
                    <a:lumMod val="75000"/>
                    <a:lumOff val="25000"/>
                  </a:schemeClr>
                </a:solidFill>
                <a:cs typeface="Arial" pitchFamily="34" charset="0"/>
              </a:rPr>
              <a:t>"</a:t>
            </a:r>
            <a:endParaRPr lang="en-US" altLang="ko-KR" sz="1400" b="1" dirty="0">
              <a:solidFill>
                <a:schemeClr val="tx1">
                  <a:lumMod val="75000"/>
                  <a:lumOff val="25000"/>
                </a:schemeClr>
              </a:solidFill>
              <a:cs typeface="Arial" pitchFamily="34" charset="0"/>
            </a:endParaRPr>
          </a:p>
        </p:txBody>
      </p:sp>
      <p:cxnSp>
        <p:nvCxnSpPr>
          <p:cNvPr id="55" name="直線接點 54">
            <a:extLst>
              <a:ext uri="{FF2B5EF4-FFF2-40B4-BE49-F238E27FC236}">
                <a16:creationId xmlns="" xmlns:a16="http://schemas.microsoft.com/office/drawing/2014/main" id="{AAD70ABE-0A5A-0079-D014-E9B35CD2014C}"/>
              </a:ext>
            </a:extLst>
          </p:cNvPr>
          <p:cNvCxnSpPr/>
          <p:nvPr/>
        </p:nvCxnSpPr>
        <p:spPr>
          <a:xfrm flipV="1">
            <a:off x="7915142" y="1955495"/>
            <a:ext cx="1" cy="669497"/>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035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圖片 2047"/>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30829" t="33636"/>
          <a:stretch/>
        </p:blipFill>
        <p:spPr>
          <a:xfrm>
            <a:off x="-36512" y="267866"/>
            <a:ext cx="5170123" cy="2915022"/>
          </a:xfrm>
          <a:prstGeom prst="rect">
            <a:avLst/>
          </a:prstGeom>
        </p:spPr>
      </p:pic>
      <p:sp>
        <p:nvSpPr>
          <p:cNvPr id="2" name="標題 1"/>
          <p:cNvSpPr>
            <a:spLocks noGrp="1"/>
          </p:cNvSpPr>
          <p:nvPr>
            <p:ph type="title"/>
          </p:nvPr>
        </p:nvSpPr>
        <p:spPr>
          <a:xfrm>
            <a:off x="457200" y="304800"/>
            <a:ext cx="8229600" cy="742950"/>
          </a:xfrm>
        </p:spPr>
        <p:txBody>
          <a:bodyPr>
            <a:normAutofit/>
          </a:bodyPr>
          <a:lstStyle/>
          <a:p>
            <a:r>
              <a:rPr lang="zh-TW" altLang="en-US" b="1" dirty="0">
                <a:solidFill>
                  <a:schemeClr val="accent6"/>
                </a:solidFill>
              </a:rPr>
              <a:t>地理位置</a:t>
            </a:r>
            <a:endParaRPr lang="zh-TW" altLang="en-US" sz="3600" b="1" dirty="0">
              <a:solidFill>
                <a:schemeClr val="accent6"/>
              </a:solidFill>
            </a:endParaRPr>
          </a:p>
        </p:txBody>
      </p:sp>
      <p:pic>
        <p:nvPicPr>
          <p:cNvPr id="1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6724" y="2680070"/>
            <a:ext cx="1491963" cy="9181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06821" y="2619613"/>
            <a:ext cx="1489712" cy="99314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 name="圖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64288" y="2680070"/>
            <a:ext cx="1603918" cy="971800"/>
          </a:xfrm>
          <a:prstGeom prst="rect">
            <a:avLst/>
          </a:prstGeom>
        </p:spPr>
      </p:pic>
      <p:sp>
        <p:nvSpPr>
          <p:cNvPr id="22" name="Text Placeholder 17">
            <a:extLst>
              <a:ext uri="{FF2B5EF4-FFF2-40B4-BE49-F238E27FC236}">
                <a16:creationId xmlns="" xmlns:a16="http://schemas.microsoft.com/office/drawing/2014/main" id="{25AEFF5E-298B-43C4-A965-028880CDF1E7}"/>
              </a:ext>
            </a:extLst>
          </p:cNvPr>
          <p:cNvSpPr txBox="1">
            <a:spLocks/>
          </p:cNvSpPr>
          <p:nvPr/>
        </p:nvSpPr>
        <p:spPr>
          <a:xfrm>
            <a:off x="758354" y="3744394"/>
            <a:ext cx="1264846" cy="18449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chemeClr val="tx1">
                    <a:lumMod val="75000"/>
                    <a:lumOff val="25000"/>
                  </a:schemeClr>
                </a:solidFill>
                <a:cs typeface="Arial" pitchFamily="34" charset="0"/>
              </a:rPr>
              <a:t>業務辦公室</a:t>
            </a:r>
            <a:endParaRPr lang="en-US" sz="1600" b="1" dirty="0">
              <a:solidFill>
                <a:schemeClr val="tx1">
                  <a:lumMod val="75000"/>
                  <a:lumOff val="25000"/>
                </a:schemeClr>
              </a:solidFill>
              <a:cs typeface="Arial" pitchFamily="34" charset="0"/>
            </a:endParaRPr>
          </a:p>
        </p:txBody>
      </p:sp>
      <p:sp>
        <p:nvSpPr>
          <p:cNvPr id="23" name="Text Placeholder 18">
            <a:extLst>
              <a:ext uri="{FF2B5EF4-FFF2-40B4-BE49-F238E27FC236}">
                <a16:creationId xmlns="" xmlns:a16="http://schemas.microsoft.com/office/drawing/2014/main" id="{ECC5D30E-3B3E-4FC5-9EF3-DE9BFB7FD1F8}"/>
              </a:ext>
            </a:extLst>
          </p:cNvPr>
          <p:cNvSpPr txBox="1">
            <a:spLocks/>
          </p:cNvSpPr>
          <p:nvPr/>
        </p:nvSpPr>
        <p:spPr>
          <a:xfrm>
            <a:off x="666910" y="4295277"/>
            <a:ext cx="1446656"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rgbClr val="0070C0"/>
                </a:solidFill>
                <a:cs typeface="Arial" pitchFamily="34" charset="0"/>
              </a:rPr>
              <a:t>台北市</a:t>
            </a:r>
            <a:endParaRPr lang="en-US" altLang="zh-TW" sz="1600" b="1" dirty="0">
              <a:solidFill>
                <a:srgbClr val="0070C0"/>
              </a:solidFill>
              <a:cs typeface="Arial" pitchFamily="34" charset="0"/>
            </a:endParaRPr>
          </a:p>
          <a:p>
            <a:pPr marL="0" indent="0" algn="ctr">
              <a:buNone/>
            </a:pPr>
            <a:r>
              <a:rPr lang="zh-TW" altLang="en-US" sz="1600" b="1" dirty="0">
                <a:solidFill>
                  <a:srgbClr val="0070C0"/>
                </a:solidFill>
                <a:cs typeface="Arial" pitchFamily="34" charset="0"/>
              </a:rPr>
              <a:t>松山區</a:t>
            </a:r>
            <a:endParaRPr lang="en-US" altLang="zh-TW" sz="1600" b="1" dirty="0">
              <a:solidFill>
                <a:srgbClr val="0070C0"/>
              </a:solidFill>
              <a:cs typeface="Arial" pitchFamily="34" charset="0"/>
            </a:endParaRPr>
          </a:p>
          <a:p>
            <a:pPr marL="0" indent="0" algn="ctr">
              <a:buNone/>
            </a:pPr>
            <a:r>
              <a:rPr lang="en-US" altLang="ko-KR" sz="1600" b="1" dirty="0">
                <a:solidFill>
                  <a:srgbClr val="0070C0"/>
                </a:solidFill>
                <a:cs typeface="Arial" pitchFamily="34" charset="0"/>
              </a:rPr>
              <a:t>(</a:t>
            </a:r>
            <a:r>
              <a:rPr lang="zh-TW" altLang="en-US" sz="1600" b="1" dirty="0">
                <a:solidFill>
                  <a:srgbClr val="0070C0"/>
                </a:solidFill>
                <a:cs typeface="Arial" pitchFamily="34" charset="0"/>
              </a:rPr>
              <a:t>南京東路</a:t>
            </a:r>
            <a:r>
              <a:rPr lang="en-US" altLang="ko-KR" sz="1600" b="1" dirty="0">
                <a:solidFill>
                  <a:srgbClr val="0070C0"/>
                </a:solidFill>
                <a:cs typeface="Arial" pitchFamily="34" charset="0"/>
              </a:rPr>
              <a:t>)</a:t>
            </a:r>
          </a:p>
        </p:txBody>
      </p:sp>
      <p:sp>
        <p:nvSpPr>
          <p:cNvPr id="18" name="矩形 17"/>
          <p:cNvSpPr/>
          <p:nvPr/>
        </p:nvSpPr>
        <p:spPr>
          <a:xfrm>
            <a:off x="683568" y="2671183"/>
            <a:ext cx="1512168" cy="945704"/>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5" name="矩形 24"/>
          <p:cNvSpPr/>
          <p:nvPr/>
        </p:nvSpPr>
        <p:spPr>
          <a:xfrm>
            <a:off x="2780612" y="2656970"/>
            <a:ext cx="1549178" cy="94121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6" name="矩形 25"/>
          <p:cNvSpPr/>
          <p:nvPr/>
        </p:nvSpPr>
        <p:spPr>
          <a:xfrm>
            <a:off x="7141244" y="2669149"/>
            <a:ext cx="1630376" cy="98272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9" name="Text Placeholder 17">
            <a:extLst>
              <a:ext uri="{FF2B5EF4-FFF2-40B4-BE49-F238E27FC236}">
                <a16:creationId xmlns="" xmlns:a16="http://schemas.microsoft.com/office/drawing/2014/main" id="{25AEFF5E-298B-43C4-A965-028880CDF1E7}"/>
              </a:ext>
            </a:extLst>
          </p:cNvPr>
          <p:cNvSpPr txBox="1">
            <a:spLocks/>
          </p:cNvSpPr>
          <p:nvPr/>
        </p:nvSpPr>
        <p:spPr>
          <a:xfrm>
            <a:off x="2919254" y="3789222"/>
            <a:ext cx="1264846" cy="18449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chemeClr val="tx1">
                    <a:lumMod val="75000"/>
                    <a:lumOff val="25000"/>
                  </a:schemeClr>
                </a:solidFill>
                <a:cs typeface="Arial" pitchFamily="34" charset="0"/>
              </a:rPr>
              <a:t>台南布廠</a:t>
            </a:r>
          </a:p>
        </p:txBody>
      </p:sp>
      <p:sp>
        <p:nvSpPr>
          <p:cNvPr id="30" name="Text Placeholder 18">
            <a:extLst>
              <a:ext uri="{FF2B5EF4-FFF2-40B4-BE49-F238E27FC236}">
                <a16:creationId xmlns="" xmlns:a16="http://schemas.microsoft.com/office/drawing/2014/main" id="{ECC5D30E-3B3E-4FC5-9EF3-DE9BFB7FD1F8}"/>
              </a:ext>
            </a:extLst>
          </p:cNvPr>
          <p:cNvSpPr txBox="1">
            <a:spLocks/>
          </p:cNvSpPr>
          <p:nvPr/>
        </p:nvSpPr>
        <p:spPr>
          <a:xfrm>
            <a:off x="2919254" y="4242124"/>
            <a:ext cx="1264846"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chemeClr val="accent2">
                    <a:lumMod val="75000"/>
                  </a:schemeClr>
                </a:solidFill>
                <a:cs typeface="Arial" pitchFamily="34" charset="0"/>
              </a:rPr>
              <a:t>台南市</a:t>
            </a:r>
            <a:r>
              <a:rPr lang="en-US" altLang="zh-TW" sz="1600" b="1" dirty="0">
                <a:solidFill>
                  <a:schemeClr val="accent2">
                    <a:lumMod val="75000"/>
                  </a:schemeClr>
                </a:solidFill>
                <a:cs typeface="Arial" pitchFamily="34" charset="0"/>
              </a:rPr>
              <a:t/>
            </a:r>
            <a:br>
              <a:rPr lang="en-US" altLang="zh-TW" sz="1600" b="1" dirty="0">
                <a:solidFill>
                  <a:schemeClr val="accent2">
                    <a:lumMod val="75000"/>
                  </a:schemeClr>
                </a:solidFill>
                <a:cs typeface="Arial" pitchFamily="34" charset="0"/>
              </a:rPr>
            </a:br>
            <a:r>
              <a:rPr lang="zh-TW" altLang="en-US" sz="1600" b="1" dirty="0">
                <a:solidFill>
                  <a:schemeClr val="accent2">
                    <a:lumMod val="75000"/>
                  </a:schemeClr>
                </a:solidFill>
                <a:cs typeface="Arial" pitchFamily="34" charset="0"/>
              </a:rPr>
              <a:t>新市區</a:t>
            </a:r>
          </a:p>
        </p:txBody>
      </p:sp>
      <p:sp>
        <p:nvSpPr>
          <p:cNvPr id="31" name="Text Placeholder 17">
            <a:extLst>
              <a:ext uri="{FF2B5EF4-FFF2-40B4-BE49-F238E27FC236}">
                <a16:creationId xmlns="" xmlns:a16="http://schemas.microsoft.com/office/drawing/2014/main" id="{25AEFF5E-298B-43C4-A965-028880CDF1E7}"/>
              </a:ext>
            </a:extLst>
          </p:cNvPr>
          <p:cNvSpPr txBox="1">
            <a:spLocks/>
          </p:cNvSpPr>
          <p:nvPr/>
        </p:nvSpPr>
        <p:spPr>
          <a:xfrm>
            <a:off x="7058640" y="3800053"/>
            <a:ext cx="1744941" cy="212200"/>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chemeClr val="tx1">
                    <a:lumMod val="75000"/>
                    <a:lumOff val="25000"/>
                  </a:schemeClr>
                </a:solidFill>
                <a:cs typeface="Arial" pitchFamily="34" charset="0"/>
              </a:rPr>
              <a:t>越南布</a:t>
            </a:r>
            <a:r>
              <a:rPr lang="zh-TW" altLang="en-US" sz="1400" b="1" dirty="0" smtClean="0">
                <a:solidFill>
                  <a:schemeClr val="tx1">
                    <a:lumMod val="75000"/>
                    <a:lumOff val="25000"/>
                  </a:schemeClr>
                </a:solidFill>
                <a:cs typeface="Arial" pitchFamily="34" charset="0"/>
              </a:rPr>
              <a:t>廠：越南</a:t>
            </a:r>
            <a:r>
              <a:rPr lang="zh-TW" altLang="en-US" sz="1400" b="1" dirty="0">
                <a:solidFill>
                  <a:schemeClr val="tx1">
                    <a:lumMod val="75000"/>
                    <a:lumOff val="25000"/>
                  </a:schemeClr>
                </a:solidFill>
                <a:cs typeface="Arial" pitchFamily="34" charset="0"/>
              </a:rPr>
              <a:t>得力</a:t>
            </a:r>
          </a:p>
        </p:txBody>
      </p:sp>
      <p:sp>
        <p:nvSpPr>
          <p:cNvPr id="33" name="Text Placeholder 18">
            <a:extLst>
              <a:ext uri="{FF2B5EF4-FFF2-40B4-BE49-F238E27FC236}">
                <a16:creationId xmlns="" xmlns:a16="http://schemas.microsoft.com/office/drawing/2014/main" id="{ECC5D30E-3B3E-4FC5-9EF3-DE9BFB7FD1F8}"/>
              </a:ext>
            </a:extLst>
          </p:cNvPr>
          <p:cNvSpPr txBox="1">
            <a:spLocks/>
          </p:cNvSpPr>
          <p:nvPr/>
        </p:nvSpPr>
        <p:spPr>
          <a:xfrm>
            <a:off x="7172622" y="4224685"/>
            <a:ext cx="1598998"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latinLnBrk="0">
              <a:spcBef>
                <a:spcPts val="0"/>
              </a:spcBef>
              <a:buNone/>
            </a:pPr>
            <a:r>
              <a:rPr lang="zh-TW" altLang="en-US" sz="1600" b="1" dirty="0" smtClean="0">
                <a:solidFill>
                  <a:srgbClr val="748560">
                    <a:lumMod val="75000"/>
                  </a:srgbClr>
                </a:solidFill>
                <a:cs typeface="Arial" pitchFamily="34" charset="0"/>
              </a:rPr>
              <a:t>胡志明市</a:t>
            </a:r>
            <a:r>
              <a:rPr lang="en-US" altLang="zh-TW" sz="1600" b="1" dirty="0">
                <a:solidFill>
                  <a:srgbClr val="748560">
                    <a:lumMod val="75000"/>
                  </a:srgbClr>
                </a:solidFill>
                <a:cs typeface="Arial" pitchFamily="34" charset="0"/>
              </a:rPr>
              <a:t/>
            </a:r>
            <a:br>
              <a:rPr lang="en-US" altLang="zh-TW" sz="1600" b="1" dirty="0">
                <a:solidFill>
                  <a:srgbClr val="748560">
                    <a:lumMod val="75000"/>
                  </a:srgbClr>
                </a:solidFill>
                <a:cs typeface="Arial" pitchFamily="34" charset="0"/>
              </a:rPr>
            </a:br>
            <a:r>
              <a:rPr lang="zh-TW" altLang="en-US" sz="1600" b="1" dirty="0">
                <a:solidFill>
                  <a:srgbClr val="748560">
                    <a:lumMod val="75000"/>
                  </a:srgbClr>
                </a:solidFill>
                <a:cs typeface="Arial" pitchFamily="34" charset="0"/>
              </a:rPr>
              <a:t>美福五工業區</a:t>
            </a:r>
            <a:endParaRPr lang="en-US" altLang="ko-KR" sz="1600" b="1" dirty="0">
              <a:solidFill>
                <a:srgbClr val="748560">
                  <a:lumMod val="75000"/>
                </a:srgbClr>
              </a:solidFill>
              <a:cs typeface="Arial" pitchFamily="34" charset="0"/>
            </a:endParaRPr>
          </a:p>
        </p:txBody>
      </p:sp>
      <p:sp>
        <p:nvSpPr>
          <p:cNvPr id="150" name="Teardrop 6">
            <a:extLst>
              <a:ext uri="{FF2B5EF4-FFF2-40B4-BE49-F238E27FC236}">
                <a16:creationId xmlns="" xmlns:a16="http://schemas.microsoft.com/office/drawing/2014/main" id="{3FF8E6D1-A5CA-4857-BFE4-E947E4F2F934}"/>
              </a:ext>
            </a:extLst>
          </p:cNvPr>
          <p:cNvSpPr/>
          <p:nvPr/>
        </p:nvSpPr>
        <p:spPr>
          <a:xfrm rot="8100000">
            <a:off x="2785404" y="937161"/>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1" name="Teardrop 6">
            <a:extLst>
              <a:ext uri="{FF2B5EF4-FFF2-40B4-BE49-F238E27FC236}">
                <a16:creationId xmlns="" xmlns:a16="http://schemas.microsoft.com/office/drawing/2014/main" id="{3FF8E6D1-A5CA-4857-BFE4-E947E4F2F934}"/>
              </a:ext>
            </a:extLst>
          </p:cNvPr>
          <p:cNvSpPr/>
          <p:nvPr/>
        </p:nvSpPr>
        <p:spPr>
          <a:xfrm rot="8100000">
            <a:off x="2886777" y="779648"/>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2" name="Teardrop 6">
            <a:extLst>
              <a:ext uri="{FF2B5EF4-FFF2-40B4-BE49-F238E27FC236}">
                <a16:creationId xmlns="" xmlns:a16="http://schemas.microsoft.com/office/drawing/2014/main" id="{3FF8E6D1-A5CA-4857-BFE4-E947E4F2F934}"/>
              </a:ext>
            </a:extLst>
          </p:cNvPr>
          <p:cNvSpPr/>
          <p:nvPr/>
        </p:nvSpPr>
        <p:spPr>
          <a:xfrm rot="8100000">
            <a:off x="1973823" y="1770488"/>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2" name="Text Placeholder 17">
            <a:extLst>
              <a:ext uri="{FF2B5EF4-FFF2-40B4-BE49-F238E27FC236}">
                <a16:creationId xmlns="" xmlns:a16="http://schemas.microsoft.com/office/drawing/2014/main" id="{25AEFF5E-298B-43C4-A965-028880CDF1E7}"/>
              </a:ext>
            </a:extLst>
          </p:cNvPr>
          <p:cNvSpPr txBox="1">
            <a:spLocks/>
          </p:cNvSpPr>
          <p:nvPr/>
        </p:nvSpPr>
        <p:spPr>
          <a:xfrm>
            <a:off x="4638971" y="3750847"/>
            <a:ext cx="2028411" cy="33580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chemeClr val="tx1">
                    <a:lumMod val="75000"/>
                    <a:lumOff val="25000"/>
                  </a:schemeClr>
                </a:solidFill>
                <a:cs typeface="Arial" pitchFamily="34" charset="0"/>
              </a:rPr>
              <a:t>江蘇布廠</a:t>
            </a:r>
            <a:r>
              <a:rPr lang="zh-TW" altLang="en-US" sz="1400" b="1" dirty="0" smtClean="0">
                <a:solidFill>
                  <a:schemeClr val="tx1">
                    <a:lumMod val="75000"/>
                    <a:lumOff val="25000"/>
                  </a:schemeClr>
                </a:solidFill>
                <a:cs typeface="Arial" pitchFamily="34" charset="0"/>
              </a:rPr>
              <a:t>：南</a:t>
            </a:r>
            <a:r>
              <a:rPr lang="zh-TW" altLang="en-US" sz="1400" b="1" dirty="0">
                <a:solidFill>
                  <a:schemeClr val="tx1">
                    <a:lumMod val="75000"/>
                    <a:lumOff val="25000"/>
                  </a:schemeClr>
                </a:solidFill>
                <a:cs typeface="Arial" pitchFamily="34" charset="0"/>
              </a:rPr>
              <a:t>通</a:t>
            </a:r>
            <a:r>
              <a:rPr lang="zh-TW" altLang="en-US" sz="1400" b="1" dirty="0" smtClean="0">
                <a:solidFill>
                  <a:schemeClr val="tx1">
                    <a:lumMod val="75000"/>
                    <a:lumOff val="25000"/>
                  </a:schemeClr>
                </a:solidFill>
                <a:cs typeface="Arial" pitchFamily="34" charset="0"/>
              </a:rPr>
              <a:t>得力</a:t>
            </a:r>
            <a:endParaRPr lang="en-US" altLang="zh-TW" sz="1400" b="1" dirty="0">
              <a:solidFill>
                <a:schemeClr val="tx1">
                  <a:lumMod val="75000"/>
                  <a:lumOff val="25000"/>
                </a:schemeClr>
              </a:solidFill>
              <a:cs typeface="Arial" pitchFamily="34" charset="0"/>
            </a:endParaRPr>
          </a:p>
        </p:txBody>
      </p:sp>
      <p:sp>
        <p:nvSpPr>
          <p:cNvPr id="34" name="Text Placeholder 18">
            <a:extLst>
              <a:ext uri="{FF2B5EF4-FFF2-40B4-BE49-F238E27FC236}">
                <a16:creationId xmlns="" xmlns:a16="http://schemas.microsoft.com/office/drawing/2014/main" id="{ECC5D30E-3B3E-4FC5-9EF3-DE9BFB7FD1F8}"/>
              </a:ext>
            </a:extLst>
          </p:cNvPr>
          <p:cNvSpPr txBox="1">
            <a:spLocks/>
          </p:cNvSpPr>
          <p:nvPr/>
        </p:nvSpPr>
        <p:spPr>
          <a:xfrm>
            <a:off x="4772975" y="4218204"/>
            <a:ext cx="1598998"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latinLnBrk="0">
              <a:spcBef>
                <a:spcPts val="0"/>
              </a:spcBef>
              <a:buNone/>
            </a:pPr>
            <a:r>
              <a:rPr lang="zh-TW" altLang="en-US" sz="1600" b="1" dirty="0">
                <a:solidFill>
                  <a:schemeClr val="accent3">
                    <a:lumMod val="75000"/>
                  </a:schemeClr>
                </a:solidFill>
                <a:cs typeface="Arial" pitchFamily="34" charset="0"/>
              </a:rPr>
              <a:t>中國</a:t>
            </a:r>
            <a:endParaRPr lang="en-US" altLang="zh-TW" sz="1600" b="1" dirty="0">
              <a:solidFill>
                <a:schemeClr val="accent3">
                  <a:lumMod val="75000"/>
                </a:schemeClr>
              </a:solidFill>
              <a:cs typeface="Arial" pitchFamily="34" charset="0"/>
            </a:endParaRPr>
          </a:p>
        </p:txBody>
      </p:sp>
      <p:sp>
        <p:nvSpPr>
          <p:cNvPr id="36" name="Teardrop 6">
            <a:extLst>
              <a:ext uri="{FF2B5EF4-FFF2-40B4-BE49-F238E27FC236}">
                <a16:creationId xmlns="" xmlns:a16="http://schemas.microsoft.com/office/drawing/2014/main" id="{3FF8E6D1-A5CA-4857-BFE4-E947E4F2F934}"/>
              </a:ext>
            </a:extLst>
          </p:cNvPr>
          <p:cNvSpPr/>
          <p:nvPr/>
        </p:nvSpPr>
        <p:spPr>
          <a:xfrm rot="8100000">
            <a:off x="2585177" y="480843"/>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37" name="矩形 36"/>
          <p:cNvSpPr/>
          <p:nvPr/>
        </p:nvSpPr>
        <p:spPr>
          <a:xfrm>
            <a:off x="4865769" y="2655273"/>
            <a:ext cx="1579963" cy="952013"/>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pic>
        <p:nvPicPr>
          <p:cNvPr id="3" name="圖片 2"/>
          <p:cNvPicPr>
            <a:picLocks noChangeAspect="1"/>
          </p:cNvPicPr>
          <p:nvPr/>
        </p:nvPicPr>
        <p:blipFill>
          <a:blip r:embed="rId7"/>
          <a:stretch>
            <a:fillRect/>
          </a:stretch>
        </p:blipFill>
        <p:spPr>
          <a:xfrm>
            <a:off x="4887467" y="2643758"/>
            <a:ext cx="1531421" cy="970423"/>
          </a:xfrm>
          <a:prstGeom prst="rect">
            <a:avLst/>
          </a:prstGeom>
        </p:spPr>
      </p:pic>
      <p:sp>
        <p:nvSpPr>
          <p:cNvPr id="27" name="矩形 26"/>
          <p:cNvSpPr/>
          <p:nvPr/>
        </p:nvSpPr>
        <p:spPr>
          <a:xfrm>
            <a:off x="6974072" y="450335"/>
            <a:ext cx="1630376" cy="98272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8" name="Text Placeholder 17">
            <a:extLst>
              <a:ext uri="{FF2B5EF4-FFF2-40B4-BE49-F238E27FC236}">
                <a16:creationId xmlns="" xmlns:a16="http://schemas.microsoft.com/office/drawing/2014/main" id="{25AEFF5E-298B-43C4-A965-028880CDF1E7}"/>
              </a:ext>
            </a:extLst>
          </p:cNvPr>
          <p:cNvSpPr txBox="1">
            <a:spLocks/>
          </p:cNvSpPr>
          <p:nvPr/>
        </p:nvSpPr>
        <p:spPr>
          <a:xfrm>
            <a:off x="6940254" y="1578590"/>
            <a:ext cx="1746546" cy="20564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chemeClr val="tx1">
                    <a:lumMod val="75000"/>
                    <a:lumOff val="25000"/>
                  </a:schemeClr>
                </a:solidFill>
                <a:cs typeface="Arial" pitchFamily="34" charset="0"/>
              </a:rPr>
              <a:t>越南布</a:t>
            </a:r>
            <a:r>
              <a:rPr lang="zh-TW" altLang="en-US" sz="1400" b="1" dirty="0" smtClean="0">
                <a:solidFill>
                  <a:schemeClr val="tx1">
                    <a:lumMod val="75000"/>
                    <a:lumOff val="25000"/>
                  </a:schemeClr>
                </a:solidFill>
                <a:cs typeface="Arial" pitchFamily="34" charset="0"/>
              </a:rPr>
              <a:t>廠：越南鉅亨</a:t>
            </a:r>
            <a:endParaRPr lang="zh-TW" altLang="en-US" sz="1400" b="1" dirty="0">
              <a:solidFill>
                <a:schemeClr val="tx1">
                  <a:lumMod val="75000"/>
                  <a:lumOff val="25000"/>
                </a:schemeClr>
              </a:solidFill>
              <a:cs typeface="Arial" pitchFamily="34" charset="0"/>
            </a:endParaRPr>
          </a:p>
        </p:txBody>
      </p:sp>
      <p:sp>
        <p:nvSpPr>
          <p:cNvPr id="35" name="Text Placeholder 18">
            <a:extLst>
              <a:ext uri="{FF2B5EF4-FFF2-40B4-BE49-F238E27FC236}">
                <a16:creationId xmlns="" xmlns:a16="http://schemas.microsoft.com/office/drawing/2014/main" id="{ECC5D30E-3B3E-4FC5-9EF3-DE9BFB7FD1F8}"/>
              </a:ext>
            </a:extLst>
          </p:cNvPr>
          <p:cNvSpPr txBox="1">
            <a:spLocks/>
          </p:cNvSpPr>
          <p:nvPr/>
        </p:nvSpPr>
        <p:spPr>
          <a:xfrm>
            <a:off x="7005450" y="1866581"/>
            <a:ext cx="1598998"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latinLnBrk="0">
              <a:spcBef>
                <a:spcPts val="0"/>
              </a:spcBef>
              <a:buNone/>
            </a:pPr>
            <a:r>
              <a:rPr lang="zh-TW" altLang="zh-TW" sz="1600" b="1" dirty="0">
                <a:solidFill>
                  <a:schemeClr val="accent5">
                    <a:lumMod val="75000"/>
                  </a:schemeClr>
                </a:solidFill>
              </a:rPr>
              <a:t>同奈</a:t>
            </a:r>
            <a:r>
              <a:rPr lang="zh-TW" altLang="zh-TW" sz="1600" b="1" dirty="0" smtClean="0">
                <a:solidFill>
                  <a:schemeClr val="accent5">
                    <a:lumMod val="75000"/>
                  </a:schemeClr>
                </a:solidFill>
              </a:rPr>
              <a:t>省</a:t>
            </a:r>
            <a:r>
              <a:rPr lang="en-US" altLang="zh-TW" sz="1600" b="1" dirty="0" smtClean="0">
                <a:solidFill>
                  <a:schemeClr val="accent5">
                    <a:lumMod val="75000"/>
                  </a:schemeClr>
                </a:solidFill>
              </a:rPr>
              <a:t/>
            </a:r>
            <a:br>
              <a:rPr lang="en-US" altLang="zh-TW" sz="1600" b="1" dirty="0" smtClean="0">
                <a:solidFill>
                  <a:schemeClr val="accent5">
                    <a:lumMod val="75000"/>
                  </a:schemeClr>
                </a:solidFill>
              </a:rPr>
            </a:br>
            <a:r>
              <a:rPr lang="zh-TW" altLang="zh-TW" sz="1600" b="1" dirty="0" smtClean="0">
                <a:solidFill>
                  <a:schemeClr val="accent5">
                    <a:lumMod val="75000"/>
                  </a:schemeClr>
                </a:solidFill>
              </a:rPr>
              <a:t>真誠</a:t>
            </a:r>
            <a:r>
              <a:rPr lang="zh-TW" altLang="zh-TW" sz="1600" b="1" dirty="0">
                <a:solidFill>
                  <a:schemeClr val="accent5">
                    <a:lumMod val="75000"/>
                  </a:schemeClr>
                </a:solidFill>
              </a:rPr>
              <a:t>一</a:t>
            </a:r>
            <a:r>
              <a:rPr lang="zh-TW" altLang="zh-TW" sz="1600" b="1" dirty="0" smtClean="0">
                <a:solidFill>
                  <a:schemeClr val="accent5">
                    <a:lumMod val="75000"/>
                  </a:schemeClr>
                </a:solidFill>
              </a:rPr>
              <a:t>工業區</a:t>
            </a:r>
            <a:endParaRPr lang="zh-TW" altLang="zh-TW" sz="1600" b="1" dirty="0">
              <a:solidFill>
                <a:schemeClr val="accent5">
                  <a:lumMod val="75000"/>
                </a:schemeClr>
              </a:solidFill>
            </a:endParaRPr>
          </a:p>
        </p:txBody>
      </p:sp>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05390" y="479501"/>
            <a:ext cx="1567739" cy="946404"/>
          </a:xfrm>
          <a:prstGeom prst="rect">
            <a:avLst/>
          </a:prstGeom>
        </p:spPr>
      </p:pic>
      <p:sp>
        <p:nvSpPr>
          <p:cNvPr id="39" name="Text Placeholder 17">
            <a:extLst>
              <a:ext uri="{FF2B5EF4-FFF2-40B4-BE49-F238E27FC236}">
                <a16:creationId xmlns="" xmlns:a16="http://schemas.microsoft.com/office/drawing/2014/main" id="{25AEFF5E-298B-43C4-A965-028880CDF1E7}"/>
              </a:ext>
            </a:extLst>
          </p:cNvPr>
          <p:cNvSpPr txBox="1">
            <a:spLocks/>
          </p:cNvSpPr>
          <p:nvPr/>
        </p:nvSpPr>
        <p:spPr>
          <a:xfrm>
            <a:off x="4491650" y="1550610"/>
            <a:ext cx="2028411" cy="335807"/>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smtClean="0">
                <a:solidFill>
                  <a:schemeClr val="accent6">
                    <a:lumMod val="50000"/>
                  </a:schemeClr>
                </a:solidFill>
              </a:rPr>
              <a:t>安徽材料廠</a:t>
            </a:r>
            <a:r>
              <a:rPr lang="zh-TW" altLang="en-US" sz="1400" b="1" dirty="0">
                <a:solidFill>
                  <a:schemeClr val="tx1">
                    <a:lumMod val="75000"/>
                    <a:lumOff val="25000"/>
                  </a:schemeClr>
                </a:solidFill>
                <a:cs typeface="Arial" pitchFamily="34" charset="0"/>
              </a:rPr>
              <a:t>：</a:t>
            </a:r>
            <a:r>
              <a:rPr lang="zh-TW" altLang="en-US" sz="1400" b="1" dirty="0" smtClean="0">
                <a:solidFill>
                  <a:schemeClr val="accent6">
                    <a:lumMod val="50000"/>
                  </a:schemeClr>
                </a:solidFill>
              </a:rPr>
              <a:t>得隆</a:t>
            </a:r>
            <a:endParaRPr lang="en-US" altLang="zh-TW" sz="1400" b="1" dirty="0">
              <a:solidFill>
                <a:schemeClr val="accent6">
                  <a:lumMod val="50000"/>
                </a:schemeClr>
              </a:solidFill>
              <a:cs typeface="Arial" pitchFamily="34" charset="0"/>
            </a:endParaRPr>
          </a:p>
        </p:txBody>
      </p:sp>
      <p:sp>
        <p:nvSpPr>
          <p:cNvPr id="40" name="Text Placeholder 18">
            <a:extLst>
              <a:ext uri="{FF2B5EF4-FFF2-40B4-BE49-F238E27FC236}">
                <a16:creationId xmlns="" xmlns:a16="http://schemas.microsoft.com/office/drawing/2014/main" id="{ECC5D30E-3B3E-4FC5-9EF3-DE9BFB7FD1F8}"/>
              </a:ext>
            </a:extLst>
          </p:cNvPr>
          <p:cNvSpPr txBox="1">
            <a:spLocks/>
          </p:cNvSpPr>
          <p:nvPr/>
        </p:nvSpPr>
        <p:spPr>
          <a:xfrm>
            <a:off x="4706357" y="1851670"/>
            <a:ext cx="1598998" cy="48751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latinLnBrk="0">
              <a:spcBef>
                <a:spcPts val="0"/>
              </a:spcBef>
              <a:buNone/>
            </a:pPr>
            <a:r>
              <a:rPr lang="zh-TW" altLang="en-US" sz="1600" b="1" dirty="0">
                <a:solidFill>
                  <a:schemeClr val="accent3">
                    <a:lumMod val="75000"/>
                  </a:schemeClr>
                </a:solidFill>
                <a:cs typeface="Arial" pitchFamily="34" charset="0"/>
              </a:rPr>
              <a:t>中國</a:t>
            </a:r>
            <a:endParaRPr lang="en-US" altLang="zh-TW" sz="1600" b="1" dirty="0">
              <a:solidFill>
                <a:schemeClr val="accent3">
                  <a:lumMod val="75000"/>
                </a:schemeClr>
              </a:solidFill>
              <a:cs typeface="Arial" pitchFamily="34" charset="0"/>
            </a:endParaRPr>
          </a:p>
        </p:txBody>
      </p:sp>
      <p:sp>
        <p:nvSpPr>
          <p:cNvPr id="41" name="矩形 40"/>
          <p:cNvSpPr/>
          <p:nvPr/>
        </p:nvSpPr>
        <p:spPr>
          <a:xfrm>
            <a:off x="4706355" y="539617"/>
            <a:ext cx="1579965" cy="952013"/>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pic>
        <p:nvPicPr>
          <p:cNvPr id="38" name="图片 1"/>
          <p:cNvPicPr>
            <a:picLocks noChangeAspect="1"/>
          </p:cNvPicPr>
          <p:nvPr/>
        </p:nvPicPr>
        <p:blipFill>
          <a:blip r:embed="rId9"/>
          <a:stretch>
            <a:fillRect/>
          </a:stretch>
        </p:blipFill>
        <p:spPr>
          <a:xfrm>
            <a:off x="4742969" y="601847"/>
            <a:ext cx="1487401" cy="827552"/>
          </a:xfrm>
          <a:prstGeom prst="rect">
            <a:avLst/>
          </a:prstGeom>
        </p:spPr>
      </p:pic>
    </p:spTree>
    <p:extLst>
      <p:ext uri="{BB962C8B-B14F-4D97-AF65-F5344CB8AC3E}">
        <p14:creationId xmlns:p14="http://schemas.microsoft.com/office/powerpoint/2010/main" val="2432993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 name="圖片 2047"/>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25605" t="33636"/>
          <a:stretch/>
        </p:blipFill>
        <p:spPr>
          <a:xfrm>
            <a:off x="-36512" y="279468"/>
            <a:ext cx="5560573" cy="2915022"/>
          </a:xfrm>
          <a:prstGeom prst="rect">
            <a:avLst/>
          </a:prstGeom>
        </p:spPr>
      </p:pic>
      <p:sp>
        <p:nvSpPr>
          <p:cNvPr id="2" name="標題 1"/>
          <p:cNvSpPr>
            <a:spLocks noGrp="1"/>
          </p:cNvSpPr>
          <p:nvPr>
            <p:ph type="title"/>
          </p:nvPr>
        </p:nvSpPr>
        <p:spPr>
          <a:xfrm>
            <a:off x="457200" y="304800"/>
            <a:ext cx="8229600" cy="742950"/>
          </a:xfrm>
        </p:spPr>
        <p:txBody>
          <a:bodyPr>
            <a:normAutofit/>
          </a:bodyPr>
          <a:lstStyle/>
          <a:p>
            <a:r>
              <a:rPr lang="zh-TW" altLang="en-US" b="1" dirty="0">
                <a:solidFill>
                  <a:schemeClr val="accent6"/>
                </a:solidFill>
              </a:rPr>
              <a:t>地理位置</a:t>
            </a:r>
            <a:endParaRPr lang="zh-TW" altLang="en-US" sz="3600" b="1" dirty="0">
              <a:solidFill>
                <a:schemeClr val="accent6"/>
              </a:solidFill>
            </a:endParaRPr>
          </a:p>
        </p:txBody>
      </p:sp>
      <p:sp>
        <p:nvSpPr>
          <p:cNvPr id="22" name="Text Placeholder 17">
            <a:extLst>
              <a:ext uri="{FF2B5EF4-FFF2-40B4-BE49-F238E27FC236}">
                <a16:creationId xmlns="" xmlns:a16="http://schemas.microsoft.com/office/drawing/2014/main" id="{25AEFF5E-298B-43C4-A965-028880CDF1E7}"/>
              </a:ext>
            </a:extLst>
          </p:cNvPr>
          <p:cNvSpPr txBox="1">
            <a:spLocks/>
          </p:cNvSpPr>
          <p:nvPr/>
        </p:nvSpPr>
        <p:spPr>
          <a:xfrm>
            <a:off x="4144173" y="1341747"/>
            <a:ext cx="1206656" cy="220854"/>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chemeClr val="tx1">
                    <a:lumMod val="75000"/>
                    <a:lumOff val="25000"/>
                  </a:schemeClr>
                </a:solidFill>
                <a:cs typeface="Arial" pitchFamily="34" charset="0"/>
              </a:rPr>
              <a:t>業務辦公室</a:t>
            </a:r>
            <a:endParaRPr lang="en-US" sz="1600" b="1" dirty="0">
              <a:solidFill>
                <a:schemeClr val="tx1">
                  <a:lumMod val="75000"/>
                  <a:lumOff val="25000"/>
                </a:schemeClr>
              </a:solidFill>
              <a:cs typeface="Arial" pitchFamily="34" charset="0"/>
            </a:endParaRPr>
          </a:p>
        </p:txBody>
      </p:sp>
      <p:sp>
        <p:nvSpPr>
          <p:cNvPr id="18" name="矩形 17"/>
          <p:cNvSpPr/>
          <p:nvPr/>
        </p:nvSpPr>
        <p:spPr>
          <a:xfrm>
            <a:off x="4144174" y="411510"/>
            <a:ext cx="1211884" cy="840197"/>
          </a:xfrm>
          <a:prstGeom prst="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5" name="矩形 24"/>
          <p:cNvSpPr/>
          <p:nvPr/>
        </p:nvSpPr>
        <p:spPr>
          <a:xfrm>
            <a:off x="428442" y="1868825"/>
            <a:ext cx="1324902" cy="82687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6" name="矩形 25"/>
          <p:cNvSpPr/>
          <p:nvPr/>
        </p:nvSpPr>
        <p:spPr>
          <a:xfrm>
            <a:off x="7488245" y="268680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9" name="Text Placeholder 17">
            <a:extLst>
              <a:ext uri="{FF2B5EF4-FFF2-40B4-BE49-F238E27FC236}">
                <a16:creationId xmlns="" xmlns:a16="http://schemas.microsoft.com/office/drawing/2014/main" id="{25AEFF5E-298B-43C4-A965-028880CDF1E7}"/>
              </a:ext>
            </a:extLst>
          </p:cNvPr>
          <p:cNvSpPr txBox="1">
            <a:spLocks/>
          </p:cNvSpPr>
          <p:nvPr/>
        </p:nvSpPr>
        <p:spPr>
          <a:xfrm>
            <a:off x="518878" y="3078136"/>
            <a:ext cx="1176804" cy="69678"/>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zh-TW" altLang="en-US" sz="1600" b="1" dirty="0">
                <a:solidFill>
                  <a:schemeClr val="tx1">
                    <a:lumMod val="75000"/>
                    <a:lumOff val="25000"/>
                  </a:schemeClr>
                </a:solidFill>
                <a:cs typeface="Arial" pitchFamily="34" charset="0"/>
              </a:rPr>
              <a:t>越南</a:t>
            </a:r>
            <a:endParaRPr lang="en-US" altLang="zh-TW" sz="1600" b="1" dirty="0">
              <a:solidFill>
                <a:schemeClr val="tx1">
                  <a:lumMod val="75000"/>
                  <a:lumOff val="25000"/>
                </a:schemeClr>
              </a:solidFill>
              <a:cs typeface="Arial" pitchFamily="34" charset="0"/>
            </a:endParaRPr>
          </a:p>
          <a:p>
            <a:pPr marL="0" indent="0" algn="ctr">
              <a:lnSpc>
                <a:spcPts val="1200"/>
              </a:lnSpc>
              <a:buNone/>
            </a:pPr>
            <a:r>
              <a:rPr lang="zh-TW" altLang="en-US" sz="1600" b="1" dirty="0">
                <a:solidFill>
                  <a:schemeClr val="tx1">
                    <a:lumMod val="75000"/>
                    <a:lumOff val="25000"/>
                  </a:schemeClr>
                </a:solidFill>
                <a:cs typeface="Arial" pitchFamily="34" charset="0"/>
              </a:rPr>
              <a:t>福發成衣廠</a:t>
            </a:r>
          </a:p>
        </p:txBody>
      </p:sp>
      <p:sp>
        <p:nvSpPr>
          <p:cNvPr id="30" name="Text Placeholder 18">
            <a:extLst>
              <a:ext uri="{FF2B5EF4-FFF2-40B4-BE49-F238E27FC236}">
                <a16:creationId xmlns="" xmlns:a16="http://schemas.microsoft.com/office/drawing/2014/main" id="{ECC5D30E-3B3E-4FC5-9EF3-DE9BFB7FD1F8}"/>
              </a:ext>
            </a:extLst>
          </p:cNvPr>
          <p:cNvSpPr txBox="1">
            <a:spLocks/>
          </p:cNvSpPr>
          <p:nvPr/>
        </p:nvSpPr>
        <p:spPr>
          <a:xfrm>
            <a:off x="425624" y="3453644"/>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CC6600"/>
                </a:solidFill>
              </a:rPr>
              <a:t>平福省</a:t>
            </a:r>
            <a:endParaRPr lang="en-US" altLang="zh-TW" sz="1400" b="1" dirty="0">
              <a:solidFill>
                <a:srgbClr val="CC6600"/>
              </a:solidFill>
            </a:endParaRPr>
          </a:p>
          <a:p>
            <a:pPr marL="0" indent="0" algn="ctr">
              <a:buNone/>
            </a:pPr>
            <a:r>
              <a:rPr lang="zh-TW" altLang="en-US" sz="1400" b="1" dirty="0">
                <a:solidFill>
                  <a:srgbClr val="CC6600"/>
                </a:solidFill>
              </a:rPr>
              <a:t>真誠工業區</a:t>
            </a:r>
            <a:endParaRPr lang="zh-TW" altLang="en-US" sz="1400" b="1" dirty="0">
              <a:solidFill>
                <a:srgbClr val="CC6600"/>
              </a:solidFill>
              <a:cs typeface="Arial" pitchFamily="34" charset="0"/>
            </a:endParaRPr>
          </a:p>
        </p:txBody>
      </p:sp>
      <p:sp>
        <p:nvSpPr>
          <p:cNvPr id="151" name="Teardrop 6">
            <a:extLst>
              <a:ext uri="{FF2B5EF4-FFF2-40B4-BE49-F238E27FC236}">
                <a16:creationId xmlns="" xmlns:a16="http://schemas.microsoft.com/office/drawing/2014/main" id="{3FF8E6D1-A5CA-4857-BFE4-E947E4F2F934}"/>
              </a:ext>
            </a:extLst>
          </p:cNvPr>
          <p:cNvSpPr/>
          <p:nvPr/>
        </p:nvSpPr>
        <p:spPr>
          <a:xfrm rot="8100000">
            <a:off x="3318825" y="779649"/>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152" name="Teardrop 6">
            <a:extLst>
              <a:ext uri="{FF2B5EF4-FFF2-40B4-BE49-F238E27FC236}">
                <a16:creationId xmlns="" xmlns:a16="http://schemas.microsoft.com/office/drawing/2014/main" id="{3FF8E6D1-A5CA-4857-BFE4-E947E4F2F934}"/>
              </a:ext>
            </a:extLst>
          </p:cNvPr>
          <p:cNvSpPr/>
          <p:nvPr/>
        </p:nvSpPr>
        <p:spPr>
          <a:xfrm rot="8100000">
            <a:off x="2275502" y="1700931"/>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7" name="矩形 36"/>
          <p:cNvSpPr/>
          <p:nvPr/>
        </p:nvSpPr>
        <p:spPr>
          <a:xfrm>
            <a:off x="7576752" y="399923"/>
            <a:ext cx="1110048" cy="815400"/>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accent3">
                  <a:lumMod val="75000"/>
                </a:schemeClr>
              </a:solidFill>
            </a:endParaRPr>
          </a:p>
        </p:txBody>
      </p:sp>
      <p:pic>
        <p:nvPicPr>
          <p:cNvPr id="1026" name="Picture 2" descr="紡織外貿業務專員｜福發實業｜台北市－104 人力銀行"/>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5711" y="436307"/>
            <a:ext cx="1184716" cy="797832"/>
          </a:xfrm>
          <a:prstGeom prst="rect">
            <a:avLst/>
          </a:prstGeom>
          <a:noFill/>
          <a:extLst>
            <a:ext uri="{909E8E84-426E-40DD-AFC4-6F175D3DCCD1}">
              <a14:hiddenFill xmlns:a14="http://schemas.microsoft.com/office/drawing/2010/main">
                <a:solidFill>
                  <a:srgbClr val="FFFFFF"/>
                </a:solidFill>
              </a14:hiddenFill>
            </a:ext>
          </a:extLst>
        </p:spPr>
      </p:pic>
      <p:sp>
        <p:nvSpPr>
          <p:cNvPr id="27" name="Text Placeholder 18">
            <a:extLst>
              <a:ext uri="{FF2B5EF4-FFF2-40B4-BE49-F238E27FC236}">
                <a16:creationId xmlns="" xmlns:a16="http://schemas.microsoft.com/office/drawing/2014/main" id="{ECC5D30E-3B3E-4FC5-9EF3-DE9BFB7FD1F8}"/>
              </a:ext>
            </a:extLst>
          </p:cNvPr>
          <p:cNvSpPr txBox="1">
            <a:spLocks/>
          </p:cNvSpPr>
          <p:nvPr/>
        </p:nvSpPr>
        <p:spPr>
          <a:xfrm>
            <a:off x="3967913" y="1786977"/>
            <a:ext cx="1566000" cy="418866"/>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0070C0"/>
                </a:solidFill>
                <a:cs typeface="Arial" pitchFamily="34" charset="0"/>
              </a:rPr>
              <a:t>台北市</a:t>
            </a:r>
            <a:endParaRPr lang="en-US" altLang="zh-TW" sz="1400" b="1" dirty="0">
              <a:solidFill>
                <a:srgbClr val="0070C0"/>
              </a:solidFill>
              <a:cs typeface="Arial" pitchFamily="34" charset="0"/>
            </a:endParaRPr>
          </a:p>
          <a:p>
            <a:pPr marL="0" indent="0" algn="ctr">
              <a:buNone/>
            </a:pPr>
            <a:r>
              <a:rPr lang="zh-TW" altLang="en-US" sz="1400" b="1" dirty="0">
                <a:solidFill>
                  <a:srgbClr val="0070C0"/>
                </a:solidFill>
                <a:cs typeface="Arial" pitchFamily="34" charset="0"/>
              </a:rPr>
              <a:t>松山區</a:t>
            </a:r>
            <a:endParaRPr lang="en-US" altLang="zh-TW" sz="1400" b="1" dirty="0">
              <a:solidFill>
                <a:srgbClr val="0070C0"/>
              </a:solidFill>
              <a:cs typeface="Arial" pitchFamily="34" charset="0"/>
            </a:endParaRPr>
          </a:p>
          <a:p>
            <a:pPr marL="0" indent="0" algn="ctr">
              <a:buNone/>
            </a:pPr>
            <a:r>
              <a:rPr lang="en-US" altLang="ko-KR" sz="1400" b="1" dirty="0">
                <a:solidFill>
                  <a:srgbClr val="0070C0"/>
                </a:solidFill>
                <a:cs typeface="Arial" pitchFamily="34" charset="0"/>
              </a:rPr>
              <a:t>(</a:t>
            </a:r>
            <a:r>
              <a:rPr lang="zh-TW" altLang="en-US" sz="1400" b="1" dirty="0">
                <a:solidFill>
                  <a:srgbClr val="0070C0"/>
                </a:solidFill>
                <a:cs typeface="Arial" pitchFamily="34" charset="0"/>
              </a:rPr>
              <a:t>民生東路</a:t>
            </a:r>
            <a:r>
              <a:rPr lang="en-US" altLang="ko-KR" sz="1400" b="1" dirty="0">
                <a:solidFill>
                  <a:srgbClr val="0070C0"/>
                </a:solidFill>
                <a:cs typeface="Arial" pitchFamily="34" charset="0"/>
              </a:rPr>
              <a:t>)</a:t>
            </a:r>
          </a:p>
        </p:txBody>
      </p:sp>
      <p:pic>
        <p:nvPicPr>
          <p:cNvPr id="6" name="圖片 5"/>
          <p:cNvPicPr>
            <a:picLocks noChangeAspect="1"/>
          </p:cNvPicPr>
          <p:nvPr/>
        </p:nvPicPr>
        <p:blipFill>
          <a:blip r:embed="rId5"/>
          <a:stretch>
            <a:fillRect/>
          </a:stretch>
        </p:blipFill>
        <p:spPr>
          <a:xfrm>
            <a:off x="457200" y="1868825"/>
            <a:ext cx="1281101" cy="802965"/>
          </a:xfrm>
          <a:prstGeom prst="rect">
            <a:avLst/>
          </a:prstGeom>
        </p:spPr>
      </p:pic>
      <p:sp>
        <p:nvSpPr>
          <p:cNvPr id="35" name="Text Placeholder 17">
            <a:extLst>
              <a:ext uri="{FF2B5EF4-FFF2-40B4-BE49-F238E27FC236}">
                <a16:creationId xmlns="" xmlns:a16="http://schemas.microsoft.com/office/drawing/2014/main" id="{25AEFF5E-298B-43C4-A965-028880CDF1E7}"/>
              </a:ext>
            </a:extLst>
          </p:cNvPr>
          <p:cNvSpPr txBox="1">
            <a:spLocks/>
          </p:cNvSpPr>
          <p:nvPr/>
        </p:nvSpPr>
        <p:spPr>
          <a:xfrm>
            <a:off x="7347982" y="1341747"/>
            <a:ext cx="1796018" cy="23838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chemeClr val="tx1">
                    <a:lumMod val="75000"/>
                    <a:lumOff val="25000"/>
                  </a:schemeClr>
                </a:solidFill>
                <a:cs typeface="Arial" pitchFamily="34" charset="0"/>
              </a:rPr>
              <a:t>山華成衣打樣中心</a:t>
            </a:r>
            <a:endParaRPr lang="en-US" sz="1600" b="1" dirty="0">
              <a:solidFill>
                <a:schemeClr val="tx1">
                  <a:lumMod val="75000"/>
                  <a:lumOff val="25000"/>
                </a:schemeClr>
              </a:solidFill>
              <a:cs typeface="Arial" pitchFamily="34" charset="0"/>
            </a:endParaRPr>
          </a:p>
        </p:txBody>
      </p:sp>
      <p:sp>
        <p:nvSpPr>
          <p:cNvPr id="39" name="Text Placeholder 18">
            <a:extLst>
              <a:ext uri="{FF2B5EF4-FFF2-40B4-BE49-F238E27FC236}">
                <a16:creationId xmlns="" xmlns:a16="http://schemas.microsoft.com/office/drawing/2014/main" id="{ECC5D30E-3B3E-4FC5-9EF3-DE9BFB7FD1F8}"/>
              </a:ext>
            </a:extLst>
          </p:cNvPr>
          <p:cNvSpPr txBox="1">
            <a:spLocks/>
          </p:cNvSpPr>
          <p:nvPr/>
        </p:nvSpPr>
        <p:spPr>
          <a:xfrm>
            <a:off x="7347981" y="1854551"/>
            <a:ext cx="1566000" cy="418866"/>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0070C0"/>
                </a:solidFill>
                <a:cs typeface="Arial" pitchFamily="34" charset="0"/>
              </a:rPr>
              <a:t>高雄市</a:t>
            </a:r>
            <a:endParaRPr lang="en-US" altLang="zh-TW" sz="1400" b="1" dirty="0">
              <a:solidFill>
                <a:srgbClr val="0070C0"/>
              </a:solidFill>
              <a:cs typeface="Arial" pitchFamily="34" charset="0"/>
            </a:endParaRPr>
          </a:p>
          <a:p>
            <a:pPr marL="0" indent="0" algn="ctr">
              <a:buNone/>
            </a:pPr>
            <a:r>
              <a:rPr lang="zh-TW" altLang="en-US" sz="1400" b="1" dirty="0">
                <a:solidFill>
                  <a:srgbClr val="0070C0"/>
                </a:solidFill>
                <a:cs typeface="Arial" pitchFamily="34" charset="0"/>
              </a:rPr>
              <a:t>鼓山區</a:t>
            </a:r>
            <a:endParaRPr lang="en-US" altLang="zh-TW" sz="1400" b="1" dirty="0">
              <a:solidFill>
                <a:srgbClr val="0070C0"/>
              </a:solidFill>
              <a:cs typeface="Arial" pitchFamily="34" charset="0"/>
            </a:endParaRPr>
          </a:p>
          <a:p>
            <a:pPr marL="0" indent="0" algn="ctr">
              <a:buNone/>
            </a:pPr>
            <a:endParaRPr lang="en-US" altLang="ko-KR" sz="1400" b="1" dirty="0">
              <a:solidFill>
                <a:srgbClr val="0070C0"/>
              </a:solidFill>
              <a:cs typeface="Arial" pitchFamily="34" charset="0"/>
            </a:endParaRPr>
          </a:p>
        </p:txBody>
      </p:sp>
      <p:sp>
        <p:nvSpPr>
          <p:cNvPr id="41" name="Teardrop 6">
            <a:extLst>
              <a:ext uri="{FF2B5EF4-FFF2-40B4-BE49-F238E27FC236}">
                <a16:creationId xmlns="" xmlns:a16="http://schemas.microsoft.com/office/drawing/2014/main" id="{3FF8E6D1-A5CA-4857-BFE4-E947E4F2F934}"/>
              </a:ext>
            </a:extLst>
          </p:cNvPr>
          <p:cNvSpPr/>
          <p:nvPr/>
        </p:nvSpPr>
        <p:spPr>
          <a:xfrm rot="8100000">
            <a:off x="2081412" y="1737346"/>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4" name="矩形 43"/>
          <p:cNvSpPr/>
          <p:nvPr/>
        </p:nvSpPr>
        <p:spPr>
          <a:xfrm>
            <a:off x="2156443" y="2642817"/>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5" name="矩形 44"/>
          <p:cNvSpPr/>
          <p:nvPr/>
        </p:nvSpPr>
        <p:spPr>
          <a:xfrm>
            <a:off x="5730343" y="269986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6" name="矩形 45"/>
          <p:cNvSpPr/>
          <p:nvPr/>
        </p:nvSpPr>
        <p:spPr>
          <a:xfrm>
            <a:off x="4054202" y="2689443"/>
            <a:ext cx="1297141" cy="821051"/>
          </a:xfrm>
          <a:prstGeom prst="rect">
            <a:avLst/>
          </a:prstGeom>
          <a:no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24" name="Text Placeholder 17">
            <a:extLst>
              <a:ext uri="{FF2B5EF4-FFF2-40B4-BE49-F238E27FC236}">
                <a16:creationId xmlns="" xmlns:a16="http://schemas.microsoft.com/office/drawing/2014/main" id="{25AEFF5E-298B-43C4-A965-028880CDF1E7}"/>
              </a:ext>
            </a:extLst>
          </p:cNvPr>
          <p:cNvSpPr txBox="1">
            <a:spLocks/>
          </p:cNvSpPr>
          <p:nvPr/>
        </p:nvSpPr>
        <p:spPr>
          <a:xfrm>
            <a:off x="4054202" y="3670467"/>
            <a:ext cx="1268474" cy="141645"/>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n-US" altLang="zh-TW" sz="1600" dirty="0">
              <a:solidFill>
                <a:schemeClr val="tx1">
                  <a:lumMod val="75000"/>
                  <a:lumOff val="25000"/>
                </a:schemeClr>
              </a:solidFill>
              <a:cs typeface="Arial" pitchFamily="34" charset="0"/>
            </a:endParaRPr>
          </a:p>
          <a:p>
            <a:pPr marL="0" indent="0" algn="ctr">
              <a:lnSpc>
                <a:spcPts val="1200"/>
              </a:lnSpc>
              <a:buNone/>
            </a:pPr>
            <a:r>
              <a:rPr lang="zh-TW" altLang="en-US" sz="1600" b="1" dirty="0">
                <a:solidFill>
                  <a:schemeClr val="tx1">
                    <a:lumMod val="75000"/>
                    <a:lumOff val="25000"/>
                  </a:schemeClr>
                </a:solidFill>
                <a:cs typeface="Arial" pitchFamily="34" charset="0"/>
              </a:rPr>
              <a:t>柬埔寨</a:t>
            </a:r>
            <a:endParaRPr lang="en-US" altLang="zh-TW" sz="1600" b="1" dirty="0">
              <a:solidFill>
                <a:schemeClr val="tx1">
                  <a:lumMod val="75000"/>
                  <a:lumOff val="25000"/>
                </a:schemeClr>
              </a:solidFill>
              <a:cs typeface="Arial" pitchFamily="34" charset="0"/>
            </a:endParaRPr>
          </a:p>
          <a:p>
            <a:pPr marL="0" indent="0" algn="ctr">
              <a:lnSpc>
                <a:spcPts val="1200"/>
              </a:lnSpc>
              <a:buNone/>
            </a:pPr>
            <a:r>
              <a:rPr lang="en-US" altLang="zh-TW" sz="1600" dirty="0">
                <a:solidFill>
                  <a:schemeClr val="tx1">
                    <a:lumMod val="75000"/>
                    <a:lumOff val="25000"/>
                  </a:schemeClr>
                </a:solidFill>
                <a:cs typeface="Arial" pitchFamily="34" charset="0"/>
              </a:rPr>
              <a:t>W&amp;D</a:t>
            </a:r>
            <a:r>
              <a:rPr lang="zh-TW" altLang="en-US" sz="1600" b="1" dirty="0">
                <a:solidFill>
                  <a:schemeClr val="tx1">
                    <a:lumMod val="75000"/>
                    <a:lumOff val="25000"/>
                  </a:schemeClr>
                </a:solidFill>
                <a:cs typeface="Arial" pitchFamily="34" charset="0"/>
              </a:rPr>
              <a:t>成衣廠</a:t>
            </a:r>
          </a:p>
        </p:txBody>
      </p:sp>
      <p:sp>
        <p:nvSpPr>
          <p:cNvPr id="28" name="Text Placeholder 18">
            <a:extLst>
              <a:ext uri="{FF2B5EF4-FFF2-40B4-BE49-F238E27FC236}">
                <a16:creationId xmlns="" xmlns:a16="http://schemas.microsoft.com/office/drawing/2014/main" id="{ECC5D30E-3B3E-4FC5-9EF3-DE9BFB7FD1F8}"/>
              </a:ext>
            </a:extLst>
          </p:cNvPr>
          <p:cNvSpPr txBox="1">
            <a:spLocks/>
          </p:cNvSpPr>
          <p:nvPr/>
        </p:nvSpPr>
        <p:spPr>
          <a:xfrm>
            <a:off x="4113763" y="4222196"/>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CC6600"/>
                </a:solidFill>
              </a:rPr>
              <a:t>柬埔寨</a:t>
            </a:r>
            <a:endParaRPr lang="en-US" altLang="zh-TW" sz="1400" b="1" dirty="0">
              <a:solidFill>
                <a:srgbClr val="CC6600"/>
              </a:solidFill>
            </a:endParaRPr>
          </a:p>
          <a:p>
            <a:pPr marL="0" indent="0" algn="ctr">
              <a:buNone/>
            </a:pPr>
            <a:r>
              <a:rPr lang="zh-TW" altLang="en-US" sz="1400" b="1" dirty="0">
                <a:solidFill>
                  <a:srgbClr val="CC6600"/>
                </a:solidFill>
              </a:rPr>
              <a:t>金邊市</a:t>
            </a:r>
            <a:endParaRPr lang="en-US" altLang="zh-TW" sz="1400" b="1" dirty="0">
              <a:solidFill>
                <a:srgbClr val="CC6600"/>
              </a:solidFill>
            </a:endParaRPr>
          </a:p>
        </p:txBody>
      </p:sp>
      <p:sp>
        <p:nvSpPr>
          <p:cNvPr id="31" name="Text Placeholder 17">
            <a:extLst>
              <a:ext uri="{FF2B5EF4-FFF2-40B4-BE49-F238E27FC236}">
                <a16:creationId xmlns="" xmlns:a16="http://schemas.microsoft.com/office/drawing/2014/main" id="{25AEFF5E-298B-43C4-A965-028880CDF1E7}"/>
              </a:ext>
            </a:extLst>
          </p:cNvPr>
          <p:cNvSpPr txBox="1">
            <a:spLocks/>
          </p:cNvSpPr>
          <p:nvPr/>
        </p:nvSpPr>
        <p:spPr>
          <a:xfrm>
            <a:off x="5536681" y="3789627"/>
            <a:ext cx="1661446" cy="126326"/>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zh-TW" altLang="en-US" sz="1600" b="1" dirty="0">
                <a:solidFill>
                  <a:schemeClr val="tx1">
                    <a:lumMod val="75000"/>
                    <a:lumOff val="25000"/>
                  </a:schemeClr>
                </a:solidFill>
                <a:cs typeface="Arial" pitchFamily="34" charset="0"/>
              </a:rPr>
              <a:t>柬埔寨</a:t>
            </a:r>
            <a:endParaRPr lang="en-US" altLang="zh-TW" sz="1600" b="1" dirty="0">
              <a:solidFill>
                <a:schemeClr val="tx1">
                  <a:lumMod val="75000"/>
                  <a:lumOff val="25000"/>
                </a:schemeClr>
              </a:solidFill>
              <a:cs typeface="Arial" pitchFamily="34" charset="0"/>
            </a:endParaRPr>
          </a:p>
          <a:p>
            <a:pPr marL="0" indent="0" algn="ctr">
              <a:lnSpc>
                <a:spcPts val="1200"/>
              </a:lnSpc>
              <a:buNone/>
            </a:pPr>
            <a:r>
              <a:rPr lang="en-US" altLang="zh-TW" sz="1600" b="1" dirty="0">
                <a:solidFill>
                  <a:schemeClr val="tx1">
                    <a:lumMod val="75000"/>
                    <a:lumOff val="25000"/>
                  </a:schemeClr>
                </a:solidFill>
                <a:latin typeface="微軟正黑體" panose="020B0604030504040204" pitchFamily="34" charset="-120"/>
                <a:ea typeface="微軟正黑體" panose="020B0604030504040204" pitchFamily="34" charset="-120"/>
              </a:rPr>
              <a:t>Li </a:t>
            </a:r>
            <a:r>
              <a:rPr lang="en-US" altLang="zh-TW" sz="1600" b="1" dirty="0" err="1">
                <a:solidFill>
                  <a:schemeClr val="tx1">
                    <a:lumMod val="75000"/>
                    <a:lumOff val="25000"/>
                  </a:schemeClr>
                </a:solidFill>
                <a:latin typeface="微軟正黑體" panose="020B0604030504040204" pitchFamily="34" charset="-120"/>
                <a:ea typeface="微軟正黑體" panose="020B0604030504040204" pitchFamily="34" charset="-120"/>
              </a:rPr>
              <a:t>Qiang</a:t>
            </a:r>
            <a:r>
              <a:rPr lang="zh-TW" altLang="en-US" sz="1600" b="1" dirty="0">
                <a:solidFill>
                  <a:schemeClr val="tx1">
                    <a:lumMod val="75000"/>
                    <a:lumOff val="25000"/>
                  </a:schemeClr>
                </a:solidFill>
                <a:cs typeface="Arial" pitchFamily="34" charset="0"/>
              </a:rPr>
              <a:t>成衣廠</a:t>
            </a:r>
          </a:p>
        </p:txBody>
      </p:sp>
      <p:sp>
        <p:nvSpPr>
          <p:cNvPr id="32" name="Text Placeholder 18">
            <a:extLst>
              <a:ext uri="{FF2B5EF4-FFF2-40B4-BE49-F238E27FC236}">
                <a16:creationId xmlns="" xmlns:a16="http://schemas.microsoft.com/office/drawing/2014/main" id="{ECC5D30E-3B3E-4FC5-9EF3-DE9BFB7FD1F8}"/>
              </a:ext>
            </a:extLst>
          </p:cNvPr>
          <p:cNvSpPr txBox="1">
            <a:spLocks/>
          </p:cNvSpPr>
          <p:nvPr/>
        </p:nvSpPr>
        <p:spPr>
          <a:xfrm>
            <a:off x="5712177" y="4222196"/>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CC6600"/>
                </a:solidFill>
              </a:rPr>
              <a:t>柬埔寨</a:t>
            </a:r>
            <a:endParaRPr lang="en-US" altLang="zh-TW" sz="1400" b="1" dirty="0">
              <a:solidFill>
                <a:srgbClr val="CC6600"/>
              </a:solidFill>
            </a:endParaRPr>
          </a:p>
          <a:p>
            <a:pPr marL="0" indent="0" algn="ctr">
              <a:buNone/>
            </a:pPr>
            <a:r>
              <a:rPr lang="zh-TW" altLang="en-US" sz="1400" b="1" dirty="0">
                <a:solidFill>
                  <a:srgbClr val="CC6600"/>
                </a:solidFill>
              </a:rPr>
              <a:t>磅湛省</a:t>
            </a:r>
            <a:endParaRPr lang="zh-TW" altLang="en-US" sz="1400" b="1" dirty="0">
              <a:solidFill>
                <a:srgbClr val="CC6600"/>
              </a:solidFill>
              <a:cs typeface="Arial" pitchFamily="34" charset="0"/>
            </a:endParaRPr>
          </a:p>
        </p:txBody>
      </p:sp>
      <p:sp>
        <p:nvSpPr>
          <p:cNvPr id="33" name="Text Placeholder 17">
            <a:extLst>
              <a:ext uri="{FF2B5EF4-FFF2-40B4-BE49-F238E27FC236}">
                <a16:creationId xmlns="" xmlns:a16="http://schemas.microsoft.com/office/drawing/2014/main" id="{25AEFF5E-298B-43C4-A965-028880CDF1E7}"/>
              </a:ext>
            </a:extLst>
          </p:cNvPr>
          <p:cNvSpPr txBox="1">
            <a:spLocks/>
          </p:cNvSpPr>
          <p:nvPr/>
        </p:nvSpPr>
        <p:spPr>
          <a:xfrm>
            <a:off x="2256593" y="3816956"/>
            <a:ext cx="1169352" cy="12148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zh-TW" altLang="en-US" sz="1600" b="1" dirty="0">
                <a:solidFill>
                  <a:schemeClr val="tx1">
                    <a:lumMod val="75000"/>
                    <a:lumOff val="25000"/>
                  </a:schemeClr>
                </a:solidFill>
                <a:cs typeface="Arial" pitchFamily="34" charset="0"/>
              </a:rPr>
              <a:t>柬埔寨</a:t>
            </a:r>
            <a:endParaRPr lang="en-US" altLang="zh-TW" sz="1600" b="1" dirty="0">
              <a:solidFill>
                <a:schemeClr val="tx1">
                  <a:lumMod val="75000"/>
                  <a:lumOff val="25000"/>
                </a:schemeClr>
              </a:solidFill>
              <a:cs typeface="Arial" pitchFamily="34" charset="0"/>
            </a:endParaRPr>
          </a:p>
          <a:p>
            <a:pPr marL="0" indent="0" algn="ctr">
              <a:lnSpc>
                <a:spcPts val="1200"/>
              </a:lnSpc>
              <a:buNone/>
            </a:pPr>
            <a:r>
              <a:rPr lang="zh-TW" altLang="en-US" sz="1600" b="1" dirty="0">
                <a:solidFill>
                  <a:schemeClr val="tx1">
                    <a:lumMod val="75000"/>
                    <a:lumOff val="25000"/>
                  </a:schemeClr>
                </a:solidFill>
                <a:cs typeface="Arial" pitchFamily="34" charset="0"/>
              </a:rPr>
              <a:t>福發成衣廠</a:t>
            </a:r>
          </a:p>
        </p:txBody>
      </p:sp>
      <p:sp>
        <p:nvSpPr>
          <p:cNvPr id="34" name="Text Placeholder 18">
            <a:extLst>
              <a:ext uri="{FF2B5EF4-FFF2-40B4-BE49-F238E27FC236}">
                <a16:creationId xmlns="" xmlns:a16="http://schemas.microsoft.com/office/drawing/2014/main" id="{ECC5D30E-3B3E-4FC5-9EF3-DE9BFB7FD1F8}"/>
              </a:ext>
            </a:extLst>
          </p:cNvPr>
          <p:cNvSpPr txBox="1">
            <a:spLocks/>
          </p:cNvSpPr>
          <p:nvPr/>
        </p:nvSpPr>
        <p:spPr>
          <a:xfrm>
            <a:off x="2156443" y="4222196"/>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CC6600"/>
                </a:solidFill>
              </a:rPr>
              <a:t>柬埔寨</a:t>
            </a:r>
            <a:endParaRPr lang="en-US" altLang="zh-TW" sz="1400" b="1" dirty="0">
              <a:solidFill>
                <a:srgbClr val="CC6600"/>
              </a:solidFill>
            </a:endParaRPr>
          </a:p>
          <a:p>
            <a:pPr marL="0" indent="0" algn="ctr">
              <a:buNone/>
            </a:pPr>
            <a:r>
              <a:rPr lang="zh-TW" altLang="en-US" sz="1400" b="1" dirty="0">
                <a:solidFill>
                  <a:srgbClr val="CC6600"/>
                </a:solidFill>
              </a:rPr>
              <a:t>干丹省</a:t>
            </a:r>
            <a:endParaRPr lang="en-US" altLang="zh-TW" sz="1400" b="1" dirty="0">
              <a:solidFill>
                <a:srgbClr val="CC6600"/>
              </a:solidFill>
            </a:endParaRPr>
          </a:p>
        </p:txBody>
      </p:sp>
      <p:sp>
        <p:nvSpPr>
          <p:cNvPr id="36" name="Text Placeholder 17">
            <a:extLst>
              <a:ext uri="{FF2B5EF4-FFF2-40B4-BE49-F238E27FC236}">
                <a16:creationId xmlns="" xmlns:a16="http://schemas.microsoft.com/office/drawing/2014/main" id="{25AEFF5E-298B-43C4-A965-028880CDF1E7}"/>
              </a:ext>
            </a:extLst>
          </p:cNvPr>
          <p:cNvSpPr txBox="1">
            <a:spLocks/>
          </p:cNvSpPr>
          <p:nvPr/>
        </p:nvSpPr>
        <p:spPr>
          <a:xfrm>
            <a:off x="7238724" y="3707972"/>
            <a:ext cx="1784516" cy="289635"/>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1200"/>
              </a:lnSpc>
              <a:buNone/>
            </a:pPr>
            <a:r>
              <a:rPr lang="zh-TW" altLang="en-US" sz="1600" b="1" dirty="0">
                <a:solidFill>
                  <a:schemeClr val="tx1">
                    <a:lumMod val="75000"/>
                    <a:lumOff val="25000"/>
                  </a:schemeClr>
                </a:solidFill>
                <a:cs typeface="Arial" pitchFamily="34" charset="0"/>
              </a:rPr>
              <a:t>柬埔寨</a:t>
            </a:r>
            <a:endParaRPr lang="en-US" altLang="zh-TW" sz="1600" b="1" dirty="0">
              <a:solidFill>
                <a:schemeClr val="tx1">
                  <a:lumMod val="75000"/>
                  <a:lumOff val="25000"/>
                </a:schemeClr>
              </a:solidFill>
              <a:cs typeface="Arial" pitchFamily="34" charset="0"/>
            </a:endParaRPr>
          </a:p>
          <a:p>
            <a:pPr marL="0" indent="0" algn="ctr">
              <a:lnSpc>
                <a:spcPts val="1200"/>
              </a:lnSpc>
              <a:buNone/>
            </a:pPr>
            <a:r>
              <a:rPr lang="en-US" altLang="zh-TW" sz="1600" dirty="0">
                <a:solidFill>
                  <a:schemeClr val="tx1">
                    <a:lumMod val="75000"/>
                    <a:lumOff val="25000"/>
                  </a:schemeClr>
                </a:solidFill>
                <a:cs typeface="Arial" pitchFamily="34" charset="0"/>
              </a:rPr>
              <a:t>SHANHUA</a:t>
            </a:r>
            <a:r>
              <a:rPr lang="zh-TW" altLang="en-US" sz="1600" b="1" dirty="0">
                <a:solidFill>
                  <a:schemeClr val="tx1">
                    <a:lumMod val="75000"/>
                    <a:lumOff val="25000"/>
                  </a:schemeClr>
                </a:solidFill>
                <a:cs typeface="Arial" pitchFamily="34" charset="0"/>
              </a:rPr>
              <a:t>成衣廠</a:t>
            </a:r>
          </a:p>
        </p:txBody>
      </p:sp>
      <p:sp>
        <p:nvSpPr>
          <p:cNvPr id="38" name="Text Placeholder 18">
            <a:extLst>
              <a:ext uri="{FF2B5EF4-FFF2-40B4-BE49-F238E27FC236}">
                <a16:creationId xmlns="" xmlns:a16="http://schemas.microsoft.com/office/drawing/2014/main" id="{ECC5D30E-3B3E-4FC5-9EF3-DE9BFB7FD1F8}"/>
              </a:ext>
            </a:extLst>
          </p:cNvPr>
          <p:cNvSpPr txBox="1">
            <a:spLocks/>
          </p:cNvSpPr>
          <p:nvPr/>
        </p:nvSpPr>
        <p:spPr>
          <a:xfrm>
            <a:off x="7464567" y="4222196"/>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CC6600"/>
                </a:solidFill>
              </a:rPr>
              <a:t>柬埔寨</a:t>
            </a:r>
            <a:endParaRPr lang="en-US" altLang="zh-TW" sz="1400" b="1" dirty="0">
              <a:solidFill>
                <a:srgbClr val="CC6600"/>
              </a:solidFill>
            </a:endParaRPr>
          </a:p>
          <a:p>
            <a:pPr marL="0" indent="0" algn="ctr">
              <a:buNone/>
            </a:pPr>
            <a:r>
              <a:rPr lang="zh-TW" altLang="en-US" sz="1400" b="1" dirty="0">
                <a:solidFill>
                  <a:srgbClr val="CC6600"/>
                </a:solidFill>
              </a:rPr>
              <a:t>磅湛省</a:t>
            </a:r>
            <a:endParaRPr lang="zh-TW" altLang="en-US" sz="1400" b="1" dirty="0">
              <a:solidFill>
                <a:srgbClr val="CC6600"/>
              </a:solidFill>
              <a:cs typeface="Arial" pitchFamily="34" charset="0"/>
            </a:endParaRPr>
          </a:p>
        </p:txBody>
      </p:sp>
      <p:pic>
        <p:nvPicPr>
          <p:cNvPr id="3" name="圖片 2"/>
          <p:cNvPicPr>
            <a:picLocks noChangeAspect="1"/>
          </p:cNvPicPr>
          <p:nvPr/>
        </p:nvPicPr>
        <p:blipFill>
          <a:blip r:embed="rId6"/>
          <a:stretch>
            <a:fillRect/>
          </a:stretch>
        </p:blipFill>
        <p:spPr>
          <a:xfrm>
            <a:off x="4067209" y="2695700"/>
            <a:ext cx="1284134" cy="812139"/>
          </a:xfrm>
          <a:prstGeom prst="rect">
            <a:avLst/>
          </a:prstGeom>
        </p:spPr>
      </p:pic>
      <p:pic>
        <p:nvPicPr>
          <p:cNvPr id="4" name="圖片 3"/>
          <p:cNvPicPr>
            <a:picLocks noChangeAspect="1"/>
          </p:cNvPicPr>
          <p:nvPr/>
        </p:nvPicPr>
        <p:blipFill>
          <a:blip r:embed="rId7"/>
          <a:stretch>
            <a:fillRect/>
          </a:stretch>
        </p:blipFill>
        <p:spPr>
          <a:xfrm>
            <a:off x="5754442" y="2695700"/>
            <a:ext cx="1237512" cy="820077"/>
          </a:xfrm>
          <a:prstGeom prst="rect">
            <a:avLst/>
          </a:prstGeom>
        </p:spPr>
      </p:pic>
      <p:pic>
        <p:nvPicPr>
          <p:cNvPr id="5" name="圖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95697" y="2691070"/>
            <a:ext cx="1270571" cy="816769"/>
          </a:xfrm>
          <a:prstGeom prst="rect">
            <a:avLst/>
          </a:prstGeom>
        </p:spPr>
      </p:pic>
      <p:pic>
        <p:nvPicPr>
          <p:cNvPr id="8" name="圖片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96879" y="2642817"/>
            <a:ext cx="1229066" cy="796195"/>
          </a:xfrm>
          <a:prstGeom prst="rect">
            <a:avLst/>
          </a:prstGeom>
        </p:spPr>
      </p:pic>
      <p:sp>
        <p:nvSpPr>
          <p:cNvPr id="40" name="矩形 39"/>
          <p:cNvSpPr/>
          <p:nvPr/>
        </p:nvSpPr>
        <p:spPr>
          <a:xfrm>
            <a:off x="5753595" y="411510"/>
            <a:ext cx="1324902" cy="826875"/>
          </a:xfrm>
          <a:prstGeom prst="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196491"/>
              </a:solidFill>
            </a:endParaRPr>
          </a:p>
        </p:txBody>
      </p:sp>
      <p:sp>
        <p:nvSpPr>
          <p:cNvPr id="42" name="Text Placeholder 17">
            <a:extLst>
              <a:ext uri="{FF2B5EF4-FFF2-40B4-BE49-F238E27FC236}">
                <a16:creationId xmlns="" xmlns:a16="http://schemas.microsoft.com/office/drawing/2014/main" id="{25AEFF5E-298B-43C4-A965-028880CDF1E7}"/>
              </a:ext>
            </a:extLst>
          </p:cNvPr>
          <p:cNvSpPr txBox="1">
            <a:spLocks/>
          </p:cNvSpPr>
          <p:nvPr/>
        </p:nvSpPr>
        <p:spPr>
          <a:xfrm>
            <a:off x="5523788" y="1389110"/>
            <a:ext cx="1784516" cy="160683"/>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600" b="1" dirty="0">
                <a:solidFill>
                  <a:schemeClr val="tx1">
                    <a:lumMod val="75000"/>
                    <a:lumOff val="25000"/>
                  </a:schemeClr>
                </a:solidFill>
                <a:cs typeface="Arial" pitchFamily="34" charset="0"/>
              </a:rPr>
              <a:t>台南成衣打樣中心</a:t>
            </a:r>
          </a:p>
        </p:txBody>
      </p:sp>
      <p:sp>
        <p:nvSpPr>
          <p:cNvPr id="43" name="Text Placeholder 18">
            <a:extLst>
              <a:ext uri="{FF2B5EF4-FFF2-40B4-BE49-F238E27FC236}">
                <a16:creationId xmlns="" xmlns:a16="http://schemas.microsoft.com/office/drawing/2014/main" id="{ECC5D30E-3B3E-4FC5-9EF3-DE9BFB7FD1F8}"/>
              </a:ext>
            </a:extLst>
          </p:cNvPr>
          <p:cNvSpPr txBox="1">
            <a:spLocks/>
          </p:cNvSpPr>
          <p:nvPr/>
        </p:nvSpPr>
        <p:spPr>
          <a:xfrm>
            <a:off x="5753595" y="1831687"/>
            <a:ext cx="1262606" cy="279562"/>
          </a:xfrm>
          <a:prstGeom prst="rect">
            <a:avLst/>
          </a:prstGeom>
        </p:spPr>
        <p:txBody>
          <a:bodyPr lIns="68580" tIns="34290" rIns="68580" bIns="34290"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1400" b="1" dirty="0">
                <a:solidFill>
                  <a:srgbClr val="0070C0"/>
                </a:solidFill>
              </a:rPr>
              <a:t>台南市</a:t>
            </a:r>
            <a:endParaRPr lang="en-US" altLang="zh-TW" sz="1400" b="1" dirty="0">
              <a:solidFill>
                <a:srgbClr val="0070C0"/>
              </a:solidFill>
            </a:endParaRPr>
          </a:p>
          <a:p>
            <a:pPr marL="0" indent="0" algn="ctr">
              <a:buNone/>
            </a:pPr>
            <a:r>
              <a:rPr lang="zh-TW" altLang="en-US" sz="1400" b="1" dirty="0">
                <a:solidFill>
                  <a:srgbClr val="0070C0"/>
                </a:solidFill>
              </a:rPr>
              <a:t>永康區</a:t>
            </a:r>
            <a:endParaRPr lang="zh-TW" altLang="en-US" sz="1400" b="1" dirty="0">
              <a:solidFill>
                <a:srgbClr val="0070C0"/>
              </a:solidFill>
              <a:cs typeface="Arial" pitchFamily="34" charset="0"/>
            </a:endParaRPr>
          </a:p>
        </p:txBody>
      </p:sp>
      <p:pic>
        <p:nvPicPr>
          <p:cNvPr id="10" name="圖片 9"/>
          <p:cNvPicPr>
            <a:picLocks noChangeAspect="1"/>
          </p:cNvPicPr>
          <p:nvPr/>
        </p:nvPicPr>
        <p:blipFill>
          <a:blip r:embed="rId10"/>
          <a:stretch>
            <a:fillRect/>
          </a:stretch>
        </p:blipFill>
        <p:spPr>
          <a:xfrm>
            <a:off x="5770343" y="429543"/>
            <a:ext cx="1305151" cy="799216"/>
          </a:xfrm>
          <a:prstGeom prst="rect">
            <a:avLst/>
          </a:prstGeom>
        </p:spPr>
      </p:pic>
      <p:sp>
        <p:nvSpPr>
          <p:cNvPr id="49" name="Teardrop 6">
            <a:extLst>
              <a:ext uri="{FF2B5EF4-FFF2-40B4-BE49-F238E27FC236}">
                <a16:creationId xmlns="" xmlns:a16="http://schemas.microsoft.com/office/drawing/2014/main" id="{3FF8E6D1-A5CA-4857-BFE4-E947E4F2F934}"/>
              </a:ext>
            </a:extLst>
          </p:cNvPr>
          <p:cNvSpPr/>
          <p:nvPr/>
        </p:nvSpPr>
        <p:spPr>
          <a:xfrm rot="8100000">
            <a:off x="3213339" y="873250"/>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3" name="Teardrop 6">
            <a:extLst>
              <a:ext uri="{FF2B5EF4-FFF2-40B4-BE49-F238E27FC236}">
                <a16:creationId xmlns="" xmlns:a16="http://schemas.microsoft.com/office/drawing/2014/main" id="{3FF8E6D1-A5CA-4857-BFE4-E947E4F2F934}"/>
              </a:ext>
            </a:extLst>
          </p:cNvPr>
          <p:cNvSpPr/>
          <p:nvPr/>
        </p:nvSpPr>
        <p:spPr>
          <a:xfrm rot="8100000">
            <a:off x="3233540" y="945258"/>
            <a:ext cx="143363" cy="143363"/>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pic>
        <p:nvPicPr>
          <p:cNvPr id="11" name="圖片 10"/>
          <p:cNvPicPr>
            <a:picLocks noChangeAspect="1"/>
          </p:cNvPicPr>
          <p:nvPr/>
        </p:nvPicPr>
        <p:blipFill>
          <a:blip r:embed="rId11"/>
          <a:stretch>
            <a:fillRect/>
          </a:stretch>
        </p:blipFill>
        <p:spPr>
          <a:xfrm>
            <a:off x="7573750" y="411510"/>
            <a:ext cx="1113050" cy="822499"/>
          </a:xfrm>
          <a:prstGeom prst="rect">
            <a:avLst/>
          </a:prstGeom>
        </p:spPr>
      </p:pic>
    </p:spTree>
    <p:extLst>
      <p:ext uri="{BB962C8B-B14F-4D97-AF65-F5344CB8AC3E}">
        <p14:creationId xmlns:p14="http://schemas.microsoft.com/office/powerpoint/2010/main" val="3391947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chemeClr val="accent6"/>
                </a:solidFill>
              </a:rPr>
              <a:t>產能 </a:t>
            </a:r>
            <a:r>
              <a:rPr lang="en-US" altLang="zh-TW" b="1" dirty="0">
                <a:solidFill>
                  <a:schemeClr val="accent6"/>
                </a:solidFill>
              </a:rPr>
              <a:t>– </a:t>
            </a:r>
            <a:r>
              <a:rPr lang="zh-TW" altLang="en-US" b="1" dirty="0">
                <a:solidFill>
                  <a:schemeClr val="accent6"/>
                </a:solidFill>
              </a:rPr>
              <a:t>布料</a:t>
            </a:r>
          </a:p>
        </p:txBody>
      </p:sp>
      <p:sp>
        <p:nvSpPr>
          <p:cNvPr id="5" name="橢圓 4"/>
          <p:cNvSpPr/>
          <p:nvPr/>
        </p:nvSpPr>
        <p:spPr>
          <a:xfrm>
            <a:off x="2915816" y="1142999"/>
            <a:ext cx="1112686" cy="1015663"/>
          </a:xfrm>
          <a:prstGeom prst="ellipse">
            <a:avLst/>
          </a:prstGeom>
          <a:blipFill>
            <a:blip r:embed="rId2" cstate="print"/>
            <a:stretch>
              <a:fillRect b="-4000"/>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4046221" y="1143000"/>
            <a:ext cx="1675338" cy="1015663"/>
          </a:xfrm>
          <a:prstGeom prst="rect">
            <a:avLst/>
          </a:prstGeom>
          <a:noFill/>
        </p:spPr>
        <p:txBody>
          <a:bodyPr wrap="square" rtlCol="0">
            <a:spAutoFit/>
          </a:bodyPr>
          <a:lstStyle/>
          <a:p>
            <a:pPr algn="ctr"/>
            <a:r>
              <a:rPr lang="en-US" altLang="zh-TW" sz="2000" dirty="0"/>
              <a:t>P/D </a:t>
            </a:r>
          </a:p>
          <a:p>
            <a:pPr algn="ctr"/>
            <a:r>
              <a:rPr lang="en-US" altLang="zh-TW" sz="2000" b="1" dirty="0"/>
              <a:t>2,100,000 </a:t>
            </a:r>
          </a:p>
          <a:p>
            <a:pPr algn="ctr"/>
            <a:r>
              <a:rPr lang="zh-TW" altLang="en-US" sz="2000" dirty="0"/>
              <a:t>碼</a:t>
            </a:r>
            <a:r>
              <a:rPr lang="en-US" altLang="zh-TW" sz="2000" dirty="0"/>
              <a:t>/</a:t>
            </a:r>
            <a:r>
              <a:rPr lang="zh-TW" altLang="en-US" sz="2000" dirty="0"/>
              <a:t>月</a:t>
            </a:r>
          </a:p>
        </p:txBody>
      </p:sp>
      <p:sp>
        <p:nvSpPr>
          <p:cNvPr id="14" name="橢圓 13"/>
          <p:cNvSpPr/>
          <p:nvPr/>
        </p:nvSpPr>
        <p:spPr>
          <a:xfrm>
            <a:off x="366412" y="1243373"/>
            <a:ext cx="1077054" cy="968337"/>
          </a:xfrm>
          <a:prstGeom prst="ellipse">
            <a:avLst/>
          </a:prstGeom>
          <a:blipFill>
            <a:blip r:embed="rId3"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橢圓 14"/>
          <p:cNvSpPr/>
          <p:nvPr/>
        </p:nvSpPr>
        <p:spPr>
          <a:xfrm>
            <a:off x="348736" y="1203598"/>
            <a:ext cx="1118879" cy="1005941"/>
          </a:xfrm>
          <a:prstGeom prst="ellipse">
            <a:avLst/>
          </a:prstGeom>
          <a:no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1207043" y="1671830"/>
            <a:ext cx="1684624" cy="369332"/>
          </a:xfrm>
          <a:prstGeom prst="rect">
            <a:avLst/>
          </a:prstGeom>
          <a:noFill/>
        </p:spPr>
        <p:txBody>
          <a:bodyPr wrap="square" rtlCol="0">
            <a:spAutoFit/>
          </a:bodyPr>
          <a:lstStyle/>
          <a:p>
            <a:pPr lvl="0" algn="ctr"/>
            <a:r>
              <a:rPr lang="zh-TW" altLang="en-US" b="1" dirty="0">
                <a:solidFill>
                  <a:srgbClr val="808000"/>
                </a:solidFill>
                <a:cs typeface="Arial" pitchFamily="34" charset="0"/>
              </a:rPr>
              <a:t>台南布廠</a:t>
            </a:r>
            <a:endParaRPr lang="en-US" altLang="ko-KR" b="1" dirty="0">
              <a:solidFill>
                <a:srgbClr val="808000"/>
              </a:solidFill>
              <a:cs typeface="Arial" pitchFamily="34" charset="0"/>
            </a:endParaRPr>
          </a:p>
        </p:txBody>
      </p:sp>
      <p:sp>
        <p:nvSpPr>
          <p:cNvPr id="18" name="橢圓 17"/>
          <p:cNvSpPr/>
          <p:nvPr/>
        </p:nvSpPr>
        <p:spPr>
          <a:xfrm>
            <a:off x="2975657" y="2533146"/>
            <a:ext cx="1036917" cy="956424"/>
          </a:xfrm>
          <a:prstGeom prst="ellipse">
            <a:avLst/>
          </a:prstGeom>
          <a:blipFill>
            <a:blip r:embed="rId4"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p:cNvSpPr/>
          <p:nvPr/>
        </p:nvSpPr>
        <p:spPr>
          <a:xfrm>
            <a:off x="6012162" y="2544453"/>
            <a:ext cx="1046870" cy="987750"/>
          </a:xfrm>
          <a:prstGeom prst="ellipse">
            <a:avLst/>
          </a:prstGeom>
          <a:blipFill dpi="0" rotWithShape="1">
            <a:blip r:embed="rId5" cstate="print"/>
            <a:srcRec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4105200" y="2566753"/>
            <a:ext cx="1602914" cy="1015663"/>
          </a:xfrm>
          <a:prstGeom prst="rect">
            <a:avLst/>
          </a:prstGeom>
          <a:noFill/>
        </p:spPr>
        <p:txBody>
          <a:bodyPr wrap="square" rtlCol="0">
            <a:spAutoFit/>
          </a:bodyPr>
          <a:lstStyle/>
          <a:p>
            <a:pPr algn="ctr"/>
            <a:r>
              <a:rPr lang="en-US" altLang="zh-TW" sz="2000" dirty="0"/>
              <a:t>P/D </a:t>
            </a:r>
          </a:p>
          <a:p>
            <a:pPr algn="ctr"/>
            <a:r>
              <a:rPr lang="en-US" altLang="zh-TW" sz="2000" b="1" dirty="0"/>
              <a:t>5,200,000 </a:t>
            </a:r>
          </a:p>
          <a:p>
            <a:pPr algn="ctr"/>
            <a:r>
              <a:rPr lang="zh-TW" altLang="en-US" sz="2000" dirty="0"/>
              <a:t>碼</a:t>
            </a:r>
            <a:r>
              <a:rPr lang="en-US" altLang="zh-TW" sz="2000" dirty="0"/>
              <a:t>/</a:t>
            </a:r>
            <a:r>
              <a:rPr lang="zh-TW" altLang="en-US" sz="2000" dirty="0"/>
              <a:t>月</a:t>
            </a:r>
          </a:p>
        </p:txBody>
      </p:sp>
      <p:sp>
        <p:nvSpPr>
          <p:cNvPr id="21" name="文字方塊 20"/>
          <p:cNvSpPr txBox="1"/>
          <p:nvPr/>
        </p:nvSpPr>
        <p:spPr>
          <a:xfrm>
            <a:off x="6570222" y="2581673"/>
            <a:ext cx="2774612" cy="1015663"/>
          </a:xfrm>
          <a:prstGeom prst="rect">
            <a:avLst/>
          </a:prstGeom>
          <a:noFill/>
        </p:spPr>
        <p:txBody>
          <a:bodyPr wrap="square" rtlCol="0">
            <a:spAutoFit/>
          </a:bodyPr>
          <a:lstStyle/>
          <a:p>
            <a:pPr algn="ctr"/>
            <a:r>
              <a:rPr lang="en-US" altLang="zh-TW" sz="2000" dirty="0"/>
              <a:t>Y/D </a:t>
            </a:r>
          </a:p>
          <a:p>
            <a:pPr algn="ctr"/>
            <a:r>
              <a:rPr lang="en-US" altLang="zh-TW" sz="2000" b="1" dirty="0"/>
              <a:t>1,200,000 </a:t>
            </a:r>
          </a:p>
          <a:p>
            <a:pPr algn="ctr"/>
            <a:r>
              <a:rPr lang="zh-TW" altLang="en-US" sz="2000" dirty="0"/>
              <a:t>碼</a:t>
            </a:r>
            <a:r>
              <a:rPr lang="en-US" altLang="zh-TW" sz="2000" dirty="0"/>
              <a:t>/</a:t>
            </a:r>
            <a:r>
              <a:rPr lang="zh-TW" altLang="en-US" sz="2000" dirty="0"/>
              <a:t>月</a:t>
            </a:r>
          </a:p>
        </p:txBody>
      </p:sp>
      <p:sp>
        <p:nvSpPr>
          <p:cNvPr id="22" name="橢圓 21"/>
          <p:cNvSpPr/>
          <p:nvPr/>
        </p:nvSpPr>
        <p:spPr>
          <a:xfrm>
            <a:off x="433491" y="2584709"/>
            <a:ext cx="1009975" cy="924740"/>
          </a:xfrm>
          <a:prstGeom prst="ellipse">
            <a:avLst/>
          </a:prstGeom>
          <a:blipFill>
            <a:blip r:embed="rId6" cstate="print"/>
            <a:stretch>
              <a:fillRect b="-40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橢圓 22"/>
          <p:cNvSpPr/>
          <p:nvPr/>
        </p:nvSpPr>
        <p:spPr>
          <a:xfrm>
            <a:off x="408699" y="2566753"/>
            <a:ext cx="1049194" cy="960653"/>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p:cNvSpPr txBox="1"/>
          <p:nvPr/>
        </p:nvSpPr>
        <p:spPr>
          <a:xfrm>
            <a:off x="1149092" y="2955014"/>
            <a:ext cx="1684624" cy="369332"/>
          </a:xfrm>
          <a:prstGeom prst="rect">
            <a:avLst/>
          </a:prstGeom>
          <a:noFill/>
        </p:spPr>
        <p:txBody>
          <a:bodyPr wrap="square" rtlCol="0">
            <a:spAutoFit/>
          </a:bodyPr>
          <a:lstStyle/>
          <a:p>
            <a:pPr lvl="0" algn="ctr"/>
            <a:r>
              <a:rPr lang="zh-TW" altLang="en-US" b="1" dirty="0">
                <a:solidFill>
                  <a:srgbClr val="748560">
                    <a:lumMod val="75000"/>
                  </a:srgbClr>
                </a:solidFill>
                <a:cs typeface="Arial" pitchFamily="34" charset="0"/>
              </a:rPr>
              <a:t>越得布廠</a:t>
            </a:r>
            <a:endParaRPr lang="en-US" altLang="ko-KR" b="1" dirty="0">
              <a:solidFill>
                <a:srgbClr val="CCAF0A">
                  <a:lumMod val="75000"/>
                </a:srgbClr>
              </a:solidFill>
              <a:cs typeface="Arial" pitchFamily="34" charset="0"/>
            </a:endParaRPr>
          </a:p>
        </p:txBody>
      </p:sp>
      <p:sp>
        <p:nvSpPr>
          <p:cNvPr id="25" name="文字方塊 24"/>
          <p:cNvSpPr txBox="1"/>
          <p:nvPr/>
        </p:nvSpPr>
        <p:spPr>
          <a:xfrm>
            <a:off x="3519351" y="3844021"/>
            <a:ext cx="2774612" cy="1015663"/>
          </a:xfrm>
          <a:prstGeom prst="rect">
            <a:avLst/>
          </a:prstGeom>
          <a:noFill/>
        </p:spPr>
        <p:txBody>
          <a:bodyPr wrap="square" rtlCol="0">
            <a:spAutoFit/>
          </a:bodyPr>
          <a:lstStyle/>
          <a:p>
            <a:pPr algn="ctr"/>
            <a:r>
              <a:rPr lang="en-US" altLang="zh-TW" sz="2000" dirty="0"/>
              <a:t>P/D</a:t>
            </a:r>
          </a:p>
          <a:p>
            <a:pPr algn="ctr"/>
            <a:r>
              <a:rPr lang="en-US" altLang="zh-TW" sz="2000" b="1" dirty="0"/>
              <a:t>2,500,000</a:t>
            </a:r>
            <a:r>
              <a:rPr lang="en-US" altLang="zh-TW" sz="2000" dirty="0"/>
              <a:t/>
            </a:r>
            <a:br>
              <a:rPr lang="en-US" altLang="zh-TW" sz="2000" dirty="0"/>
            </a:br>
            <a:r>
              <a:rPr lang="zh-TW" altLang="en-US" sz="2000" dirty="0"/>
              <a:t>碼</a:t>
            </a:r>
            <a:r>
              <a:rPr lang="en-US" altLang="zh-TW" sz="2000" dirty="0"/>
              <a:t>/</a:t>
            </a:r>
            <a:r>
              <a:rPr lang="zh-TW" altLang="en-US" sz="2000" dirty="0"/>
              <a:t>月</a:t>
            </a:r>
          </a:p>
        </p:txBody>
      </p:sp>
      <p:sp>
        <p:nvSpPr>
          <p:cNvPr id="26" name="橢圓 25"/>
          <p:cNvSpPr/>
          <p:nvPr/>
        </p:nvSpPr>
        <p:spPr>
          <a:xfrm>
            <a:off x="410357" y="3867893"/>
            <a:ext cx="1093792" cy="985822"/>
          </a:xfrm>
          <a:prstGeom prst="ellipse">
            <a:avLst/>
          </a:prstGeom>
          <a:blipFill dpi="0" rotWithShape="1">
            <a:blip r:embed="rId7"/>
            <a:srcRect/>
            <a:stretch>
              <a:fillRect/>
            </a:stretch>
          </a:blip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1284952" y="4505232"/>
            <a:ext cx="1746559" cy="369332"/>
          </a:xfrm>
          <a:prstGeom prst="rect">
            <a:avLst/>
          </a:prstGeom>
          <a:noFill/>
        </p:spPr>
        <p:txBody>
          <a:bodyPr wrap="square" rtlCol="0">
            <a:spAutoFit/>
          </a:bodyPr>
          <a:lstStyle/>
          <a:p>
            <a:pPr lvl="0" algn="ctr"/>
            <a:r>
              <a:rPr lang="zh-TW" altLang="en-US" b="1" dirty="0">
                <a:solidFill>
                  <a:srgbClr val="748560">
                    <a:lumMod val="75000"/>
                  </a:srgbClr>
                </a:solidFill>
                <a:cs typeface="Arial" pitchFamily="34" charset="0"/>
              </a:rPr>
              <a:t>南通得力布廠</a:t>
            </a:r>
            <a:endParaRPr lang="en-US" altLang="ko-KR" b="1" dirty="0">
              <a:solidFill>
                <a:srgbClr val="CCAF0A">
                  <a:lumMod val="75000"/>
                </a:srgbClr>
              </a:solidFill>
              <a:cs typeface="Arial" pitchFamily="34" charset="0"/>
            </a:endParaRPr>
          </a:p>
        </p:txBody>
      </p:sp>
      <p:sp>
        <p:nvSpPr>
          <p:cNvPr id="28" name="流程圖: 接點 27"/>
          <p:cNvSpPr/>
          <p:nvPr/>
        </p:nvSpPr>
        <p:spPr>
          <a:xfrm>
            <a:off x="2915817" y="3811238"/>
            <a:ext cx="1152128" cy="1063325"/>
          </a:xfrm>
          <a:prstGeom prst="flowChartConnector">
            <a:avLst/>
          </a:prstGeom>
          <a:blipFill dpi="0" rotWithShape="1">
            <a:blip r:embed="rId8" cstate="print">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橢圓 28"/>
          <p:cNvSpPr/>
          <p:nvPr/>
        </p:nvSpPr>
        <p:spPr>
          <a:xfrm>
            <a:off x="2980432" y="2536102"/>
            <a:ext cx="1049194" cy="960653"/>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橢圓 29"/>
          <p:cNvSpPr/>
          <p:nvPr/>
        </p:nvSpPr>
        <p:spPr>
          <a:xfrm>
            <a:off x="6014613" y="2544454"/>
            <a:ext cx="1049194" cy="987750"/>
          </a:xfrm>
          <a:prstGeom prst="ellipse">
            <a:avLst/>
          </a:prstGeom>
          <a:no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橢圓 2"/>
          <p:cNvSpPr/>
          <p:nvPr/>
        </p:nvSpPr>
        <p:spPr>
          <a:xfrm>
            <a:off x="2942022" y="3811238"/>
            <a:ext cx="1086480" cy="1063325"/>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橢圓 31"/>
          <p:cNvSpPr/>
          <p:nvPr/>
        </p:nvSpPr>
        <p:spPr>
          <a:xfrm>
            <a:off x="2925822" y="1161825"/>
            <a:ext cx="1118879" cy="1005941"/>
          </a:xfrm>
          <a:prstGeom prst="ellipse">
            <a:avLst/>
          </a:prstGeom>
          <a:noFill/>
          <a:ln>
            <a:solidFill>
              <a:srgbClr val="8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3959428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ection Break Slide Master">
  <a:themeElements>
    <a:clrScheme name="ALLPPT COLOR - 104">
      <a:dk1>
        <a:sysClr val="windowText" lastClr="000000"/>
      </a:dk1>
      <a:lt1>
        <a:sysClr val="window" lastClr="FFFFFF"/>
      </a:lt1>
      <a:dk2>
        <a:srgbClr val="1F497D"/>
      </a:dk2>
      <a:lt2>
        <a:srgbClr val="EEECE1"/>
      </a:lt2>
      <a:accent1>
        <a:srgbClr val="196491"/>
      </a:accent1>
      <a:accent2>
        <a:srgbClr val="0587AF"/>
      </a:accent2>
      <a:accent3>
        <a:srgbClr val="19A5BE"/>
      </a:accent3>
      <a:accent4>
        <a:srgbClr val="53C3CD"/>
      </a:accent4>
      <a:accent5>
        <a:srgbClr val="5AB4C1"/>
      </a:accent5>
      <a:accent6>
        <a:srgbClr val="1A8EA9"/>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清晰度">
  <a:themeElements>
    <a:clrScheme name="科技">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fice 古典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清晰度">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spDef>
      <a:spPr>
        <a:solidFill>
          <a:schemeClr val="bg1"/>
        </a:solidFill>
        <a:ln>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21077</TotalTime>
  <Words>646</Words>
  <Application>Microsoft Office PowerPoint</Application>
  <PresentationFormat>如螢幕大小 (16:9)</PresentationFormat>
  <Paragraphs>178</Paragraphs>
  <Slides>23</Slides>
  <Notes>13</Notes>
  <HiddenSlides>0</HiddenSlides>
  <MMClips>0</MMClips>
  <ScaleCrop>false</ScaleCrop>
  <HeadingPairs>
    <vt:vector size="6" baseType="variant">
      <vt:variant>
        <vt:lpstr>使用字型</vt:lpstr>
      </vt:variant>
      <vt:variant>
        <vt:i4>8</vt:i4>
      </vt:variant>
      <vt:variant>
        <vt:lpstr>佈景主題</vt:lpstr>
      </vt:variant>
      <vt:variant>
        <vt:i4>2</vt:i4>
      </vt:variant>
      <vt:variant>
        <vt:lpstr>投影片標題</vt:lpstr>
      </vt:variant>
      <vt:variant>
        <vt:i4>23</vt:i4>
      </vt:variant>
    </vt:vector>
  </HeadingPairs>
  <TitlesOfParts>
    <vt:vector size="33" baseType="lpstr">
      <vt:lpstr>Arial Unicode MS</vt:lpstr>
      <vt:lpstr>돋움</vt:lpstr>
      <vt:lpstr>微軟正黑體</vt:lpstr>
      <vt:lpstr>新細明體</vt:lpstr>
      <vt:lpstr>標楷體</vt:lpstr>
      <vt:lpstr>Arial</vt:lpstr>
      <vt:lpstr>Calibri</vt:lpstr>
      <vt:lpstr>Times New Roman</vt:lpstr>
      <vt:lpstr>Section Break Slide Master</vt:lpstr>
      <vt:lpstr>清晰度</vt:lpstr>
      <vt:lpstr>PowerPoint 簡報</vt:lpstr>
      <vt:lpstr>免責聲明</vt:lpstr>
      <vt:lpstr>PowerPoint 簡報</vt:lpstr>
      <vt:lpstr>PowerPoint 簡報</vt:lpstr>
      <vt:lpstr>歷史沿革</vt:lpstr>
      <vt:lpstr>歷史沿革</vt:lpstr>
      <vt:lpstr>地理位置</vt:lpstr>
      <vt:lpstr>地理位置</vt:lpstr>
      <vt:lpstr>產能 – 布料</vt:lpstr>
      <vt:lpstr>產能 – 成衣</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合作品牌 - 原料供應商(布業)</vt:lpstr>
      <vt:lpstr>合作品牌 – 客戶群(布業)</vt:lpstr>
      <vt:lpstr>合作品牌 – 客戶群(成衣)</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dluser</dc:creator>
  <cp:lastModifiedBy>DL</cp:lastModifiedBy>
  <cp:revision>775</cp:revision>
  <cp:lastPrinted>2023-06-29T05:20:24Z</cp:lastPrinted>
  <dcterms:created xsi:type="dcterms:W3CDTF">2020-07-15T01:27:30Z</dcterms:created>
  <dcterms:modified xsi:type="dcterms:W3CDTF">2026-06-18T09:09:23Z</dcterms:modified>
</cp:coreProperties>
</file>