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1" r:id="rId1"/>
    <p:sldMasterId id="2147483664" r:id="rId2"/>
  </p:sldMasterIdLst>
  <p:notesMasterIdLst>
    <p:notesMasterId r:id="rId26"/>
  </p:notesMasterIdLst>
  <p:sldIdLst>
    <p:sldId id="256" r:id="rId3"/>
    <p:sldId id="319" r:id="rId4"/>
    <p:sldId id="268" r:id="rId5"/>
    <p:sldId id="270" r:id="rId6"/>
    <p:sldId id="324" r:id="rId7"/>
    <p:sldId id="383" r:id="rId8"/>
    <p:sldId id="263" r:id="rId9"/>
    <p:sldId id="422" r:id="rId10"/>
    <p:sldId id="423" r:id="rId11"/>
    <p:sldId id="424" r:id="rId12"/>
    <p:sldId id="303" r:id="rId13"/>
    <p:sldId id="439" r:id="rId14"/>
    <p:sldId id="382" r:id="rId15"/>
    <p:sldId id="321" r:id="rId16"/>
    <p:sldId id="322" r:id="rId17"/>
    <p:sldId id="323" r:id="rId18"/>
    <p:sldId id="416" r:id="rId19"/>
    <p:sldId id="417" r:id="rId20"/>
    <p:sldId id="308" r:id="rId21"/>
    <p:sldId id="369" r:id="rId22"/>
    <p:sldId id="438" r:id="rId23"/>
    <p:sldId id="437" r:id="rId24"/>
    <p:sldId id="311" r:id="rId25"/>
  </p:sldIdLst>
  <p:sldSz cx="9144000" cy="5143500" type="screen16x9"/>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CC"/>
    <a:srgbClr val="196491"/>
    <a:srgbClr val="009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400" autoAdjust="0"/>
    <p:restoredTop sz="94660"/>
  </p:normalViewPr>
  <p:slideViewPr>
    <p:cSldViewPr>
      <p:cViewPr>
        <p:scale>
          <a:sx n="70" d="100"/>
          <a:sy n="70" d="100"/>
        </p:scale>
        <p:origin x="1378" y="60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192.168.10.206\sharedata\&#31649;&#29702;&#37096;\_&#31777;&#22577;\&#27861;&#20154;&#35498;&#26126;&#26371;&#21450;&#27861;&#20154;&#21443;&#35370;\20250624&#27861;&#35498;&#26371;(&#21488;&#21335;-&#32218;&#19978;)\&#29151;&#26989;&#25910;&#20837;&amp;&#31237;&#24460;&#28136;&#21033;&#29575;-new.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192.168.10.206\sharedata\&#31649;&#29702;&#37096;\_&#31777;&#22577;\&#27861;&#20154;&#35498;&#26126;&#26371;&#21450;&#27861;&#20154;&#21443;&#35370;\20260623&#27861;&#35498;&#26371;(&#21488;&#21335;)\&#29151;&#26989;&#25910;&#20837;&amp;&#31237;&#24460;&#28136;&#21033;&#29575;-115&#24180;Q1.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192.168.10.206\sharedata\&#31649;&#29702;&#37096;\_&#31777;&#22577;\&#27861;&#20154;&#35498;&#26126;&#26371;&#21450;&#27861;&#20154;&#21443;&#35370;\20260623&#27861;&#35498;&#26371;(&#21488;&#21335;)\&#29151;&#26989;&#25910;&#20837;&amp;&#31237;&#24460;&#28136;&#21033;&#29575;-115&#24180;Q1.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w="25400">
          <a:noFill/>
        </a:ln>
        <a:effectLst/>
        <a:sp3d/>
      </c:spPr>
    </c:sideWall>
    <c:backWall>
      <c:thickness val="0"/>
      <c:spPr>
        <a:noFill/>
        <a:ln w="25400">
          <a:noFill/>
        </a:ln>
        <a:effectLst/>
        <a:sp3d/>
      </c:spPr>
    </c:backWall>
    <c:plotArea>
      <c:layout/>
      <c:bar3DChart>
        <c:barDir val="col"/>
        <c:grouping val="clustered"/>
        <c:varyColors val="0"/>
        <c:dLbls>
          <c:showLegendKey val="0"/>
          <c:showVal val="1"/>
          <c:showCatName val="0"/>
          <c:showSerName val="0"/>
          <c:showPercent val="0"/>
          <c:showBubbleSize val="0"/>
        </c:dLbls>
        <c:gapWidth val="150"/>
        <c:shape val="box"/>
        <c:axId val="448758968"/>
        <c:axId val="460777392"/>
        <c:axId val="0"/>
      </c:bar3DChart>
      <c:catAx>
        <c:axId val="448758968"/>
        <c:scaling>
          <c:orientation val="minMax"/>
        </c:scaling>
        <c:delete val="0"/>
        <c:axPos val="b"/>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460777392"/>
        <c:crosses val="autoZero"/>
        <c:auto val="1"/>
        <c:lblAlgn val="ctr"/>
        <c:lblOffset val="100"/>
        <c:noMultiLvlLbl val="0"/>
      </c:catAx>
      <c:valAx>
        <c:axId val="460777392"/>
        <c:scaling>
          <c:orientation val="minMax"/>
        </c:scaling>
        <c:delete val="1"/>
        <c:axPos val="l"/>
        <c:numFmt formatCode="General" sourceLinked="1"/>
        <c:majorTickMark val="none"/>
        <c:minorTickMark val="none"/>
        <c:tickLblPos val="nextTo"/>
        <c:crossAx val="44875896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zh-TW"/>
        </a:p>
      </c:txPr>
    </c:title>
    <c:autoTitleDeleted val="0"/>
    <c:plotArea>
      <c:layout/>
      <c:lineChart>
        <c:grouping val="standard"/>
        <c:varyColors val="0"/>
        <c:ser>
          <c:idx val="0"/>
          <c:order val="0"/>
          <c:tx>
            <c:strRef>
              <c:f>'工作表2-用此表'!$D$11</c:f>
              <c:strCache>
                <c:ptCount val="1"/>
              </c:strCache>
            </c:strRef>
          </c:tx>
          <c:spPr>
            <a:ln w="34925" cap="rnd">
              <a:solidFill>
                <a:srgbClr val="FF0000"/>
              </a:solidFill>
              <a:round/>
            </a:ln>
            <a:effectLst>
              <a:outerShdw blurRad="57150" dist="19050" dir="5400000" algn="ctr" rotWithShape="0">
                <a:srgbClr val="000000">
                  <a:alpha val="63000"/>
                </a:srgbClr>
              </a:outerShdw>
            </a:effectLst>
          </c:spPr>
          <c:marker>
            <c:symbol val="none"/>
          </c:marker>
          <c:dLbls>
            <c:dLbl>
              <c:idx val="0"/>
              <c:layout>
                <c:manualLayout>
                  <c:x val="-9.3566796368352786E-2"/>
                  <c:y val="-2.365426220947188E-2"/>
                </c:manualLayout>
              </c:layout>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A62E-493D-AC1C-1A78509B0620}"/>
                </c:ext>
                <c:ext xmlns:c15="http://schemas.microsoft.com/office/drawing/2012/chart" uri="{CE6537A1-D6FC-4f65-9D91-7224C49458BB}">
                  <c15:layout/>
                </c:ext>
              </c:extLst>
            </c:dLbl>
            <c:dLbl>
              <c:idx val="3"/>
              <c:layout>
                <c:manualLayout>
                  <c:x val="-5.6271127587650766E-2"/>
                  <c:y val="-9.256037762721521E-2"/>
                </c:manualLayout>
              </c:layout>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A62E-493D-AC1C-1A78509B0620}"/>
                </c:ext>
                <c:ext xmlns:c15="http://schemas.microsoft.com/office/drawing/2012/chart" uri="{CE6537A1-D6FC-4f65-9D91-7224C49458BB}">
                  <c15:layout/>
                </c:ext>
              </c:extLst>
            </c:dLbl>
            <c:dLbl>
              <c:idx val="5"/>
              <c:layout>
                <c:manualLayout>
                  <c:x val="-1.3151750972762647E-2"/>
                  <c:y val="1.5105427713008584E-2"/>
                </c:manualLayout>
              </c:layout>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97AA-4A39-97D5-D4D6824ADDB3}"/>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zh-TW"/>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'工作表2-用此表'!$C$12:$C$18</c:f>
              <c:strCache>
                <c:ptCount val="7"/>
                <c:pt idx="0">
                  <c:v>2020</c:v>
                </c:pt>
                <c:pt idx="1">
                  <c:v>2021</c:v>
                </c:pt>
                <c:pt idx="2">
                  <c:v>2022</c:v>
                </c:pt>
                <c:pt idx="3">
                  <c:v>2023</c:v>
                </c:pt>
                <c:pt idx="4">
                  <c:v>2024</c:v>
                </c:pt>
                <c:pt idx="5">
                  <c:v>2025          </c:v>
                </c:pt>
                <c:pt idx="6">
                  <c:v>2026 Q1</c:v>
                </c:pt>
              </c:strCache>
            </c:strRef>
          </c:cat>
          <c:val>
            <c:numRef>
              <c:f>'工作表2-用此表'!$D$12:$D$18</c:f>
              <c:numCache>
                <c:formatCode>0.00%</c:formatCode>
                <c:ptCount val="7"/>
                <c:pt idx="0">
                  <c:v>-2.4E-2</c:v>
                </c:pt>
                <c:pt idx="1">
                  <c:v>1.8700000000000001E-2</c:v>
                </c:pt>
                <c:pt idx="2">
                  <c:v>3.3099999999999997E-2</c:v>
                </c:pt>
                <c:pt idx="3">
                  <c:v>1.18E-2</c:v>
                </c:pt>
                <c:pt idx="4">
                  <c:v>4.2999999999999997E-2</c:v>
                </c:pt>
                <c:pt idx="5">
                  <c:v>4.4000000000000003E-3</c:v>
                </c:pt>
                <c:pt idx="6">
                  <c:v>4.1500000000000002E-2</c:v>
                </c:pt>
              </c:numCache>
            </c:numRef>
          </c:val>
          <c:smooth val="0"/>
          <c:extLst xmlns:c16r2="http://schemas.microsoft.com/office/drawing/2015/06/chart">
            <c:ext xmlns:c16="http://schemas.microsoft.com/office/drawing/2014/chart" uri="{C3380CC4-5D6E-409C-BE32-E72D297353CC}">
              <c16:uniqueId val="{00000000-84EC-4B18-A4AF-6E0CB377795B}"/>
            </c:ext>
          </c:extLst>
        </c:ser>
        <c:dLbls>
          <c:dLblPos val="t"/>
          <c:showLegendKey val="0"/>
          <c:showVal val="1"/>
          <c:showCatName val="0"/>
          <c:showSerName val="0"/>
          <c:showPercent val="0"/>
          <c:showBubbleSize val="0"/>
        </c:dLbls>
        <c:smooth val="0"/>
        <c:axId val="460773472"/>
        <c:axId val="459555880"/>
      </c:lineChart>
      <c:catAx>
        <c:axId val="460773472"/>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459555880"/>
        <c:crosses val="autoZero"/>
        <c:auto val="1"/>
        <c:lblAlgn val="ctr"/>
        <c:lblOffset val="100"/>
        <c:noMultiLvlLbl val="0"/>
      </c:catAx>
      <c:valAx>
        <c:axId val="459555880"/>
        <c:scaling>
          <c:orientation val="minMax"/>
        </c:scaling>
        <c:delete val="1"/>
        <c:axPos val="l"/>
        <c:numFmt formatCode="0.00%" sourceLinked="1"/>
        <c:majorTickMark val="none"/>
        <c:minorTickMark val="none"/>
        <c:tickLblPos val="nextTo"/>
        <c:crossAx val="4607734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rgbClr val="FFC000"/>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zh-TW"/>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'工作表2-用此表'!$C$3:$C$9</c:f>
              <c:strCache>
                <c:ptCount val="7"/>
                <c:pt idx="0">
                  <c:v>2020</c:v>
                </c:pt>
                <c:pt idx="1">
                  <c:v>2021</c:v>
                </c:pt>
                <c:pt idx="2">
                  <c:v>2022</c:v>
                </c:pt>
                <c:pt idx="3">
                  <c:v>2023</c:v>
                </c:pt>
                <c:pt idx="4">
                  <c:v>2024</c:v>
                </c:pt>
                <c:pt idx="5">
                  <c:v>2025</c:v>
                </c:pt>
                <c:pt idx="6">
                  <c:v>2026 Q1</c:v>
                </c:pt>
              </c:strCache>
            </c:strRef>
          </c:cat>
          <c:val>
            <c:numRef>
              <c:f>'工作表2-用此表'!$D$3:$D$9</c:f>
              <c:numCache>
                <c:formatCode>General</c:formatCode>
                <c:ptCount val="7"/>
                <c:pt idx="0">
                  <c:v>85.9</c:v>
                </c:pt>
                <c:pt idx="1">
                  <c:v>104.8</c:v>
                </c:pt>
                <c:pt idx="2">
                  <c:v>122.8</c:v>
                </c:pt>
                <c:pt idx="3">
                  <c:v>98.3</c:v>
                </c:pt>
                <c:pt idx="4" formatCode="#,##0.0_ ">
                  <c:v>119.9</c:v>
                </c:pt>
                <c:pt idx="5">
                  <c:v>125.7</c:v>
                </c:pt>
                <c:pt idx="6">
                  <c:v>29.9</c:v>
                </c:pt>
              </c:numCache>
            </c:numRef>
          </c:val>
          <c:extLst xmlns:c16r2="http://schemas.microsoft.com/office/drawing/2015/06/chart">
            <c:ext xmlns:c16="http://schemas.microsoft.com/office/drawing/2014/chart" uri="{C3380CC4-5D6E-409C-BE32-E72D297353CC}">
              <c16:uniqueId val="{00000000-43D0-4B96-9A88-759DE5B1DFAE}"/>
            </c:ext>
          </c:extLst>
        </c:ser>
        <c:dLbls>
          <c:showLegendKey val="0"/>
          <c:showVal val="1"/>
          <c:showCatName val="0"/>
          <c:showSerName val="0"/>
          <c:showPercent val="0"/>
          <c:showBubbleSize val="0"/>
        </c:dLbls>
        <c:gapWidth val="150"/>
        <c:shape val="box"/>
        <c:axId val="420761096"/>
        <c:axId val="601964640"/>
        <c:axId val="0"/>
      </c:bar3DChart>
      <c:catAx>
        <c:axId val="420761096"/>
        <c:scaling>
          <c:orientation val="minMax"/>
        </c:scaling>
        <c:delete val="0"/>
        <c:axPos val="b"/>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601964640"/>
        <c:crosses val="autoZero"/>
        <c:auto val="1"/>
        <c:lblAlgn val="ctr"/>
        <c:lblOffset val="100"/>
        <c:noMultiLvlLbl val="0"/>
      </c:catAx>
      <c:valAx>
        <c:axId val="601964640"/>
        <c:scaling>
          <c:orientation val="minMax"/>
        </c:scaling>
        <c:delete val="1"/>
        <c:axPos val="l"/>
        <c:numFmt formatCode="General" sourceLinked="1"/>
        <c:majorTickMark val="none"/>
        <c:minorTickMark val="none"/>
        <c:tickLblPos val="nextTo"/>
        <c:crossAx val="42076109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42">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5D9788-A02C-4682-8940-6FF1AC3940EF}" type="datetimeFigureOut">
              <a:rPr lang="zh-TW" altLang="en-US" smtClean="0"/>
              <a:pPr/>
              <a:t>2026/6/18</a:t>
            </a:fld>
            <a:endParaRPr lang="zh-TW" altLang="en-US"/>
          </a:p>
        </p:txBody>
      </p:sp>
      <p:sp>
        <p:nvSpPr>
          <p:cNvPr id="4" name="投影片圖像版面配置區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DC90AA5-075D-4DBF-8161-434DFEE8F46E}" type="slidenum">
              <a:rPr lang="zh-TW" altLang="en-US" smtClean="0"/>
              <a:pPr/>
              <a:t>‹#›</a:t>
            </a:fld>
            <a:endParaRPr lang="zh-TW" altLang="en-US"/>
          </a:p>
        </p:txBody>
      </p:sp>
    </p:spTree>
    <p:extLst>
      <p:ext uri="{BB962C8B-B14F-4D97-AF65-F5344CB8AC3E}">
        <p14:creationId xmlns:p14="http://schemas.microsoft.com/office/powerpoint/2010/main" val="12224917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DC90AA5-075D-4DBF-8161-434DFEE8F46E}" type="slidenum">
              <a:rPr lang="zh-TW" altLang="en-US" smtClean="0"/>
              <a:pPr/>
              <a:t>6</a:t>
            </a:fld>
            <a:endParaRPr lang="zh-TW" altLang="en-US"/>
          </a:p>
        </p:txBody>
      </p:sp>
    </p:spTree>
    <p:extLst>
      <p:ext uri="{BB962C8B-B14F-4D97-AF65-F5344CB8AC3E}">
        <p14:creationId xmlns:p14="http://schemas.microsoft.com/office/powerpoint/2010/main" val="42432065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996C3E14-9219-483A-9D32-FECD39ACBBDC}" type="slidenum">
              <a:rPr lang="zh-TW" altLang="en-US" smtClean="0"/>
              <a:pPr/>
              <a:t>22</a:t>
            </a:fld>
            <a:endParaRPr lang="zh-TW" altLang="en-US"/>
          </a:p>
        </p:txBody>
      </p:sp>
    </p:spTree>
    <p:extLst>
      <p:ext uri="{BB962C8B-B14F-4D97-AF65-F5344CB8AC3E}">
        <p14:creationId xmlns:p14="http://schemas.microsoft.com/office/powerpoint/2010/main" val="37011859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DC90AA5-075D-4DBF-8161-434DFEE8F46E}" type="slidenum">
              <a:rPr lang="zh-TW" altLang="en-US" smtClean="0"/>
              <a:pPr/>
              <a:t>7</a:t>
            </a:fld>
            <a:endParaRPr lang="zh-TW" altLang="en-US"/>
          </a:p>
        </p:txBody>
      </p:sp>
    </p:spTree>
    <p:extLst>
      <p:ext uri="{BB962C8B-B14F-4D97-AF65-F5344CB8AC3E}">
        <p14:creationId xmlns:p14="http://schemas.microsoft.com/office/powerpoint/2010/main" val="4318709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DC90AA5-075D-4DBF-8161-434DFEE8F46E}" type="slidenum">
              <a:rPr lang="zh-TW" altLang="en-US" smtClean="0"/>
              <a:pPr/>
              <a:t>8</a:t>
            </a:fld>
            <a:endParaRPr lang="zh-TW" altLang="en-US"/>
          </a:p>
        </p:txBody>
      </p:sp>
    </p:spTree>
    <p:extLst>
      <p:ext uri="{BB962C8B-B14F-4D97-AF65-F5344CB8AC3E}">
        <p14:creationId xmlns:p14="http://schemas.microsoft.com/office/powerpoint/2010/main" val="16571243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DC90AA5-075D-4DBF-8161-434DFEE8F46E}" type="slidenum">
              <a:rPr lang="zh-TW" altLang="en-US" smtClean="0"/>
              <a:pPr/>
              <a:t>10</a:t>
            </a:fld>
            <a:endParaRPr lang="zh-TW" altLang="en-US"/>
          </a:p>
        </p:txBody>
      </p:sp>
    </p:spTree>
    <p:extLst>
      <p:ext uri="{BB962C8B-B14F-4D97-AF65-F5344CB8AC3E}">
        <p14:creationId xmlns:p14="http://schemas.microsoft.com/office/powerpoint/2010/main" val="6479849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DC90AA5-075D-4DBF-8161-434DFEE8F46E}" type="slidenum">
              <a:rPr lang="zh-TW" altLang="en-US" smtClean="0"/>
              <a:pPr/>
              <a:t>11</a:t>
            </a:fld>
            <a:endParaRPr lang="zh-TW" altLang="en-US"/>
          </a:p>
        </p:txBody>
      </p:sp>
    </p:spTree>
    <p:extLst>
      <p:ext uri="{BB962C8B-B14F-4D97-AF65-F5344CB8AC3E}">
        <p14:creationId xmlns:p14="http://schemas.microsoft.com/office/powerpoint/2010/main" val="38891224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C3CD375-5510-43C3-861B-E6E42B6FC5F4}" type="slidenum">
              <a:rPr lang="zh-TW" altLang="en-US" smtClean="0"/>
              <a:pPr/>
              <a:t>14</a:t>
            </a:fld>
            <a:endParaRPr lang="zh-TW" altLang="en-US"/>
          </a:p>
        </p:txBody>
      </p:sp>
    </p:spTree>
    <p:extLst>
      <p:ext uri="{BB962C8B-B14F-4D97-AF65-F5344CB8AC3E}">
        <p14:creationId xmlns:p14="http://schemas.microsoft.com/office/powerpoint/2010/main" val="1246983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DC90AA5-075D-4DBF-8161-434DFEE8F46E}" type="slidenum">
              <a:rPr lang="zh-TW" altLang="en-US" smtClean="0"/>
              <a:pPr/>
              <a:t>15</a:t>
            </a:fld>
            <a:endParaRPr lang="zh-TW" altLang="en-US"/>
          </a:p>
        </p:txBody>
      </p:sp>
    </p:spTree>
    <p:extLst>
      <p:ext uri="{BB962C8B-B14F-4D97-AF65-F5344CB8AC3E}">
        <p14:creationId xmlns:p14="http://schemas.microsoft.com/office/powerpoint/2010/main" val="14584714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996C3E14-9219-483A-9D32-FECD39ACBBDC}" type="slidenum">
              <a:rPr lang="zh-TW" altLang="en-US" smtClean="0"/>
              <a:pPr/>
              <a:t>20</a:t>
            </a:fld>
            <a:endParaRPr lang="zh-TW" altLang="en-US"/>
          </a:p>
        </p:txBody>
      </p:sp>
    </p:spTree>
    <p:extLst>
      <p:ext uri="{BB962C8B-B14F-4D97-AF65-F5344CB8AC3E}">
        <p14:creationId xmlns:p14="http://schemas.microsoft.com/office/powerpoint/2010/main" val="37505578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996C3E14-9219-483A-9D32-FECD39ACBBDC}" type="slidenum">
              <a:rPr lang="zh-TW" altLang="en-US" smtClean="0"/>
              <a:pPr/>
              <a:t>21</a:t>
            </a:fld>
            <a:endParaRPr lang="zh-TW" altLang="en-US"/>
          </a:p>
        </p:txBody>
      </p:sp>
    </p:spTree>
    <p:extLst>
      <p:ext uri="{BB962C8B-B14F-4D97-AF65-F5344CB8AC3E}">
        <p14:creationId xmlns:p14="http://schemas.microsoft.com/office/powerpoint/2010/main" val="11129704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Break Slide layou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55260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68457A-3AB9-4880-8A0C-9F8524491207}" type="datetime2">
              <a:rPr lang="en-US" smtClean="0"/>
              <a:pPr/>
              <a:t>Thursday, June 18, 2026</a:t>
            </a:fld>
            <a:endParaRPr lang="en-US"/>
          </a:p>
        </p:txBody>
      </p:sp>
      <p:sp>
        <p:nvSpPr>
          <p:cNvPr id="3" name="Footer Placeholder 2"/>
          <p:cNvSpPr>
            <a:spLocks noGrp="1"/>
          </p:cNvSpPr>
          <p:nvPr>
            <p:ph type="ftr" sz="quarter" idx="11"/>
          </p:nvPr>
        </p:nvSpPr>
        <p:spPr/>
        <p:txBody>
          <a:bodyPr/>
          <a:lstStyle/>
          <a:p>
            <a:pPr algn="r"/>
            <a:endParaRPr lang="en-US" dirty="0"/>
          </a:p>
        </p:txBody>
      </p:sp>
      <p:sp>
        <p:nvSpPr>
          <p:cNvPr id="4" name="Slide Number Placeholder 3"/>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457200" y="594060"/>
            <a:ext cx="2139696" cy="946404"/>
          </a:xfrm>
        </p:spPr>
        <p:txBody>
          <a:bodyPr anchor="b">
            <a:noAutofit/>
          </a:bodyPr>
          <a:lstStyle>
            <a:lvl1pPr algn="l">
              <a:defRPr sz="2400" b="0"/>
            </a:lvl1pPr>
          </a:lstStyle>
          <a:p>
            <a:r>
              <a:rPr lang="zh-TW" altLang="en-US"/>
              <a:t>按一下以編輯母片標題樣式</a:t>
            </a:r>
            <a:endParaRPr lang="en-US" dirty="0"/>
          </a:p>
        </p:txBody>
      </p:sp>
      <p:sp>
        <p:nvSpPr>
          <p:cNvPr id="3" name="Content Placeholder 2"/>
          <p:cNvSpPr>
            <a:spLocks noGrp="1"/>
          </p:cNvSpPr>
          <p:nvPr>
            <p:ph idx="1"/>
          </p:nvPr>
        </p:nvSpPr>
        <p:spPr>
          <a:xfrm>
            <a:off x="2971800" y="594060"/>
            <a:ext cx="5715000" cy="418338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457201" y="1597915"/>
            <a:ext cx="2139696" cy="31827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3FE976D3-5B7F-4300-ABED-C91F1B2AE209}" type="datetime2">
              <a:rPr lang="en-US" smtClean="0"/>
              <a:pPr/>
              <a:t>Thursday, June 18, 2026</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a:t>
            </a:fld>
            <a:endParaRPr lang="en-US"/>
          </a:p>
        </p:txBody>
      </p:sp>
      <p:cxnSp>
        <p:nvCxnSpPr>
          <p:cNvPr id="9" name="Straight Connector 8"/>
          <p:cNvCxnSpPr/>
          <p:nvPr/>
        </p:nvCxnSpPr>
        <p:spPr>
          <a:xfrm rot="5400000">
            <a:off x="684114" y="2684956"/>
            <a:ext cx="418338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457200" y="594360"/>
            <a:ext cx="2142680" cy="948690"/>
          </a:xfrm>
        </p:spPr>
        <p:txBody>
          <a:bodyPr anchor="b">
            <a:normAutofit/>
          </a:bodyPr>
          <a:lstStyle>
            <a:lvl1pPr algn="l">
              <a:defRPr sz="2400" b="0"/>
            </a:lvl1pPr>
          </a:lstStyle>
          <a:p>
            <a:r>
              <a:rPr lang="zh-TW" altLang="en-US"/>
              <a:t>按一下以編輯母片標題樣式</a:t>
            </a:r>
            <a:endParaRPr lang="en-US" dirty="0"/>
          </a:p>
        </p:txBody>
      </p:sp>
      <p:sp>
        <p:nvSpPr>
          <p:cNvPr id="3" name="Picture Placeholder 2"/>
          <p:cNvSpPr>
            <a:spLocks noGrp="1"/>
          </p:cNvSpPr>
          <p:nvPr>
            <p:ph type="pic" idx="1"/>
          </p:nvPr>
        </p:nvSpPr>
        <p:spPr>
          <a:xfrm>
            <a:off x="2858610" y="628651"/>
            <a:ext cx="5904390" cy="4125342"/>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a:t>按一下圖示以新增圖片</a:t>
            </a:r>
            <a:endParaRPr lang="en-US" dirty="0"/>
          </a:p>
        </p:txBody>
      </p:sp>
      <p:sp>
        <p:nvSpPr>
          <p:cNvPr id="4" name="Text Placeholder 3"/>
          <p:cNvSpPr>
            <a:spLocks noGrp="1"/>
          </p:cNvSpPr>
          <p:nvPr>
            <p:ph type="body" sz="half" idx="2"/>
          </p:nvPr>
        </p:nvSpPr>
        <p:spPr>
          <a:xfrm>
            <a:off x="457200" y="1600200"/>
            <a:ext cx="2139696" cy="31821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EBDC1E59-17DD-41CE-97CA-624A472382D4}" type="datetime2">
              <a:rPr lang="en-US" smtClean="0"/>
              <a:pPr/>
              <a:t>Thursday, June 18, 2026</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a:p>
        </p:txBody>
      </p:sp>
      <p:sp>
        <p:nvSpPr>
          <p:cNvPr id="3" name="Vertical Text Placeholder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p:cNvSpPr>
            <a:spLocks noGrp="1"/>
          </p:cNvSpPr>
          <p:nvPr>
            <p:ph type="dt" sz="half" idx="10"/>
          </p:nvPr>
        </p:nvSpPr>
        <p:spPr/>
        <p:txBody>
          <a:bodyPr/>
          <a:lstStyle/>
          <a:p>
            <a:fld id="{8CC057FC-95B6-4D89-AFDA-ABA33EE921E5}" type="datetime2">
              <a:rPr lang="en-US" smtClean="0"/>
              <a:pPr/>
              <a:t>Thursday, June 18, 2026</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200"/>
            <a:ext cx="2057400" cy="4400550"/>
          </a:xfrm>
        </p:spPr>
        <p:txBody>
          <a:bodyPr vert="eaVert" anchor="b"/>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457200" y="457200"/>
            <a:ext cx="6019800" cy="4400550"/>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EC4549AC-EB31-477F-92A9-B1988E232878}" type="datetime2">
              <a:rPr lang="en-US" smtClean="0"/>
              <a:pPr/>
              <a:t>Thursday, June 18, 2026</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1597819"/>
            <a:ext cx="7772400" cy="1102519"/>
          </a:xfrm>
          <a:prstGeom prst="rect">
            <a:avLst/>
          </a:prstGeom>
        </p:spPr>
        <p:txBody>
          <a:bodyPr/>
          <a:lstStyle/>
          <a:p>
            <a:r>
              <a:rPr lang="zh-TW" altLang="en-US"/>
              <a:t>按一下以編輯母片標題樣式</a:t>
            </a:r>
          </a:p>
        </p:txBody>
      </p:sp>
      <p:sp>
        <p:nvSpPr>
          <p:cNvPr id="3" name="副標題 2"/>
          <p:cNvSpPr>
            <a:spLocks noGrp="1"/>
          </p:cNvSpPr>
          <p:nvPr>
            <p:ph type="subTitle" idx="1"/>
          </p:nvPr>
        </p:nvSpPr>
        <p:spPr>
          <a:xfrm>
            <a:off x="1371600" y="2914650"/>
            <a:ext cx="6400800" cy="131445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p>
        </p:txBody>
      </p:sp>
      <p:sp>
        <p:nvSpPr>
          <p:cNvPr id="4" name="日期版面配置區 3"/>
          <p:cNvSpPr>
            <a:spLocks noGrp="1"/>
          </p:cNvSpPr>
          <p:nvPr>
            <p:ph type="dt" sz="half" idx="10"/>
          </p:nvPr>
        </p:nvSpPr>
        <p:spPr>
          <a:xfrm>
            <a:off x="457200" y="4767263"/>
            <a:ext cx="2133600" cy="273844"/>
          </a:xfrm>
          <a:prstGeom prst="rect">
            <a:avLst/>
          </a:prstGeom>
        </p:spPr>
        <p:txBody>
          <a:bodyPr/>
          <a:lstStyle/>
          <a:p>
            <a:fld id="{30EE1903-D600-496A-B03A-58B761297759}" type="datetimeFigureOut">
              <a:rPr lang="zh-TW" altLang="en-US" smtClean="0"/>
              <a:pPr/>
              <a:t>2026/6/18</a:t>
            </a:fld>
            <a:endParaRPr lang="zh-TW" altLang="en-US"/>
          </a:p>
        </p:txBody>
      </p:sp>
      <p:sp>
        <p:nvSpPr>
          <p:cNvPr id="5" name="頁尾版面配置區 4"/>
          <p:cNvSpPr>
            <a:spLocks noGrp="1"/>
          </p:cNvSpPr>
          <p:nvPr>
            <p:ph type="ftr" sz="quarter" idx="11"/>
          </p:nvPr>
        </p:nvSpPr>
        <p:spPr>
          <a:xfrm>
            <a:off x="3124200" y="4767263"/>
            <a:ext cx="2895600" cy="273844"/>
          </a:xfrm>
          <a:prstGeom prst="rect">
            <a:avLst/>
          </a:prstGeom>
        </p:spPr>
        <p:txBody>
          <a:bodyPr/>
          <a:lstStyle/>
          <a:p>
            <a:endParaRPr lang="zh-TW" altLang="en-US"/>
          </a:p>
        </p:txBody>
      </p:sp>
      <p:sp>
        <p:nvSpPr>
          <p:cNvPr id="6" name="投影片編號版面配置區 5"/>
          <p:cNvSpPr>
            <a:spLocks noGrp="1"/>
          </p:cNvSpPr>
          <p:nvPr>
            <p:ph type="sldNum" sz="quarter" idx="12"/>
          </p:nvPr>
        </p:nvSpPr>
        <p:spPr>
          <a:xfrm>
            <a:off x="6553200" y="4767263"/>
            <a:ext cx="2133600" cy="273844"/>
          </a:xfrm>
          <a:prstGeom prst="rect">
            <a:avLst/>
          </a:prstGeom>
        </p:spPr>
        <p:txBody>
          <a:bodyPr/>
          <a:lstStyle/>
          <a:p>
            <a:fld id="{6573379C-CBDE-42FE-89F0-30A9D72642F9}" type="slidenum">
              <a:rPr lang="zh-TW" altLang="en-US" smtClean="0"/>
              <a:pPr/>
              <a:t>‹#›</a:t>
            </a:fld>
            <a:endParaRPr lang="zh-TW" altLang="en-US"/>
          </a:p>
        </p:txBody>
      </p:sp>
    </p:spTree>
    <p:extLst>
      <p:ext uri="{BB962C8B-B14F-4D97-AF65-F5344CB8AC3E}">
        <p14:creationId xmlns:p14="http://schemas.microsoft.com/office/powerpoint/2010/main" val="12369872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Section Break Slide layou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86266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28700"/>
            <a:ext cx="7848600" cy="1445419"/>
          </a:xfrm>
        </p:spPr>
        <p:txBody>
          <a:bodyPr anchor="b">
            <a:noAutofit/>
          </a:bodyPr>
          <a:lstStyle>
            <a:lvl1pPr>
              <a:defRPr sz="5400" cap="all" baseline="0"/>
            </a:lvl1pPr>
          </a:lstStyle>
          <a:p>
            <a:r>
              <a:rPr lang="zh-TW" altLang="en-US"/>
              <a:t>按一下以編輯母片標題樣式</a:t>
            </a:r>
            <a:endParaRPr lang="en-US" dirty="0"/>
          </a:p>
        </p:txBody>
      </p:sp>
      <p:sp>
        <p:nvSpPr>
          <p:cNvPr id="3" name="Subtitle 2"/>
          <p:cNvSpPr>
            <a:spLocks noGrp="1"/>
          </p:cNvSpPr>
          <p:nvPr>
            <p:ph type="subTitle" idx="1"/>
          </p:nvPr>
        </p:nvSpPr>
        <p:spPr>
          <a:xfrm>
            <a:off x="685800" y="2628900"/>
            <a:ext cx="6400800" cy="131445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endParaRPr lang="en-US" dirty="0"/>
          </a:p>
        </p:txBody>
      </p:sp>
      <p:sp>
        <p:nvSpPr>
          <p:cNvPr id="4" name="Date Placeholder 3"/>
          <p:cNvSpPr>
            <a:spLocks noGrp="1"/>
          </p:cNvSpPr>
          <p:nvPr>
            <p:ph type="dt" sz="half" idx="10"/>
          </p:nvPr>
        </p:nvSpPr>
        <p:spPr/>
        <p:txBody>
          <a:bodyPr/>
          <a:lstStyle/>
          <a:p>
            <a:fld id="{30EE1903-D600-496A-B03A-58B761297759}" type="datetimeFigureOut">
              <a:rPr lang="zh-TW" altLang="en-US" smtClean="0"/>
              <a:pPr/>
              <a:t>2026/6/18</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6573379C-CBDE-42FE-89F0-30A9D72642F9}" type="slidenum">
              <a:rPr lang="zh-TW" altLang="en-US" smtClean="0"/>
              <a:pPr/>
              <a:t>‹#›</a:t>
            </a:fld>
            <a:endParaRPr lang="zh-TW" altLang="en-US"/>
          </a:p>
        </p:txBody>
      </p:sp>
      <p:cxnSp>
        <p:nvCxnSpPr>
          <p:cNvPr id="8" name="Straight Connector 7"/>
          <p:cNvCxnSpPr/>
          <p:nvPr/>
        </p:nvCxnSpPr>
        <p:spPr>
          <a:xfrm>
            <a:off x="685800" y="2548890"/>
            <a:ext cx="7848600" cy="1191"/>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a:p>
        </p:txBody>
      </p:sp>
      <p:sp>
        <p:nvSpPr>
          <p:cNvPr id="3" name="Content Placeholder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p:cNvSpPr>
            <a:spLocks noGrp="1"/>
          </p:cNvSpPr>
          <p:nvPr>
            <p:ph type="dt" sz="half" idx="10"/>
          </p:nvPr>
        </p:nvSpPr>
        <p:spPr/>
        <p:txBody>
          <a:bodyPr/>
          <a:lstStyle/>
          <a:p>
            <a:fld id="{6396A3A3-94A6-4E5B-AF39-173ACA3E61CC}" type="datetime2">
              <a:rPr lang="en-US" smtClean="0"/>
              <a:pPr/>
              <a:t>Thursday, June 18, 2026</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章節標題">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1771650"/>
            <a:ext cx="7772400" cy="1650206"/>
          </a:xfrm>
        </p:spPr>
        <p:txBody>
          <a:bodyPr anchor="b">
            <a:normAutofit/>
          </a:bodyPr>
          <a:lstStyle>
            <a:lvl1pPr algn="l">
              <a:defRPr sz="4800" b="0" cap="all"/>
            </a:lvl1pPr>
          </a:lstStyle>
          <a:p>
            <a:r>
              <a:rPr lang="zh-TW" altLang="en-US"/>
              <a:t>按一下以編輯母片標題樣式</a:t>
            </a:r>
            <a:endParaRPr lang="en-US" dirty="0"/>
          </a:p>
        </p:txBody>
      </p:sp>
      <p:sp>
        <p:nvSpPr>
          <p:cNvPr id="3" name="Text Placeholder 2"/>
          <p:cNvSpPr>
            <a:spLocks noGrp="1"/>
          </p:cNvSpPr>
          <p:nvPr>
            <p:ph type="body" idx="1"/>
          </p:nvPr>
        </p:nvSpPr>
        <p:spPr>
          <a:xfrm>
            <a:off x="722313" y="3470149"/>
            <a:ext cx="7772400" cy="1125140"/>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9933D019-A32C-4EAD-B8E6-DBDA699692FD}" type="datetime2">
              <a:rPr lang="en-US" smtClean="0"/>
              <a:pPr/>
              <a:t>Thursday, June 18, 2026</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cxnSp>
        <p:nvCxnSpPr>
          <p:cNvPr id="7" name="Straight Connector 6"/>
          <p:cNvCxnSpPr/>
          <p:nvPr/>
        </p:nvCxnSpPr>
        <p:spPr>
          <a:xfrm>
            <a:off x="731520" y="3449574"/>
            <a:ext cx="7848600" cy="1191"/>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a:p>
        </p:txBody>
      </p:sp>
      <p:sp>
        <p:nvSpPr>
          <p:cNvPr id="3" name="Content Placeholder 2"/>
          <p:cNvSpPr>
            <a:spLocks noGrp="1"/>
          </p:cNvSpPr>
          <p:nvPr>
            <p:ph sz="half" idx="1"/>
          </p:nvPr>
        </p:nvSpPr>
        <p:spPr>
          <a:xfrm>
            <a:off x="457200" y="1255014"/>
            <a:ext cx="4038600" cy="35387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4648200" y="1255014"/>
            <a:ext cx="4038600" cy="35387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CCEBA98F-560C-4997-81C4-81D4D9187EAB}" type="datetime2">
              <a:rPr lang="en-US" smtClean="0"/>
              <a:pPr/>
              <a:t>Thursday, June 18, 2026</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a:t>按一下以編輯母片標題樣式</a:t>
            </a:r>
            <a:endParaRPr lang="en-US" dirty="0"/>
          </a:p>
        </p:txBody>
      </p:sp>
      <p:sp>
        <p:nvSpPr>
          <p:cNvPr id="3" name="Text Placeholder 2"/>
          <p:cNvSpPr>
            <a:spLocks noGrp="1"/>
          </p:cNvSpPr>
          <p:nvPr>
            <p:ph type="body" idx="1"/>
          </p:nvPr>
        </p:nvSpPr>
        <p:spPr>
          <a:xfrm>
            <a:off x="457200" y="1257300"/>
            <a:ext cx="3931920" cy="47982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Content Placeholder 3"/>
          <p:cNvSpPr>
            <a:spLocks noGrp="1"/>
          </p:cNvSpPr>
          <p:nvPr>
            <p:ph sz="half" idx="2"/>
          </p:nvPr>
        </p:nvSpPr>
        <p:spPr>
          <a:xfrm>
            <a:off x="457200" y="1828800"/>
            <a:ext cx="3931920"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4754880" y="1257300"/>
            <a:ext cx="3931920" cy="47982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Content Placeholder 5"/>
          <p:cNvSpPr>
            <a:spLocks noGrp="1"/>
          </p:cNvSpPr>
          <p:nvPr>
            <p:ph sz="quarter" idx="4"/>
          </p:nvPr>
        </p:nvSpPr>
        <p:spPr>
          <a:xfrm>
            <a:off x="4754880" y="1828800"/>
            <a:ext cx="3931920"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150972B2-CA5C-437D-87D0-8081271A9E4B}" type="datetime2">
              <a:rPr lang="en-US" smtClean="0"/>
              <a:pPr/>
              <a:t>Thursday, June 18, 2026</a:t>
            </a:fld>
            <a:endParaRPr lang="en-US"/>
          </a:p>
        </p:txBody>
      </p:sp>
      <p:sp>
        <p:nvSpPr>
          <p:cNvPr id="8" name="Footer Placeholder 7"/>
          <p:cNvSpPr>
            <a:spLocks noGrp="1"/>
          </p:cNvSpPr>
          <p:nvPr>
            <p:ph type="ftr" sz="quarter" idx="11"/>
          </p:nvPr>
        </p:nvSpPr>
        <p:spPr/>
        <p:txBody>
          <a:bodyPr/>
          <a:lstStyle/>
          <a:p>
            <a:pPr algn="r"/>
            <a:endParaRPr lang="en-US" dirty="0"/>
          </a:p>
        </p:txBody>
      </p:sp>
      <p:sp>
        <p:nvSpPr>
          <p:cNvPr id="9" name="Slide Number Placeholder 8"/>
          <p:cNvSpPr>
            <a:spLocks noGrp="1"/>
          </p:cNvSpPr>
          <p:nvPr>
            <p:ph type="sldNum" sz="quarter" idx="12"/>
          </p:nvPr>
        </p:nvSpPr>
        <p:spPr/>
        <p:txBody>
          <a:bodyPr/>
          <a:lstStyle/>
          <a:p>
            <a:fld id="{0CFEC368-1D7A-4F81-ABF6-AE0E36BAF64C}" type="slidenum">
              <a:rPr lang="en-US" smtClean="0"/>
              <a:pPr/>
              <a:t>‹#›</a:t>
            </a:fld>
            <a:endParaRPr lang="en-US"/>
          </a:p>
        </p:txBody>
      </p:sp>
      <p:cxnSp>
        <p:nvCxnSpPr>
          <p:cNvPr id="11" name="Straight Connector 10"/>
          <p:cNvCxnSpPr/>
          <p:nvPr/>
        </p:nvCxnSpPr>
        <p:spPr>
          <a:xfrm rot="5400000">
            <a:off x="2806462" y="3034268"/>
            <a:ext cx="353187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a:p>
        </p:txBody>
      </p:sp>
      <p:sp>
        <p:nvSpPr>
          <p:cNvPr id="3" name="Date Placeholder 2"/>
          <p:cNvSpPr>
            <a:spLocks noGrp="1"/>
          </p:cNvSpPr>
          <p:nvPr>
            <p:ph type="dt" sz="half" idx="10"/>
          </p:nvPr>
        </p:nvSpPr>
        <p:spPr/>
        <p:txBody>
          <a:bodyPr/>
          <a:lstStyle/>
          <a:p>
            <a:fld id="{79CD4847-11EF-4466-A8AD-85CDB7B49118}" type="datetime2">
              <a:rPr lang="en-US" smtClean="0"/>
              <a:pPr/>
              <a:t>Thursday, June 18, 2026</a:t>
            </a:fld>
            <a:endParaRPr lang="en-US"/>
          </a:p>
        </p:txBody>
      </p:sp>
      <p:sp>
        <p:nvSpPr>
          <p:cNvPr id="4" name="Footer Placeholder 3"/>
          <p:cNvSpPr>
            <a:spLocks noGrp="1"/>
          </p:cNvSpPr>
          <p:nvPr>
            <p:ph type="ftr" sz="quarter" idx="11"/>
          </p:nvPr>
        </p:nvSpPr>
        <p:spPr/>
        <p:txBody>
          <a:bodyPr/>
          <a:lstStyle/>
          <a:p>
            <a:pPr algn="r"/>
            <a:endParaRPr lang="en-US" dirty="0"/>
          </a:p>
        </p:txBody>
      </p:sp>
      <p:sp>
        <p:nvSpPr>
          <p:cNvPr id="5" name="Slide Number Placeholder 4"/>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1424304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0" r:id="rId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165590"/>
            <a:ext cx="9144000" cy="17145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400050"/>
            <a:ext cx="8229600" cy="742950"/>
          </a:xfrm>
          <a:prstGeom prst="rect">
            <a:avLst/>
          </a:prstGeom>
        </p:spPr>
        <p:txBody>
          <a:bodyPr vert="horz" lIns="91440" tIns="45720" rIns="91440" bIns="45720" rtlCol="0" anchor="ctr">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457200" y="1200150"/>
            <a:ext cx="8229600" cy="3657600"/>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Rectangle 6"/>
          <p:cNvSpPr/>
          <p:nvPr/>
        </p:nvSpPr>
        <p:spPr>
          <a:xfrm>
            <a:off x="0" y="0"/>
            <a:ext cx="9144000" cy="2743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3716"/>
            <a:ext cx="2895600" cy="246888"/>
          </a:xfrm>
          <a:prstGeom prst="rect">
            <a:avLst/>
          </a:prstGeom>
        </p:spPr>
        <p:txBody>
          <a:bodyPr vert="horz" lIns="91440" tIns="45720" rIns="91440" bIns="45720" rtlCol="0" anchor="ctr"/>
          <a:lstStyle>
            <a:lvl1pPr algn="l">
              <a:defRPr sz="1200">
                <a:solidFill>
                  <a:srgbClr val="FFFFFF"/>
                </a:solidFill>
              </a:defRPr>
            </a:lvl1pPr>
          </a:lstStyle>
          <a:p>
            <a:fld id="{A80CB818-7379-467D-8E76-EF9D9074A26C}" type="datetime2">
              <a:rPr lang="en-US" smtClean="0"/>
              <a:pPr/>
              <a:t>Thursday, June 18, 2026</a:t>
            </a:fld>
            <a:endParaRPr lang="en-US" dirty="0"/>
          </a:p>
        </p:txBody>
      </p:sp>
      <p:sp>
        <p:nvSpPr>
          <p:cNvPr id="5" name="Footer Placeholder 4"/>
          <p:cNvSpPr>
            <a:spLocks noGrp="1"/>
          </p:cNvSpPr>
          <p:nvPr>
            <p:ph type="ftr" sz="quarter" idx="3"/>
          </p:nvPr>
        </p:nvSpPr>
        <p:spPr>
          <a:xfrm>
            <a:off x="3429000" y="13716"/>
            <a:ext cx="4114800" cy="246888"/>
          </a:xfrm>
          <a:prstGeom prst="rect">
            <a:avLst/>
          </a:prstGeom>
        </p:spPr>
        <p:txBody>
          <a:bodyPr vert="horz" lIns="91440" tIns="45720" rIns="91440" bIns="45720" rtlCol="0" anchor="ctr"/>
          <a:lstStyle>
            <a:lvl1pPr algn="ctr">
              <a:defRPr sz="1200">
                <a:solidFill>
                  <a:srgbClr val="FFFFFF"/>
                </a:solidFill>
              </a:defRPr>
            </a:lvl1pPr>
          </a:lstStyle>
          <a:p>
            <a:pPr algn="r"/>
            <a:endParaRPr lang="en-US" dirty="0"/>
          </a:p>
        </p:txBody>
      </p:sp>
      <p:sp>
        <p:nvSpPr>
          <p:cNvPr id="6" name="Slide Number Placeholder 5"/>
          <p:cNvSpPr>
            <a:spLocks noGrp="1"/>
          </p:cNvSpPr>
          <p:nvPr>
            <p:ph type="sldNum" sz="quarter" idx="4"/>
          </p:nvPr>
        </p:nvSpPr>
        <p:spPr>
          <a:xfrm>
            <a:off x="7620000" y="13716"/>
            <a:ext cx="1066800" cy="246888"/>
          </a:xfrm>
          <a:prstGeom prst="rect">
            <a:avLst/>
          </a:prstGeom>
        </p:spPr>
        <p:txBody>
          <a:bodyPr vert="horz" lIns="91440" tIns="45720" rIns="91440" bIns="45720" rtlCol="0" anchor="ctr"/>
          <a:lstStyle>
            <a:lvl1pPr algn="l">
              <a:defRPr sz="1400" b="1">
                <a:solidFill>
                  <a:srgbClr val="FFFFFF"/>
                </a:solidFill>
              </a:defRPr>
            </a:lvl1pPr>
          </a:lstStyle>
          <a:p>
            <a:fld id="{0CFEC368-1D7A-4F81-ABF6-AE0E36BAF64C}"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delicacy.com.tw/" TargetMode="Externa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35.png"/><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10.xml"/><Relationship Id="rId5" Type="http://schemas.openxmlformats.org/officeDocument/2006/relationships/image" Target="../media/image40.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chart" Target="../charts/chart3.xml"/><Relationship Id="rId4" Type="http://schemas.openxmlformats.org/officeDocument/2006/relationships/chart" Target="../charts/chart2.xml"/></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43.png"/></Relationships>
</file>

<file path=ppt/slides/_rels/slide1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7.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8" Type="http://schemas.openxmlformats.org/officeDocument/2006/relationships/image" Target="../media/image53.jpeg"/><Relationship Id="rId13" Type="http://schemas.openxmlformats.org/officeDocument/2006/relationships/image" Target="../media/image58.png"/><Relationship Id="rId3" Type="http://schemas.openxmlformats.org/officeDocument/2006/relationships/image" Target="../media/image48.jpeg"/><Relationship Id="rId7" Type="http://schemas.openxmlformats.org/officeDocument/2006/relationships/image" Target="../media/image52.jpeg"/><Relationship Id="rId12" Type="http://schemas.openxmlformats.org/officeDocument/2006/relationships/image" Target="../media/image57.jpe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51.jpeg"/><Relationship Id="rId11" Type="http://schemas.openxmlformats.org/officeDocument/2006/relationships/image" Target="../media/image56.jpeg"/><Relationship Id="rId5" Type="http://schemas.openxmlformats.org/officeDocument/2006/relationships/image" Target="../media/image50.png"/><Relationship Id="rId15" Type="http://schemas.openxmlformats.org/officeDocument/2006/relationships/image" Target="../media/image60.png"/><Relationship Id="rId10" Type="http://schemas.openxmlformats.org/officeDocument/2006/relationships/image" Target="../media/image55.jpeg"/><Relationship Id="rId4" Type="http://schemas.openxmlformats.org/officeDocument/2006/relationships/image" Target="../media/image49.png"/><Relationship Id="rId9" Type="http://schemas.openxmlformats.org/officeDocument/2006/relationships/image" Target="../media/image54.jpeg"/><Relationship Id="rId14" Type="http://schemas.openxmlformats.org/officeDocument/2006/relationships/image" Target="../media/image59.png"/></Relationships>
</file>

<file path=ppt/slides/_rels/slide21.xml.rels><?xml version="1.0" encoding="UTF-8" standalone="yes"?>
<Relationships xmlns="http://schemas.openxmlformats.org/package/2006/relationships"><Relationship Id="rId13" Type="http://schemas.openxmlformats.org/officeDocument/2006/relationships/image" Target="../media/image71.jpeg"/><Relationship Id="rId18" Type="http://schemas.openxmlformats.org/officeDocument/2006/relationships/image" Target="../media/image76.png"/><Relationship Id="rId26" Type="http://schemas.openxmlformats.org/officeDocument/2006/relationships/image" Target="../media/image84.gif"/><Relationship Id="rId39" Type="http://schemas.openxmlformats.org/officeDocument/2006/relationships/image" Target="../media/image97.png"/><Relationship Id="rId21" Type="http://schemas.openxmlformats.org/officeDocument/2006/relationships/image" Target="../media/image79.png"/><Relationship Id="rId34" Type="http://schemas.openxmlformats.org/officeDocument/2006/relationships/image" Target="../media/image92.png"/><Relationship Id="rId42" Type="http://schemas.openxmlformats.org/officeDocument/2006/relationships/image" Target="../media/image100.png"/><Relationship Id="rId47" Type="http://schemas.openxmlformats.org/officeDocument/2006/relationships/image" Target="../media/image105.png"/><Relationship Id="rId50" Type="http://schemas.openxmlformats.org/officeDocument/2006/relationships/image" Target="../media/image108.jpeg"/><Relationship Id="rId55" Type="http://schemas.openxmlformats.org/officeDocument/2006/relationships/image" Target="../media/image113.png"/><Relationship Id="rId7" Type="http://schemas.openxmlformats.org/officeDocument/2006/relationships/image" Target="../media/image65.jpeg"/><Relationship Id="rId12" Type="http://schemas.openxmlformats.org/officeDocument/2006/relationships/image" Target="../media/image70.png"/><Relationship Id="rId17" Type="http://schemas.openxmlformats.org/officeDocument/2006/relationships/image" Target="../media/image75.gif"/><Relationship Id="rId25" Type="http://schemas.openxmlformats.org/officeDocument/2006/relationships/image" Target="../media/image83.jpeg"/><Relationship Id="rId33" Type="http://schemas.openxmlformats.org/officeDocument/2006/relationships/image" Target="../media/image91.jpeg"/><Relationship Id="rId38" Type="http://schemas.openxmlformats.org/officeDocument/2006/relationships/image" Target="../media/image96.jpeg"/><Relationship Id="rId46" Type="http://schemas.openxmlformats.org/officeDocument/2006/relationships/image" Target="../media/image104.png"/><Relationship Id="rId59" Type="http://schemas.openxmlformats.org/officeDocument/2006/relationships/image" Target="../media/image117.png"/><Relationship Id="rId2" Type="http://schemas.openxmlformats.org/officeDocument/2006/relationships/notesSlide" Target="../notesSlides/notesSlide9.xml"/><Relationship Id="rId16" Type="http://schemas.openxmlformats.org/officeDocument/2006/relationships/image" Target="../media/image74.jpeg"/><Relationship Id="rId20" Type="http://schemas.openxmlformats.org/officeDocument/2006/relationships/image" Target="../media/image78.jpeg"/><Relationship Id="rId29" Type="http://schemas.openxmlformats.org/officeDocument/2006/relationships/image" Target="../media/image87.png"/><Relationship Id="rId41" Type="http://schemas.openxmlformats.org/officeDocument/2006/relationships/image" Target="../media/image99.jpeg"/><Relationship Id="rId54" Type="http://schemas.openxmlformats.org/officeDocument/2006/relationships/image" Target="../media/image112.jpeg"/><Relationship Id="rId1" Type="http://schemas.openxmlformats.org/officeDocument/2006/relationships/slideLayout" Target="../slideLayouts/slideLayout5.xml"/><Relationship Id="rId6" Type="http://schemas.openxmlformats.org/officeDocument/2006/relationships/image" Target="../media/image64.jpeg"/><Relationship Id="rId11" Type="http://schemas.openxmlformats.org/officeDocument/2006/relationships/image" Target="../media/image69.png"/><Relationship Id="rId24" Type="http://schemas.openxmlformats.org/officeDocument/2006/relationships/image" Target="../media/image82.png"/><Relationship Id="rId32" Type="http://schemas.openxmlformats.org/officeDocument/2006/relationships/image" Target="../media/image90.png"/><Relationship Id="rId37" Type="http://schemas.openxmlformats.org/officeDocument/2006/relationships/image" Target="../media/image95.png"/><Relationship Id="rId40" Type="http://schemas.openxmlformats.org/officeDocument/2006/relationships/image" Target="../media/image98.gif"/><Relationship Id="rId45" Type="http://schemas.openxmlformats.org/officeDocument/2006/relationships/image" Target="../media/image103.png"/><Relationship Id="rId53" Type="http://schemas.openxmlformats.org/officeDocument/2006/relationships/image" Target="../media/image111.png"/><Relationship Id="rId58" Type="http://schemas.openxmlformats.org/officeDocument/2006/relationships/image" Target="../media/image116.png"/><Relationship Id="rId5" Type="http://schemas.openxmlformats.org/officeDocument/2006/relationships/image" Target="../media/image63.png"/><Relationship Id="rId15" Type="http://schemas.openxmlformats.org/officeDocument/2006/relationships/image" Target="../media/image73.png"/><Relationship Id="rId23" Type="http://schemas.openxmlformats.org/officeDocument/2006/relationships/image" Target="../media/image81.png"/><Relationship Id="rId28" Type="http://schemas.openxmlformats.org/officeDocument/2006/relationships/image" Target="../media/image86.png"/><Relationship Id="rId36" Type="http://schemas.openxmlformats.org/officeDocument/2006/relationships/image" Target="../media/image94.png"/><Relationship Id="rId49" Type="http://schemas.openxmlformats.org/officeDocument/2006/relationships/image" Target="../media/image107.png"/><Relationship Id="rId57" Type="http://schemas.openxmlformats.org/officeDocument/2006/relationships/image" Target="../media/image115.png"/><Relationship Id="rId10" Type="http://schemas.openxmlformats.org/officeDocument/2006/relationships/image" Target="../media/image68.png"/><Relationship Id="rId19" Type="http://schemas.openxmlformats.org/officeDocument/2006/relationships/image" Target="../media/image77.png"/><Relationship Id="rId31" Type="http://schemas.openxmlformats.org/officeDocument/2006/relationships/image" Target="../media/image89.png"/><Relationship Id="rId44" Type="http://schemas.openxmlformats.org/officeDocument/2006/relationships/image" Target="../media/image102.png"/><Relationship Id="rId52" Type="http://schemas.openxmlformats.org/officeDocument/2006/relationships/image" Target="../media/image110.png"/><Relationship Id="rId4" Type="http://schemas.openxmlformats.org/officeDocument/2006/relationships/image" Target="../media/image62.png"/><Relationship Id="rId9" Type="http://schemas.openxmlformats.org/officeDocument/2006/relationships/image" Target="../media/image67.png"/><Relationship Id="rId14" Type="http://schemas.openxmlformats.org/officeDocument/2006/relationships/image" Target="../media/image72.png"/><Relationship Id="rId22" Type="http://schemas.openxmlformats.org/officeDocument/2006/relationships/image" Target="../media/image80.jpeg"/><Relationship Id="rId27" Type="http://schemas.openxmlformats.org/officeDocument/2006/relationships/image" Target="../media/image85.gif"/><Relationship Id="rId30" Type="http://schemas.openxmlformats.org/officeDocument/2006/relationships/image" Target="../media/image88.png"/><Relationship Id="rId35" Type="http://schemas.openxmlformats.org/officeDocument/2006/relationships/image" Target="../media/image93.png"/><Relationship Id="rId43" Type="http://schemas.openxmlformats.org/officeDocument/2006/relationships/image" Target="../media/image101.png"/><Relationship Id="rId48" Type="http://schemas.openxmlformats.org/officeDocument/2006/relationships/image" Target="../media/image106.png"/><Relationship Id="rId56" Type="http://schemas.openxmlformats.org/officeDocument/2006/relationships/image" Target="../media/image114.png"/><Relationship Id="rId8" Type="http://schemas.openxmlformats.org/officeDocument/2006/relationships/image" Target="../media/image66.jpeg"/><Relationship Id="rId51" Type="http://schemas.openxmlformats.org/officeDocument/2006/relationships/image" Target="../media/image109.png"/><Relationship Id="rId3" Type="http://schemas.openxmlformats.org/officeDocument/2006/relationships/image" Target="../media/image61.jpeg"/></Relationships>
</file>

<file path=ppt/slides/_rels/slide22.xml.rels><?xml version="1.0" encoding="UTF-8" standalone="yes"?>
<Relationships xmlns="http://schemas.openxmlformats.org/package/2006/relationships"><Relationship Id="rId8" Type="http://schemas.openxmlformats.org/officeDocument/2006/relationships/image" Target="../media/image122.emf"/><Relationship Id="rId13" Type="http://schemas.openxmlformats.org/officeDocument/2006/relationships/image" Target="../media/image127.emf"/><Relationship Id="rId18" Type="http://schemas.openxmlformats.org/officeDocument/2006/relationships/image" Target="../media/image132.png"/><Relationship Id="rId26" Type="http://schemas.openxmlformats.org/officeDocument/2006/relationships/image" Target="../media/image140.png"/><Relationship Id="rId3" Type="http://schemas.openxmlformats.org/officeDocument/2006/relationships/image" Target="../media/image84.gif"/><Relationship Id="rId21" Type="http://schemas.openxmlformats.org/officeDocument/2006/relationships/image" Target="../media/image135.png"/><Relationship Id="rId7" Type="http://schemas.openxmlformats.org/officeDocument/2006/relationships/image" Target="../media/image121.emf"/><Relationship Id="rId12" Type="http://schemas.openxmlformats.org/officeDocument/2006/relationships/image" Target="../media/image126.emf"/><Relationship Id="rId17" Type="http://schemas.openxmlformats.org/officeDocument/2006/relationships/image" Target="../media/image131.png"/><Relationship Id="rId25" Type="http://schemas.openxmlformats.org/officeDocument/2006/relationships/image" Target="../media/image139.png"/><Relationship Id="rId33" Type="http://schemas.openxmlformats.org/officeDocument/2006/relationships/image" Target="../media/image147.png"/><Relationship Id="rId2" Type="http://schemas.openxmlformats.org/officeDocument/2006/relationships/notesSlide" Target="../notesSlides/notesSlide10.xml"/><Relationship Id="rId16" Type="http://schemas.openxmlformats.org/officeDocument/2006/relationships/image" Target="../media/image130.emf"/><Relationship Id="rId20" Type="http://schemas.openxmlformats.org/officeDocument/2006/relationships/image" Target="../media/image134.png"/><Relationship Id="rId29" Type="http://schemas.openxmlformats.org/officeDocument/2006/relationships/image" Target="../media/image143.png"/><Relationship Id="rId1" Type="http://schemas.openxmlformats.org/officeDocument/2006/relationships/slideLayout" Target="../slideLayouts/slideLayout5.xml"/><Relationship Id="rId6" Type="http://schemas.openxmlformats.org/officeDocument/2006/relationships/image" Target="../media/image120.emf"/><Relationship Id="rId11" Type="http://schemas.openxmlformats.org/officeDocument/2006/relationships/image" Target="../media/image125.emf"/><Relationship Id="rId24" Type="http://schemas.openxmlformats.org/officeDocument/2006/relationships/image" Target="../media/image138.png"/><Relationship Id="rId32" Type="http://schemas.openxmlformats.org/officeDocument/2006/relationships/image" Target="../media/image146.png"/><Relationship Id="rId5" Type="http://schemas.openxmlformats.org/officeDocument/2006/relationships/image" Target="../media/image119.emf"/><Relationship Id="rId15" Type="http://schemas.openxmlformats.org/officeDocument/2006/relationships/image" Target="../media/image129.emf"/><Relationship Id="rId23" Type="http://schemas.openxmlformats.org/officeDocument/2006/relationships/image" Target="../media/image137.png"/><Relationship Id="rId28" Type="http://schemas.openxmlformats.org/officeDocument/2006/relationships/image" Target="../media/image142.png"/><Relationship Id="rId10" Type="http://schemas.openxmlformats.org/officeDocument/2006/relationships/image" Target="../media/image124.emf"/><Relationship Id="rId19" Type="http://schemas.openxmlformats.org/officeDocument/2006/relationships/image" Target="../media/image133.png"/><Relationship Id="rId31" Type="http://schemas.openxmlformats.org/officeDocument/2006/relationships/image" Target="../media/image145.png"/><Relationship Id="rId4" Type="http://schemas.openxmlformats.org/officeDocument/2006/relationships/image" Target="../media/image118.emf"/><Relationship Id="rId9" Type="http://schemas.openxmlformats.org/officeDocument/2006/relationships/image" Target="../media/image123.png"/><Relationship Id="rId14" Type="http://schemas.openxmlformats.org/officeDocument/2006/relationships/image" Target="../media/image128.emf"/><Relationship Id="rId22" Type="http://schemas.openxmlformats.org/officeDocument/2006/relationships/image" Target="../media/image136.png"/><Relationship Id="rId27" Type="http://schemas.openxmlformats.org/officeDocument/2006/relationships/image" Target="../media/image141.png"/><Relationship Id="rId30" Type="http://schemas.openxmlformats.org/officeDocument/2006/relationships/image" Target="../media/image144.png"/></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9.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_rels/slide8.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1.png"/><Relationship Id="rId7"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jpeg"/><Relationship Id="rId9" Type="http://schemas.openxmlformats.org/officeDocument/2006/relationships/image" Target="../media/image23.jpeg"/></Relationships>
</file>

<file path=ppt/slides/_rels/slide9.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7.jpeg"/><Relationship Id="rId7" Type="http://schemas.openxmlformats.org/officeDocument/2006/relationships/image" Target="../media/image31.JPG"/><Relationship Id="rId2" Type="http://schemas.openxmlformats.org/officeDocument/2006/relationships/image" Target="../media/image26.jpeg"/><Relationship Id="rId1" Type="http://schemas.openxmlformats.org/officeDocument/2006/relationships/slideLayout" Target="../slideLayouts/slideLayout5.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685800" y="2628900"/>
            <a:ext cx="7918648" cy="1314450"/>
          </a:xfrm>
        </p:spPr>
        <p:txBody>
          <a:bodyPr>
            <a:normAutofit/>
          </a:bodyPr>
          <a:lstStyle/>
          <a:p>
            <a:pPr algn="ctr"/>
            <a:r>
              <a:rPr lang="en-US" altLang="zh-TW" sz="2000" b="1" dirty="0"/>
              <a:t>Investor Update</a:t>
            </a:r>
          </a:p>
          <a:p>
            <a:pPr algn="ctr"/>
            <a:r>
              <a:rPr lang="en-US" altLang="zh-TW" sz="2000" b="1" dirty="0" smtClean="0">
                <a:latin typeface="+mj-ea"/>
              </a:rPr>
              <a:t>Jun  23,  2026</a:t>
            </a:r>
            <a:endParaRPr lang="zh-TW" altLang="en-US" sz="2000" b="1" dirty="0">
              <a:latin typeface="+mj-ea"/>
            </a:endParaRPr>
          </a:p>
        </p:txBody>
      </p:sp>
      <p:sp>
        <p:nvSpPr>
          <p:cNvPr id="11" name="Text Box 4"/>
          <p:cNvSpPr txBox="1">
            <a:spLocks noChangeArrowheads="1"/>
          </p:cNvSpPr>
          <p:nvPr/>
        </p:nvSpPr>
        <p:spPr bwMode="auto">
          <a:xfrm>
            <a:off x="683568" y="4462045"/>
            <a:ext cx="2982501" cy="4030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120024" tIns="62412" rIns="120024" bIns="62412">
            <a:spAutoFit/>
          </a:bodyPr>
          <a:lstStyle>
            <a:lvl1pPr eaLnBrk="0" hangingPunct="0">
              <a:spcBef>
                <a:spcPts val="8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itchFamily="18" charset="0"/>
                <a:ea typeface="新細明體" pitchFamily="18" charset="-120"/>
              </a:defRPr>
            </a:lvl1pPr>
            <a:lvl2pPr marL="742950" indent="-285750" eaLnBrk="0" hangingPunct="0">
              <a:spcBef>
                <a:spcPts val="7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itchFamily="18" charset="0"/>
                <a:ea typeface="新細明體" pitchFamily="18" charset="-120"/>
              </a:defRPr>
            </a:lvl2pPr>
            <a:lvl3pPr marL="1143000" indent="-228600" eaLnBrk="0" hangingPunct="0">
              <a:spcBef>
                <a:spcPts val="6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8" charset="0"/>
                <a:ea typeface="新細明體" pitchFamily="18" charset="-120"/>
              </a:defRPr>
            </a:lvl3pPr>
            <a:lvl4pPr marL="1600200" indent="-228600" eaLnBrk="0" hangingPunct="0">
              <a:spcBef>
                <a:spcPts val="5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itchFamily="18" charset="0"/>
                <a:ea typeface="新細明體" pitchFamily="18" charset="-120"/>
              </a:defRPr>
            </a:lvl4pPr>
            <a:lvl5pPr marL="2057400" indent="-228600" eaLnBrk="0" hangingPunct="0">
              <a:spcBef>
                <a:spcPts val="5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itchFamily="18" charset="0"/>
                <a:ea typeface="新細明體" pitchFamily="18" charset="-120"/>
              </a:defRPr>
            </a:lvl5pPr>
            <a:lvl6pPr marL="2514600" indent="-228600" defTabSz="449263" eaLnBrk="0" fontAlgn="base" hangingPunct="0">
              <a:spcBef>
                <a:spcPts val="500"/>
              </a:spcBef>
              <a:spcAft>
                <a:spcPct val="0"/>
              </a:spcAft>
              <a:buClr>
                <a:srgbClr val="000000"/>
              </a:buClr>
              <a:buSzPct val="100000"/>
              <a:buFont typeface="Times New Roman"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itchFamily="18" charset="0"/>
                <a:ea typeface="新細明體" pitchFamily="18" charset="-120"/>
              </a:defRPr>
            </a:lvl6pPr>
            <a:lvl7pPr marL="2971800" indent="-228600" defTabSz="449263" eaLnBrk="0" fontAlgn="base" hangingPunct="0">
              <a:spcBef>
                <a:spcPts val="500"/>
              </a:spcBef>
              <a:spcAft>
                <a:spcPct val="0"/>
              </a:spcAft>
              <a:buClr>
                <a:srgbClr val="000000"/>
              </a:buClr>
              <a:buSzPct val="100000"/>
              <a:buFont typeface="Times New Roman"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itchFamily="18" charset="0"/>
                <a:ea typeface="新細明體" pitchFamily="18" charset="-120"/>
              </a:defRPr>
            </a:lvl7pPr>
            <a:lvl8pPr marL="3429000" indent="-228600" defTabSz="449263" eaLnBrk="0" fontAlgn="base" hangingPunct="0">
              <a:spcBef>
                <a:spcPts val="500"/>
              </a:spcBef>
              <a:spcAft>
                <a:spcPct val="0"/>
              </a:spcAft>
              <a:buClr>
                <a:srgbClr val="000000"/>
              </a:buClr>
              <a:buSzPct val="100000"/>
              <a:buFont typeface="Times New Roman"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itchFamily="18" charset="0"/>
                <a:ea typeface="新細明體" pitchFamily="18" charset="-120"/>
              </a:defRPr>
            </a:lvl8pPr>
            <a:lvl9pPr marL="3886200" indent="-228600" defTabSz="449263" eaLnBrk="0" fontAlgn="base" hangingPunct="0">
              <a:spcBef>
                <a:spcPts val="500"/>
              </a:spcBef>
              <a:spcAft>
                <a:spcPct val="0"/>
              </a:spcAft>
              <a:buClr>
                <a:srgbClr val="000000"/>
              </a:buClr>
              <a:buSzPct val="100000"/>
              <a:buFont typeface="Times New Roman"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itchFamily="18" charset="0"/>
                <a:ea typeface="新細明體" pitchFamily="18" charset="-120"/>
              </a:defRPr>
            </a:lvl9pPr>
          </a:lstStyle>
          <a:p>
            <a:pPr eaLnBrk="1" hangingPunct="1">
              <a:spcBef>
                <a:spcPct val="0"/>
              </a:spcBef>
              <a:buClr>
                <a:srgbClr val="CCCCFF"/>
              </a:buClr>
              <a:buFont typeface="Arial" pitchFamily="34" charset="0"/>
              <a:buNone/>
            </a:pPr>
            <a:r>
              <a:rPr lang="en-GB" altLang="zh-TW" sz="1800" dirty="0">
                <a:solidFill>
                  <a:srgbClr val="CCCCFF"/>
                </a:solidFill>
                <a:latin typeface="Arial" pitchFamily="34" charset="0"/>
                <a:hlinkClick r:id="rId2"/>
              </a:rPr>
              <a:t>http://www.delicacy.com.tw</a:t>
            </a:r>
          </a:p>
        </p:txBody>
      </p:sp>
      <p:pic>
        <p:nvPicPr>
          <p:cNvPr id="13" name="Picture 7" descr="C:\Documents and Settings\SAL109\桌面\DL small.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9824" r="9054"/>
          <a:stretch/>
        </p:blipFill>
        <p:spPr bwMode="auto">
          <a:xfrm>
            <a:off x="790582" y="3992413"/>
            <a:ext cx="584532" cy="435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圖片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0963" y="1563638"/>
            <a:ext cx="4096818" cy="1029681"/>
          </a:xfrm>
          <a:prstGeom prst="rect">
            <a:avLst/>
          </a:prstGeom>
        </p:spPr>
      </p:pic>
    </p:spTree>
    <p:extLst>
      <p:ext uri="{BB962C8B-B14F-4D97-AF65-F5344CB8AC3E}">
        <p14:creationId xmlns:p14="http://schemas.microsoft.com/office/powerpoint/2010/main" val="30264213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a:solidFill>
                  <a:schemeClr val="accent6"/>
                </a:solidFill>
              </a:rPr>
              <a:t>CAPACITY ADJUSTMENT</a:t>
            </a:r>
            <a:endParaRPr lang="zh-TW" altLang="en-US" b="1" dirty="0">
              <a:solidFill>
                <a:schemeClr val="accent6"/>
              </a:solidFill>
            </a:endParaRPr>
          </a:p>
        </p:txBody>
      </p:sp>
      <p:sp>
        <p:nvSpPr>
          <p:cNvPr id="14" name="文字方塊 13"/>
          <p:cNvSpPr txBox="1"/>
          <p:nvPr/>
        </p:nvSpPr>
        <p:spPr>
          <a:xfrm>
            <a:off x="6447021" y="1176901"/>
            <a:ext cx="1778824" cy="707886"/>
          </a:xfrm>
          <a:prstGeom prst="rect">
            <a:avLst/>
          </a:prstGeom>
          <a:noFill/>
        </p:spPr>
        <p:txBody>
          <a:bodyPr wrap="square" rtlCol="0">
            <a:spAutoFit/>
          </a:bodyPr>
          <a:lstStyle/>
          <a:p>
            <a:pPr algn="ctr"/>
            <a:r>
              <a:rPr lang="en-US" altLang="zh-TW" sz="2000" b="1" dirty="0"/>
              <a:t>170,000 </a:t>
            </a:r>
          </a:p>
          <a:p>
            <a:pPr algn="ctr"/>
            <a:r>
              <a:rPr lang="en-US" altLang="zh-TW" sz="2000" dirty="0"/>
              <a:t>pieces/month</a:t>
            </a:r>
            <a:endParaRPr lang="zh-TW" altLang="en-US" sz="2000" dirty="0"/>
          </a:p>
        </p:txBody>
      </p:sp>
      <p:sp>
        <p:nvSpPr>
          <p:cNvPr id="18" name="橢圓 17"/>
          <p:cNvSpPr/>
          <p:nvPr/>
        </p:nvSpPr>
        <p:spPr>
          <a:xfrm>
            <a:off x="4993704" y="1148711"/>
            <a:ext cx="888877" cy="885147"/>
          </a:xfrm>
          <a:prstGeom prst="ellipse">
            <a:avLst/>
          </a:prstGeom>
          <a:blipFill>
            <a:blip r:embed="rId3"/>
            <a:stretch>
              <a:fillRect b="-4000"/>
            </a:stretch>
          </a:blip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1">
                  <a:lumMod val="75000"/>
                </a:schemeClr>
              </a:solidFill>
            </a:endParaRPr>
          </a:p>
        </p:txBody>
      </p:sp>
      <p:sp>
        <p:nvSpPr>
          <p:cNvPr id="19" name="文字方塊 18"/>
          <p:cNvSpPr txBox="1"/>
          <p:nvPr/>
        </p:nvSpPr>
        <p:spPr>
          <a:xfrm>
            <a:off x="5708923" y="1873611"/>
            <a:ext cx="3019555" cy="369332"/>
          </a:xfrm>
          <a:prstGeom prst="rect">
            <a:avLst/>
          </a:prstGeom>
          <a:noFill/>
        </p:spPr>
        <p:txBody>
          <a:bodyPr wrap="square" rtlCol="0">
            <a:spAutoFit/>
          </a:bodyPr>
          <a:lstStyle/>
          <a:p>
            <a:pPr lvl="0" algn="ctr"/>
            <a:r>
              <a:rPr lang="en-US" altLang="zh-TW" b="1" dirty="0">
                <a:solidFill>
                  <a:schemeClr val="accent1">
                    <a:lumMod val="75000"/>
                  </a:schemeClr>
                </a:solidFill>
                <a:cs typeface="Arial" pitchFamily="34" charset="0"/>
              </a:rPr>
              <a:t>Factory W&amp;D Cambodia</a:t>
            </a:r>
            <a:endParaRPr lang="en-US" altLang="ko-KR" b="1" dirty="0">
              <a:solidFill>
                <a:schemeClr val="accent1">
                  <a:lumMod val="75000"/>
                </a:schemeClr>
              </a:solidFill>
              <a:cs typeface="Arial" pitchFamily="34" charset="0"/>
            </a:endParaRPr>
          </a:p>
        </p:txBody>
      </p:sp>
      <p:sp>
        <p:nvSpPr>
          <p:cNvPr id="21" name="文字方塊 20"/>
          <p:cNvSpPr txBox="1"/>
          <p:nvPr/>
        </p:nvSpPr>
        <p:spPr>
          <a:xfrm>
            <a:off x="6476146" y="2598594"/>
            <a:ext cx="1836194" cy="707886"/>
          </a:xfrm>
          <a:prstGeom prst="rect">
            <a:avLst/>
          </a:prstGeom>
          <a:noFill/>
        </p:spPr>
        <p:txBody>
          <a:bodyPr wrap="square" rtlCol="0">
            <a:spAutoFit/>
          </a:bodyPr>
          <a:lstStyle/>
          <a:p>
            <a:pPr algn="ctr"/>
            <a:r>
              <a:rPr lang="en-US" altLang="zh-TW" sz="2000" b="1" dirty="0"/>
              <a:t>178,000 </a:t>
            </a:r>
          </a:p>
          <a:p>
            <a:pPr algn="ctr"/>
            <a:r>
              <a:rPr lang="en-US" altLang="zh-TW" sz="2000" dirty="0"/>
              <a:t>pieces/month</a:t>
            </a:r>
            <a:endParaRPr lang="zh-TW" altLang="en-US" sz="2000" dirty="0"/>
          </a:p>
        </p:txBody>
      </p:sp>
      <p:sp>
        <p:nvSpPr>
          <p:cNvPr id="22" name="橢圓 21"/>
          <p:cNvSpPr/>
          <p:nvPr/>
        </p:nvSpPr>
        <p:spPr>
          <a:xfrm>
            <a:off x="4965264" y="2521024"/>
            <a:ext cx="914320" cy="863027"/>
          </a:xfrm>
          <a:prstGeom prst="ellipse">
            <a:avLst/>
          </a:prstGeom>
          <a:blipFill>
            <a:blip r:embed="rId4"/>
            <a:stretch>
              <a:fillRect b="-4000"/>
            </a:stretch>
          </a:bli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文字方塊 22"/>
          <p:cNvSpPr txBox="1"/>
          <p:nvPr/>
        </p:nvSpPr>
        <p:spPr>
          <a:xfrm>
            <a:off x="5580112" y="3284128"/>
            <a:ext cx="3456384" cy="369332"/>
          </a:xfrm>
          <a:prstGeom prst="rect">
            <a:avLst/>
          </a:prstGeom>
          <a:noFill/>
        </p:spPr>
        <p:txBody>
          <a:bodyPr wrap="square" rtlCol="0">
            <a:spAutoFit/>
          </a:bodyPr>
          <a:lstStyle/>
          <a:p>
            <a:pPr lvl="0" algn="ctr"/>
            <a:r>
              <a:rPr lang="en-US" altLang="zh-TW" b="1" dirty="0">
                <a:solidFill>
                  <a:schemeClr val="accent5">
                    <a:lumMod val="75000"/>
                  </a:schemeClr>
                </a:solidFill>
              </a:rPr>
              <a:t>Factory Li </a:t>
            </a:r>
            <a:r>
              <a:rPr lang="en-US" altLang="zh-TW" b="1" dirty="0" err="1">
                <a:solidFill>
                  <a:schemeClr val="accent5">
                    <a:lumMod val="75000"/>
                  </a:schemeClr>
                </a:solidFill>
              </a:rPr>
              <a:t>Qiang</a:t>
            </a:r>
            <a:r>
              <a:rPr lang="en-US" altLang="zh-TW" b="1" dirty="0">
                <a:solidFill>
                  <a:schemeClr val="accent5">
                    <a:lumMod val="75000"/>
                  </a:schemeClr>
                </a:solidFill>
              </a:rPr>
              <a:t> Cambodia</a:t>
            </a:r>
            <a:endParaRPr lang="en-US" altLang="ko-KR" b="1" dirty="0">
              <a:solidFill>
                <a:schemeClr val="accent5">
                  <a:lumMod val="75000"/>
                </a:schemeClr>
              </a:solidFill>
              <a:cs typeface="Arial" pitchFamily="34" charset="0"/>
            </a:endParaRPr>
          </a:p>
        </p:txBody>
      </p:sp>
      <p:sp>
        <p:nvSpPr>
          <p:cNvPr id="12" name="文字方塊 11"/>
          <p:cNvSpPr txBox="1"/>
          <p:nvPr/>
        </p:nvSpPr>
        <p:spPr>
          <a:xfrm>
            <a:off x="1960557" y="2593370"/>
            <a:ext cx="1728783" cy="707886"/>
          </a:xfrm>
          <a:prstGeom prst="rect">
            <a:avLst/>
          </a:prstGeom>
          <a:noFill/>
        </p:spPr>
        <p:txBody>
          <a:bodyPr wrap="square" rtlCol="0">
            <a:spAutoFit/>
          </a:bodyPr>
          <a:lstStyle/>
          <a:p>
            <a:pPr algn="ctr"/>
            <a:r>
              <a:rPr lang="en-US" altLang="zh-TW" sz="2000" b="1" dirty="0"/>
              <a:t>120,000 </a:t>
            </a:r>
          </a:p>
          <a:p>
            <a:pPr algn="ctr"/>
            <a:r>
              <a:rPr lang="en-US" altLang="zh-TW" sz="2000" dirty="0"/>
              <a:t>pieces/month</a:t>
            </a:r>
            <a:endParaRPr lang="zh-TW" altLang="en-US" sz="2000" dirty="0"/>
          </a:p>
        </p:txBody>
      </p:sp>
      <p:sp>
        <p:nvSpPr>
          <p:cNvPr id="15" name="橢圓 14"/>
          <p:cNvSpPr/>
          <p:nvPr/>
        </p:nvSpPr>
        <p:spPr>
          <a:xfrm>
            <a:off x="603516" y="2436710"/>
            <a:ext cx="888877" cy="885147"/>
          </a:xfrm>
          <a:prstGeom prst="ellipse">
            <a:avLst/>
          </a:prstGeom>
          <a:blipFill>
            <a:blip r:embed="rId3"/>
            <a:stretch>
              <a:fillRect b="-4000"/>
            </a:stretch>
          </a:blipFill>
          <a:ln>
            <a:solidFill>
              <a:srgbClr val="9933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1">
                  <a:lumMod val="75000"/>
                </a:schemeClr>
              </a:solidFill>
            </a:endParaRPr>
          </a:p>
        </p:txBody>
      </p:sp>
      <p:sp>
        <p:nvSpPr>
          <p:cNvPr id="16" name="文字方塊 15"/>
          <p:cNvSpPr txBox="1"/>
          <p:nvPr/>
        </p:nvSpPr>
        <p:spPr>
          <a:xfrm>
            <a:off x="1376089" y="3201537"/>
            <a:ext cx="2831542" cy="369332"/>
          </a:xfrm>
          <a:prstGeom prst="rect">
            <a:avLst/>
          </a:prstGeom>
          <a:noFill/>
        </p:spPr>
        <p:txBody>
          <a:bodyPr wrap="square" rtlCol="0">
            <a:spAutoFit/>
          </a:bodyPr>
          <a:lstStyle/>
          <a:p>
            <a:pPr lvl="0" algn="ctr"/>
            <a:r>
              <a:rPr lang="en-US" altLang="zh-TW" b="1" dirty="0">
                <a:solidFill>
                  <a:srgbClr val="993366"/>
                </a:solidFill>
                <a:cs typeface="Arial" pitchFamily="34" charset="0"/>
              </a:rPr>
              <a:t>Factory GTA Cambodia</a:t>
            </a:r>
            <a:endParaRPr lang="en-US" altLang="ko-KR" b="1" dirty="0">
              <a:solidFill>
                <a:srgbClr val="993366"/>
              </a:solidFill>
              <a:cs typeface="Arial" pitchFamily="34" charset="0"/>
            </a:endParaRPr>
          </a:p>
        </p:txBody>
      </p:sp>
      <p:sp>
        <p:nvSpPr>
          <p:cNvPr id="17" name="文字方塊 16"/>
          <p:cNvSpPr txBox="1"/>
          <p:nvPr/>
        </p:nvSpPr>
        <p:spPr>
          <a:xfrm>
            <a:off x="1989149" y="1365779"/>
            <a:ext cx="1728533" cy="707886"/>
          </a:xfrm>
          <a:prstGeom prst="rect">
            <a:avLst/>
          </a:prstGeom>
          <a:noFill/>
        </p:spPr>
        <p:txBody>
          <a:bodyPr wrap="square" rtlCol="0">
            <a:spAutoFit/>
          </a:bodyPr>
          <a:lstStyle/>
          <a:p>
            <a:pPr algn="ctr"/>
            <a:r>
              <a:rPr lang="en-US" altLang="zh-TW" sz="2000" b="1" dirty="0"/>
              <a:t>100,000 </a:t>
            </a:r>
          </a:p>
          <a:p>
            <a:pPr algn="ctr"/>
            <a:r>
              <a:rPr lang="en-US" altLang="zh-TW" sz="2000" dirty="0"/>
              <a:t>pieces/month</a:t>
            </a:r>
            <a:endParaRPr lang="zh-TW" altLang="en-US" sz="2000" dirty="0"/>
          </a:p>
        </p:txBody>
      </p:sp>
      <p:sp>
        <p:nvSpPr>
          <p:cNvPr id="24" name="橢圓 23"/>
          <p:cNvSpPr/>
          <p:nvPr/>
        </p:nvSpPr>
        <p:spPr>
          <a:xfrm>
            <a:off x="611560" y="1203598"/>
            <a:ext cx="914320" cy="863027"/>
          </a:xfrm>
          <a:prstGeom prst="ellipse">
            <a:avLst/>
          </a:prstGeom>
          <a:blipFill>
            <a:blip r:embed="rId4"/>
            <a:stretch>
              <a:fillRect b="-4000"/>
            </a:stretch>
          </a:bli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文字方塊 24"/>
          <p:cNvSpPr txBox="1"/>
          <p:nvPr/>
        </p:nvSpPr>
        <p:spPr>
          <a:xfrm>
            <a:off x="1445260" y="1939513"/>
            <a:ext cx="2116067" cy="369332"/>
          </a:xfrm>
          <a:prstGeom prst="rect">
            <a:avLst/>
          </a:prstGeom>
          <a:noFill/>
        </p:spPr>
        <p:txBody>
          <a:bodyPr wrap="square" rtlCol="0">
            <a:spAutoFit/>
          </a:bodyPr>
          <a:lstStyle/>
          <a:p>
            <a:pPr lvl="0" algn="ctr"/>
            <a:r>
              <a:rPr lang="en-US" altLang="zh-TW" b="1" dirty="0">
                <a:solidFill>
                  <a:srgbClr val="748560">
                    <a:lumMod val="75000"/>
                  </a:srgbClr>
                </a:solidFill>
                <a:cs typeface="Arial" pitchFamily="34" charset="0"/>
              </a:rPr>
              <a:t>Factory Lucky VN</a:t>
            </a:r>
            <a:endParaRPr lang="en-US" altLang="ko-KR" b="1" dirty="0">
              <a:solidFill>
                <a:srgbClr val="CCAF0A">
                  <a:lumMod val="75000"/>
                </a:srgbClr>
              </a:solidFill>
              <a:cs typeface="Arial" pitchFamily="34" charset="0"/>
            </a:endParaRPr>
          </a:p>
        </p:txBody>
      </p:sp>
      <p:sp>
        <p:nvSpPr>
          <p:cNvPr id="26" name="文字方塊 25"/>
          <p:cNvSpPr txBox="1"/>
          <p:nvPr/>
        </p:nvSpPr>
        <p:spPr>
          <a:xfrm>
            <a:off x="5903520" y="3813446"/>
            <a:ext cx="3231606" cy="707886"/>
          </a:xfrm>
          <a:prstGeom prst="rect">
            <a:avLst/>
          </a:prstGeom>
          <a:noFill/>
        </p:spPr>
        <p:txBody>
          <a:bodyPr wrap="square" rtlCol="0">
            <a:spAutoFit/>
          </a:bodyPr>
          <a:lstStyle/>
          <a:p>
            <a:r>
              <a:rPr lang="en-US" altLang="zh-TW" sz="2000" b="1" dirty="0"/>
              <a:t>              </a:t>
            </a:r>
            <a:r>
              <a:rPr lang="en-US" altLang="zh-TW" sz="2000" b="1" dirty="0" smtClean="0"/>
              <a:t>150,000</a:t>
            </a:r>
            <a:endParaRPr lang="en-US" altLang="zh-TW" sz="1400" b="1" dirty="0"/>
          </a:p>
          <a:p>
            <a:pPr algn="ctr"/>
            <a:r>
              <a:rPr lang="en-US" altLang="zh-TW" sz="2000" dirty="0"/>
              <a:t>pieces/month</a:t>
            </a:r>
            <a:endParaRPr lang="zh-TW" altLang="en-US" sz="2000" dirty="0"/>
          </a:p>
        </p:txBody>
      </p:sp>
      <p:sp>
        <p:nvSpPr>
          <p:cNvPr id="27" name="橢圓 26"/>
          <p:cNvSpPr/>
          <p:nvPr/>
        </p:nvSpPr>
        <p:spPr>
          <a:xfrm>
            <a:off x="4989199" y="3882503"/>
            <a:ext cx="914320" cy="863027"/>
          </a:xfrm>
          <a:prstGeom prst="ellipse">
            <a:avLst/>
          </a:prstGeom>
          <a:blipFill>
            <a:blip r:embed="rId5"/>
            <a:stretch>
              <a:fillRect b="-4000"/>
            </a:stretch>
          </a:blipFill>
          <a:ln>
            <a:solidFill>
              <a:srgbClr val="8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文字方塊 27"/>
          <p:cNvSpPr txBox="1"/>
          <p:nvPr/>
        </p:nvSpPr>
        <p:spPr>
          <a:xfrm>
            <a:off x="5708923" y="4577408"/>
            <a:ext cx="3435077" cy="369332"/>
          </a:xfrm>
          <a:prstGeom prst="rect">
            <a:avLst/>
          </a:prstGeom>
          <a:noFill/>
        </p:spPr>
        <p:txBody>
          <a:bodyPr wrap="square" rtlCol="0">
            <a:spAutoFit/>
          </a:bodyPr>
          <a:lstStyle/>
          <a:p>
            <a:pPr lvl="0" algn="ctr"/>
            <a:r>
              <a:rPr lang="en-US" altLang="zh-TW" b="1" dirty="0">
                <a:solidFill>
                  <a:srgbClr val="808000"/>
                </a:solidFill>
                <a:cs typeface="Arial" pitchFamily="34" charset="0"/>
              </a:rPr>
              <a:t>Factory SHANHUA </a:t>
            </a:r>
            <a:r>
              <a:rPr lang="en-US" altLang="zh-TW" b="1" dirty="0" smtClean="0">
                <a:solidFill>
                  <a:srgbClr val="808000"/>
                </a:solidFill>
                <a:cs typeface="Arial" pitchFamily="34" charset="0"/>
              </a:rPr>
              <a:t>Cambodia</a:t>
            </a:r>
            <a:endParaRPr lang="en-US" altLang="zh-TW" b="1" dirty="0">
              <a:solidFill>
                <a:srgbClr val="808000"/>
              </a:solidFill>
              <a:cs typeface="Arial" pitchFamily="34" charset="0"/>
            </a:endParaRPr>
          </a:p>
        </p:txBody>
      </p:sp>
    </p:spTree>
    <p:extLst>
      <p:ext uri="{BB962C8B-B14F-4D97-AF65-F5344CB8AC3E}">
        <p14:creationId xmlns:p14="http://schemas.microsoft.com/office/powerpoint/2010/main" val="33928426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D:\YSCHEN\06 公司PPT與工廠資料\1 PPT\1 PPT\資料圖片-2020\product.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403"/>
          <a:stretch/>
        </p:blipFill>
        <p:spPr bwMode="auto">
          <a:xfrm>
            <a:off x="0" y="267494"/>
            <a:ext cx="9144000" cy="557385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5">
            <a:extLst>
              <a:ext uri="{FF2B5EF4-FFF2-40B4-BE49-F238E27FC236}">
                <a16:creationId xmlns="" xmlns:a16="http://schemas.microsoft.com/office/drawing/2014/main" id="{95E3BD7D-EEC6-41FC-867D-95F2B71346B3}"/>
              </a:ext>
            </a:extLst>
          </p:cNvPr>
          <p:cNvSpPr txBox="1"/>
          <p:nvPr/>
        </p:nvSpPr>
        <p:spPr>
          <a:xfrm>
            <a:off x="539552" y="996866"/>
            <a:ext cx="7740352" cy="2123658"/>
          </a:xfrm>
          <a:prstGeom prst="rect">
            <a:avLst/>
          </a:prstGeom>
          <a:noFill/>
        </p:spPr>
        <p:txBody>
          <a:bodyPr wrap="square" rtlCol="0" anchor="ctr">
            <a:spAutoFit/>
          </a:bodyPr>
          <a:lstStyle>
            <a:defPPr>
              <a:defRPr lang="en-US"/>
            </a:defPPr>
            <a:lvl1pPr>
              <a:defRPr sz="7200">
                <a:solidFill>
                  <a:schemeClr val="bg1"/>
                </a:solidFill>
                <a:effectLst>
                  <a:outerShdw blurRad="12700" dist="88900" dir="3000000" algn="tl" rotWithShape="0">
                    <a:schemeClr val="accent2">
                      <a:alpha val="40000"/>
                    </a:schemeClr>
                  </a:outerShdw>
                </a:effectLst>
              </a:defRPr>
            </a:lvl1pPr>
          </a:lstStyle>
          <a:p>
            <a:pPr marL="571500" indent="-571500">
              <a:buFont typeface="Arial" panose="020B0604020202020204" pitchFamily="34" charset="0"/>
              <a:buChar char="•"/>
            </a:pPr>
            <a:r>
              <a:rPr lang="en-US" altLang="ko-KR" sz="2400" b="1" dirty="0">
                <a:solidFill>
                  <a:schemeClr val="bg1">
                    <a:lumMod val="75000"/>
                  </a:schemeClr>
                </a:solidFill>
                <a:effectLst/>
                <a:ea typeface="Arial Unicode MS"/>
              </a:rPr>
              <a:t>About De </a:t>
            </a:r>
            <a:r>
              <a:rPr lang="en-US" altLang="ko-KR" sz="2400" b="1" dirty="0" err="1">
                <a:solidFill>
                  <a:schemeClr val="bg1">
                    <a:lumMod val="75000"/>
                  </a:schemeClr>
                </a:solidFill>
                <a:effectLst/>
                <a:ea typeface="Arial Unicode MS"/>
              </a:rPr>
              <a:t>Licacy</a:t>
            </a:r>
            <a:endParaRPr lang="en-US" altLang="ko-KR" sz="2400" b="1" dirty="0">
              <a:solidFill>
                <a:schemeClr val="bg1">
                  <a:lumMod val="75000"/>
                </a:schemeClr>
              </a:solidFill>
              <a:effectLst/>
              <a:ea typeface="Arial Unicode MS"/>
            </a:endParaRPr>
          </a:p>
          <a:p>
            <a:pPr marL="571500" indent="-571500">
              <a:buFont typeface="Arial" panose="020B0604020202020204" pitchFamily="34" charset="0"/>
              <a:buChar char="•"/>
            </a:pPr>
            <a:r>
              <a:rPr lang="en-US" altLang="ko-KR" sz="3600" b="1" dirty="0">
                <a:solidFill>
                  <a:prstClr val="white"/>
                </a:solidFill>
                <a:effectLst/>
                <a:ea typeface="Arial Unicode MS"/>
              </a:rPr>
              <a:t>PRODUCTS</a:t>
            </a:r>
          </a:p>
          <a:p>
            <a:pPr marL="571500" indent="-571500">
              <a:buFont typeface="Arial" panose="020B0604020202020204" pitchFamily="34" charset="0"/>
              <a:buChar char="•"/>
            </a:pPr>
            <a:r>
              <a:rPr lang="en-US" altLang="zh-TW" sz="2400" b="1" dirty="0">
                <a:solidFill>
                  <a:schemeClr val="bg1">
                    <a:lumMod val="75000"/>
                  </a:schemeClr>
                </a:solidFill>
                <a:effectLst/>
              </a:rPr>
              <a:t>Financial Performance</a:t>
            </a:r>
          </a:p>
          <a:p>
            <a:pPr marL="571500" indent="-571500">
              <a:buFont typeface="Arial" panose="020B0604020202020204" pitchFamily="34" charset="0"/>
              <a:buChar char="•"/>
            </a:pPr>
            <a:r>
              <a:rPr lang="en-US" altLang="zh-TW" sz="2400" b="1" dirty="0" smtClean="0">
                <a:solidFill>
                  <a:schemeClr val="bg2">
                    <a:lumMod val="90000"/>
                  </a:schemeClr>
                </a:solidFill>
                <a:effectLst/>
              </a:rPr>
              <a:t>Relocation Compensation</a:t>
            </a:r>
            <a:endParaRPr lang="en-US" altLang="zh-TW" sz="2400" b="1" dirty="0">
              <a:solidFill>
                <a:schemeClr val="bg2">
                  <a:lumMod val="90000"/>
                </a:schemeClr>
              </a:solidFill>
              <a:effectLst/>
            </a:endParaRPr>
          </a:p>
          <a:p>
            <a:pPr marL="571500" indent="-571500">
              <a:buFont typeface="Arial" panose="020B0604020202020204" pitchFamily="34" charset="0"/>
              <a:buChar char="•"/>
            </a:pPr>
            <a:r>
              <a:rPr lang="en-US" altLang="ko-KR" sz="2400" b="1" dirty="0" smtClean="0">
                <a:solidFill>
                  <a:schemeClr val="bg1">
                    <a:lumMod val="75000"/>
                  </a:schemeClr>
                </a:solidFill>
                <a:effectLst/>
                <a:ea typeface="Arial Unicode MS"/>
              </a:rPr>
              <a:t>Partnership</a:t>
            </a:r>
            <a:endParaRPr lang="en-US" altLang="ko-KR" sz="2400" b="1" dirty="0">
              <a:solidFill>
                <a:schemeClr val="bg1">
                  <a:lumMod val="75000"/>
                </a:schemeClr>
              </a:solidFill>
              <a:effectLst/>
              <a:ea typeface="Arial Unicode MS"/>
            </a:endParaRPr>
          </a:p>
        </p:txBody>
      </p:sp>
    </p:spTree>
    <p:extLst>
      <p:ext uri="{BB962C8B-B14F-4D97-AF65-F5344CB8AC3E}">
        <p14:creationId xmlns:p14="http://schemas.microsoft.com/office/powerpoint/2010/main" val="10827233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 xmlns:a16="http://schemas.microsoft.com/office/drawing/2014/main" id="{78D1C7CA-0EE9-7440-6C55-ED0F72A2DA82}"/>
              </a:ext>
            </a:extLst>
          </p:cNvPr>
          <p:cNvPicPr>
            <a:picLocks noChangeAspect="1"/>
          </p:cNvPicPr>
          <p:nvPr/>
        </p:nvPicPr>
        <p:blipFill>
          <a:blip r:embed="rId2" cstate="print">
            <a:extLst>
              <a:ext uri="{28A0092B-C50C-407E-A947-70E740481C1C}">
                <a14:useLocalDpi xmlns:a14="http://schemas.microsoft.com/office/drawing/2010/main" val="0"/>
              </a:ext>
            </a:extLst>
          </a:blip>
          <a:srcRect l="32300" t="14539" r="10970" b="9818"/>
          <a:stretch>
            <a:fillRect/>
          </a:stretch>
        </p:blipFill>
        <p:spPr>
          <a:xfrm>
            <a:off x="483941" y="1381731"/>
            <a:ext cx="2937600" cy="2937600"/>
          </a:xfrm>
          <a:prstGeom prst="rect">
            <a:avLst/>
          </a:prstGeom>
          <a:effectLst>
            <a:outerShdw blurRad="292100" dist="139700" dir="2700000" algn="tl" rotWithShape="0">
              <a:prstClr val="black">
                <a:alpha val="65000"/>
              </a:prstClr>
            </a:outerShdw>
          </a:effectLst>
        </p:spPr>
      </p:pic>
      <p:sp>
        <p:nvSpPr>
          <p:cNvPr id="6" name="矩形 5">
            <a:extLst>
              <a:ext uri="{FF2B5EF4-FFF2-40B4-BE49-F238E27FC236}">
                <a16:creationId xmlns="" xmlns:a16="http://schemas.microsoft.com/office/drawing/2014/main" id="{D62CFAC0-140C-FEAD-182A-56EA5E70EC4D}"/>
              </a:ext>
            </a:extLst>
          </p:cNvPr>
          <p:cNvSpPr/>
          <p:nvPr/>
        </p:nvSpPr>
        <p:spPr>
          <a:xfrm>
            <a:off x="3635896" y="1275828"/>
            <a:ext cx="5145448" cy="2062103"/>
          </a:xfrm>
          <a:prstGeom prst="rect">
            <a:avLst/>
          </a:prstGeom>
        </p:spPr>
        <p:txBody>
          <a:bodyPr wrap="square">
            <a:spAutoFit/>
          </a:bodyPr>
          <a:lstStyle/>
          <a:p>
            <a:r>
              <a:rPr lang="en-US" altLang="zh-TW" sz="1600" dirty="0">
                <a:solidFill>
                  <a:schemeClr val="tx1">
                    <a:lumMod val="65000"/>
                    <a:lumOff val="35000"/>
                  </a:schemeClr>
                </a:solidFill>
              </a:rPr>
              <a:t>TPEE is a recyclable alternative to conventional stretch fibers, enabling mono-material polyester fabrics for easier recycling. With low heat-set requirements, excellent stretch recovery, softness, and improved colorfastness, it is paired with AERO-TECH soluble yarn to create breathable micro-ventilation and customizable airflow patterns for a fully recyclable performance fabric.</a:t>
            </a:r>
            <a:endParaRPr lang="zh-TW" altLang="en-US" sz="1600" dirty="0">
              <a:solidFill>
                <a:schemeClr val="tx1">
                  <a:lumMod val="65000"/>
                  <a:lumOff val="35000"/>
                </a:schemeClr>
              </a:solidFill>
            </a:endParaRPr>
          </a:p>
        </p:txBody>
      </p:sp>
      <p:pic>
        <p:nvPicPr>
          <p:cNvPr id="9" name="圖片 8">
            <a:extLst>
              <a:ext uri="{FF2B5EF4-FFF2-40B4-BE49-F238E27FC236}">
                <a16:creationId xmlns="" xmlns:a16="http://schemas.microsoft.com/office/drawing/2014/main" id="{2DEB5225-EE8F-12D7-15F7-C399FF2552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1579" y="4346803"/>
            <a:ext cx="3729524" cy="743689"/>
          </a:xfrm>
          <a:prstGeom prst="rect">
            <a:avLst/>
          </a:prstGeom>
        </p:spPr>
      </p:pic>
      <p:pic>
        <p:nvPicPr>
          <p:cNvPr id="10" name="圖片 9">
            <a:extLst>
              <a:ext uri="{FF2B5EF4-FFF2-40B4-BE49-F238E27FC236}">
                <a16:creationId xmlns="" xmlns:a16="http://schemas.microsoft.com/office/drawing/2014/main" id="{2FEE7402-01FE-10F7-F5F0-68FAAC6894B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25009" y="3121837"/>
            <a:ext cx="3135050" cy="1984092"/>
          </a:xfrm>
          <a:prstGeom prst="rect">
            <a:avLst/>
          </a:prstGeom>
        </p:spPr>
      </p:pic>
      <p:grpSp>
        <p:nvGrpSpPr>
          <p:cNvPr id="15" name="群組 14">
            <a:extLst>
              <a:ext uri="{FF2B5EF4-FFF2-40B4-BE49-F238E27FC236}">
                <a16:creationId xmlns="" xmlns:a16="http://schemas.microsoft.com/office/drawing/2014/main" id="{0E3B1BA9-C667-6CA0-4A68-023ED77780BD}"/>
              </a:ext>
            </a:extLst>
          </p:cNvPr>
          <p:cNvGrpSpPr/>
          <p:nvPr/>
        </p:nvGrpSpPr>
        <p:grpSpPr>
          <a:xfrm>
            <a:off x="180420" y="555526"/>
            <a:ext cx="8783160" cy="575041"/>
            <a:chOff x="180420" y="555526"/>
            <a:chExt cx="8783160" cy="575041"/>
          </a:xfrm>
        </p:grpSpPr>
        <p:sp>
          <p:nvSpPr>
            <p:cNvPr id="12" name="文字方塊 11">
              <a:extLst>
                <a:ext uri="{FF2B5EF4-FFF2-40B4-BE49-F238E27FC236}">
                  <a16:creationId xmlns="" xmlns:a16="http://schemas.microsoft.com/office/drawing/2014/main" id="{34C2C400-A409-9371-A69A-5C38ECFBB787}"/>
                </a:ext>
              </a:extLst>
            </p:cNvPr>
            <p:cNvSpPr txBox="1"/>
            <p:nvPr/>
          </p:nvSpPr>
          <p:spPr>
            <a:xfrm>
              <a:off x="180420" y="607347"/>
              <a:ext cx="8783160" cy="523220"/>
            </a:xfrm>
            <a:prstGeom prst="rect">
              <a:avLst/>
            </a:prstGeom>
            <a:noFill/>
          </p:spPr>
          <p:txBody>
            <a:bodyPr wrap="square">
              <a:spAutoFit/>
            </a:bodyPr>
            <a:lstStyle/>
            <a:p>
              <a:r>
                <a:rPr lang="en-US" altLang="zh-TW" sz="2800" b="1" spc="-80" dirty="0">
                  <a:solidFill>
                    <a:schemeClr val="tx1">
                      <a:lumMod val="65000"/>
                      <a:lumOff val="35000"/>
                    </a:schemeClr>
                  </a:solidFill>
                </a:rPr>
                <a:t>Thermoplastic Polyester Elastomer +       </a:t>
              </a:r>
              <a:r>
                <a:rPr lang="en-US" altLang="zh-TW" sz="2800" b="1" spc="-80" dirty="0">
                  <a:solidFill>
                    <a:srgbClr val="00B0F0"/>
                  </a:solidFill>
                </a:rPr>
                <a:t>AERO-TECH</a:t>
              </a:r>
              <a:endParaRPr lang="zh-TW" altLang="en-US" sz="2800" b="1" spc="-80" dirty="0">
                <a:solidFill>
                  <a:srgbClr val="00B0F0"/>
                </a:solidFill>
              </a:endParaRPr>
            </a:p>
          </p:txBody>
        </p:sp>
        <p:pic>
          <p:nvPicPr>
            <p:cNvPr id="13" name="圖片 12">
              <a:extLst>
                <a:ext uri="{FF2B5EF4-FFF2-40B4-BE49-F238E27FC236}">
                  <a16:creationId xmlns="" xmlns:a16="http://schemas.microsoft.com/office/drawing/2014/main" id="{31314EFE-2CE5-CC0C-B66F-78026780C93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88766" y="555526"/>
              <a:ext cx="543474" cy="523220"/>
            </a:xfrm>
            <a:prstGeom prst="rect">
              <a:avLst/>
            </a:prstGeom>
          </p:spPr>
        </p:pic>
      </p:grpSp>
    </p:spTree>
    <p:extLst>
      <p:ext uri="{BB962C8B-B14F-4D97-AF65-F5344CB8AC3E}">
        <p14:creationId xmlns:p14="http://schemas.microsoft.com/office/powerpoint/2010/main" val="15642543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stretch>
            <a:fillRect/>
          </a:stretch>
        </p:blipFill>
        <p:spPr>
          <a:xfrm>
            <a:off x="0" y="267494"/>
            <a:ext cx="9144000" cy="4876006"/>
          </a:xfrm>
          <a:prstGeom prst="rect">
            <a:avLst/>
          </a:prstGeom>
        </p:spPr>
      </p:pic>
      <p:sp>
        <p:nvSpPr>
          <p:cNvPr id="8" name="TextBox 5">
            <a:extLst>
              <a:ext uri="{FF2B5EF4-FFF2-40B4-BE49-F238E27FC236}">
                <a16:creationId xmlns="" xmlns:a16="http://schemas.microsoft.com/office/drawing/2014/main" id="{95E3BD7D-EEC6-41FC-867D-95F2B71346B3}"/>
              </a:ext>
            </a:extLst>
          </p:cNvPr>
          <p:cNvSpPr txBox="1"/>
          <p:nvPr/>
        </p:nvSpPr>
        <p:spPr>
          <a:xfrm>
            <a:off x="863588" y="1192558"/>
            <a:ext cx="7416824" cy="3170099"/>
          </a:xfrm>
          <a:prstGeom prst="rect">
            <a:avLst/>
          </a:prstGeom>
          <a:noFill/>
        </p:spPr>
        <p:txBody>
          <a:bodyPr wrap="square" rtlCol="0" anchor="ctr">
            <a:spAutoFit/>
          </a:bodyPr>
          <a:lstStyle>
            <a:defPPr>
              <a:defRPr lang="en-US"/>
            </a:defPPr>
            <a:lvl1pPr>
              <a:defRPr sz="7200">
                <a:solidFill>
                  <a:schemeClr val="bg1"/>
                </a:solidFill>
                <a:effectLst>
                  <a:outerShdw blurRad="12700" dist="88900" dir="3000000" algn="tl" rotWithShape="0">
                    <a:schemeClr val="accent2">
                      <a:alpha val="40000"/>
                    </a:schemeClr>
                  </a:outerShdw>
                </a:effectLst>
              </a:defRPr>
            </a:lvl1pPr>
          </a:lstStyle>
          <a:p>
            <a:pPr marL="571500" indent="-571500">
              <a:buFont typeface="Arial" panose="020B0604020202020204" pitchFamily="34" charset="0"/>
              <a:buChar char="•"/>
            </a:pPr>
            <a:r>
              <a:rPr lang="en-US" altLang="ko-KR" sz="2400" b="1" dirty="0">
                <a:solidFill>
                  <a:schemeClr val="bg1">
                    <a:lumMod val="75000"/>
                  </a:schemeClr>
                </a:solidFill>
                <a:effectLst/>
                <a:ea typeface="Arial Unicode MS"/>
              </a:rPr>
              <a:t>About De </a:t>
            </a:r>
            <a:r>
              <a:rPr lang="en-US" altLang="ko-KR" sz="2400" b="1" dirty="0" err="1">
                <a:solidFill>
                  <a:schemeClr val="bg1">
                    <a:lumMod val="75000"/>
                  </a:schemeClr>
                </a:solidFill>
                <a:effectLst/>
                <a:ea typeface="Arial Unicode MS"/>
              </a:rPr>
              <a:t>Licacy</a:t>
            </a:r>
            <a:endParaRPr lang="en-US" altLang="ko-KR" sz="2400" b="1" dirty="0">
              <a:solidFill>
                <a:schemeClr val="bg1">
                  <a:lumMod val="75000"/>
                </a:schemeClr>
              </a:solidFill>
              <a:effectLst/>
              <a:ea typeface="Arial Unicode MS"/>
            </a:endParaRPr>
          </a:p>
          <a:p>
            <a:pPr marL="571500" indent="-571500">
              <a:buFont typeface="Arial" panose="020B0604020202020204" pitchFamily="34" charset="0"/>
              <a:buChar char="•"/>
            </a:pPr>
            <a:r>
              <a:rPr lang="en-US" altLang="ko-KR" sz="2400" b="1" dirty="0">
                <a:solidFill>
                  <a:schemeClr val="bg1">
                    <a:lumMod val="75000"/>
                  </a:schemeClr>
                </a:solidFill>
                <a:effectLst/>
                <a:ea typeface="Arial Unicode MS"/>
              </a:rPr>
              <a:t>Products</a:t>
            </a:r>
          </a:p>
          <a:p>
            <a:pPr marL="571500" indent="-571500">
              <a:buFont typeface="Arial" panose="020B0604020202020204" pitchFamily="34" charset="0"/>
              <a:buChar char="•"/>
            </a:pPr>
            <a:r>
              <a:rPr lang="en-US" altLang="zh-TW" sz="3200" b="1" dirty="0">
                <a:effectLst/>
              </a:rPr>
              <a:t>Financial Performance</a:t>
            </a:r>
            <a:endParaRPr lang="en-US" altLang="ko-KR" sz="3200" b="1" dirty="0">
              <a:effectLst/>
              <a:ea typeface="Arial Unicode MS"/>
            </a:endParaRPr>
          </a:p>
          <a:p>
            <a:pPr marL="571500" indent="-571500">
              <a:buFont typeface="Arial" panose="020B0604020202020204" pitchFamily="34" charset="0"/>
              <a:buChar char="•"/>
            </a:pPr>
            <a:r>
              <a:rPr lang="en-US" altLang="zh-TW" sz="2400" b="1" dirty="0" smtClean="0">
                <a:solidFill>
                  <a:schemeClr val="bg1">
                    <a:lumMod val="75000"/>
                  </a:schemeClr>
                </a:solidFill>
                <a:effectLst/>
              </a:rPr>
              <a:t>Relocation </a:t>
            </a:r>
            <a:r>
              <a:rPr lang="en-US" altLang="zh-TW" sz="2400" b="1" dirty="0">
                <a:solidFill>
                  <a:schemeClr val="bg1">
                    <a:lumMod val="75000"/>
                  </a:schemeClr>
                </a:solidFill>
                <a:effectLst/>
              </a:rPr>
              <a:t>Compensation</a:t>
            </a:r>
          </a:p>
          <a:p>
            <a:pPr marL="571500" indent="-571500">
              <a:buFont typeface="Arial" panose="020B0604020202020204" pitchFamily="34" charset="0"/>
              <a:buChar char="•"/>
            </a:pPr>
            <a:r>
              <a:rPr lang="en-US" altLang="ko-KR" sz="2400" b="1" dirty="0" smtClean="0">
                <a:solidFill>
                  <a:schemeClr val="bg1">
                    <a:lumMod val="75000"/>
                  </a:schemeClr>
                </a:solidFill>
                <a:effectLst/>
                <a:ea typeface="Arial Unicode MS"/>
              </a:rPr>
              <a:t>Partnership</a:t>
            </a:r>
            <a:endParaRPr lang="en-US" altLang="ko-KR" sz="2400" b="1" dirty="0">
              <a:solidFill>
                <a:schemeClr val="bg1">
                  <a:lumMod val="75000"/>
                </a:schemeClr>
              </a:solidFill>
              <a:effectLst/>
              <a:ea typeface="Arial Unicode MS"/>
            </a:endParaRPr>
          </a:p>
          <a:p>
            <a:pPr algn="ctr"/>
            <a:endParaRPr lang="ko-KR" altLang="en-US" dirty="0">
              <a:solidFill>
                <a:prstClr val="white"/>
              </a:solidFill>
              <a:effectLst/>
              <a:ea typeface="Arial Unicode MS"/>
            </a:endParaRPr>
          </a:p>
        </p:txBody>
      </p:sp>
    </p:spTree>
    <p:extLst>
      <p:ext uri="{BB962C8B-B14F-4D97-AF65-F5344CB8AC3E}">
        <p14:creationId xmlns:p14="http://schemas.microsoft.com/office/powerpoint/2010/main" val="15762022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標題 1"/>
          <p:cNvSpPr txBox="1">
            <a:spLocks/>
          </p:cNvSpPr>
          <p:nvPr/>
        </p:nvSpPr>
        <p:spPr>
          <a:xfrm>
            <a:off x="1135248" y="1383463"/>
            <a:ext cx="2596729" cy="540384"/>
          </a:xfrm>
          <a:prstGeom prst="rect">
            <a:avLst/>
          </a:prstGeom>
        </p:spPr>
        <p:txBody>
          <a:bodyPr vert="horz" lIns="81637" tIns="40819" rIns="81637" bIns="40819" rtlCol="0" anchor="b">
            <a:normAutofit/>
          </a:bodyPr>
          <a:lstStyle>
            <a:lvl1pPr algn="l" defTabSz="1088776" rtl="0" eaLnBrk="1" latinLnBrk="0" hangingPunct="1">
              <a:spcBef>
                <a:spcPct val="0"/>
              </a:spcBef>
              <a:buNone/>
              <a:defRPr sz="4300" kern="1200" cap="all" spc="-71" baseline="0">
                <a:solidFill>
                  <a:schemeClr val="tx2"/>
                </a:solidFill>
                <a:latin typeface="+mj-lt"/>
                <a:ea typeface="+mj-ea"/>
                <a:cs typeface="+mj-cs"/>
              </a:defRPr>
            </a:lvl1pPr>
          </a:lstStyle>
          <a:p>
            <a:r>
              <a:rPr lang="en-US" altLang="zh-TW" sz="1800" b="1" cap="none" dirty="0">
                <a:solidFill>
                  <a:schemeClr val="tx1"/>
                </a:solidFill>
                <a:latin typeface="+mn-lt"/>
              </a:rPr>
              <a:t>Total Revenue (NT$B)</a:t>
            </a:r>
            <a:endParaRPr lang="zh-TW" altLang="en-US" sz="1800" b="1" cap="none" dirty="0">
              <a:solidFill>
                <a:schemeClr val="tx1"/>
              </a:solidFill>
              <a:latin typeface="+mn-lt"/>
            </a:endParaRPr>
          </a:p>
        </p:txBody>
      </p:sp>
      <p:sp>
        <p:nvSpPr>
          <p:cNvPr id="11" name="標題 1"/>
          <p:cNvSpPr txBox="1">
            <a:spLocks/>
          </p:cNvSpPr>
          <p:nvPr/>
        </p:nvSpPr>
        <p:spPr>
          <a:xfrm>
            <a:off x="5082365" y="1368212"/>
            <a:ext cx="2596729" cy="540384"/>
          </a:xfrm>
          <a:prstGeom prst="rect">
            <a:avLst/>
          </a:prstGeom>
        </p:spPr>
        <p:txBody>
          <a:bodyPr vert="horz" lIns="81637" tIns="40819" rIns="81637" bIns="40819" rtlCol="0" anchor="b">
            <a:normAutofit/>
          </a:bodyPr>
          <a:lstStyle>
            <a:lvl1pPr algn="l" defTabSz="1088776" rtl="0" eaLnBrk="1" latinLnBrk="0" hangingPunct="1">
              <a:spcBef>
                <a:spcPct val="0"/>
              </a:spcBef>
              <a:buNone/>
              <a:defRPr sz="4300" kern="1200" cap="all" spc="-71" baseline="0">
                <a:solidFill>
                  <a:schemeClr val="tx2"/>
                </a:solidFill>
                <a:latin typeface="+mj-lt"/>
                <a:ea typeface="+mj-ea"/>
                <a:cs typeface="+mj-cs"/>
              </a:defRPr>
            </a:lvl1pPr>
          </a:lstStyle>
          <a:p>
            <a:pPr algn="ctr"/>
            <a:r>
              <a:rPr lang="en-US" altLang="zh-TW" sz="1800" b="1" cap="none" dirty="0">
                <a:solidFill>
                  <a:schemeClr val="tx1"/>
                </a:solidFill>
                <a:latin typeface="+mn-lt"/>
              </a:rPr>
              <a:t>Net Profit Margin (%)</a:t>
            </a:r>
            <a:endParaRPr lang="zh-TW" altLang="en-US" sz="1800" b="1" cap="none" dirty="0">
              <a:solidFill>
                <a:schemeClr val="tx1"/>
              </a:solidFill>
              <a:latin typeface="+mn-lt"/>
            </a:endParaRPr>
          </a:p>
        </p:txBody>
      </p:sp>
      <p:sp>
        <p:nvSpPr>
          <p:cNvPr id="12" name="標題 1"/>
          <p:cNvSpPr txBox="1">
            <a:spLocks/>
          </p:cNvSpPr>
          <p:nvPr/>
        </p:nvSpPr>
        <p:spPr>
          <a:xfrm>
            <a:off x="630589" y="466065"/>
            <a:ext cx="7730787" cy="620838"/>
          </a:xfrm>
          <a:prstGeom prst="rect">
            <a:avLst/>
          </a:prstGeom>
        </p:spPr>
        <p:txBody>
          <a:bodyPr vert="horz" lIns="81637" tIns="40819" rIns="81637" bIns="40819" rtlCol="0" anchor="b">
            <a:normAutofit/>
          </a:bodyPr>
          <a:lstStyle>
            <a:lvl1pPr algn="l" defTabSz="1088776" rtl="0" eaLnBrk="1" latinLnBrk="0" hangingPunct="1">
              <a:spcBef>
                <a:spcPct val="0"/>
              </a:spcBef>
              <a:buNone/>
              <a:defRPr sz="4300" kern="1200" cap="all" spc="-71" baseline="0">
                <a:solidFill>
                  <a:schemeClr val="tx2"/>
                </a:solidFill>
                <a:latin typeface="+mj-lt"/>
                <a:ea typeface="+mj-ea"/>
                <a:cs typeface="+mj-cs"/>
              </a:defRPr>
            </a:lvl1pPr>
          </a:lstStyle>
          <a:p>
            <a:pPr algn="ctr"/>
            <a:r>
              <a:rPr lang="en-US" altLang="zh-TW" sz="3299" b="1" cap="none" dirty="0">
                <a:solidFill>
                  <a:schemeClr val="accent6"/>
                </a:solidFill>
                <a:latin typeface="+mn-lt"/>
              </a:rPr>
              <a:t>Profitability </a:t>
            </a:r>
            <a:endParaRPr lang="zh-TW" altLang="en-US" sz="3299" b="1" cap="none" dirty="0">
              <a:solidFill>
                <a:schemeClr val="accent6"/>
              </a:solidFill>
              <a:latin typeface="+mn-lt"/>
            </a:endParaRPr>
          </a:p>
        </p:txBody>
      </p:sp>
      <p:graphicFrame>
        <p:nvGraphicFramePr>
          <p:cNvPr id="9" name="圖表 8">
            <a:extLst>
              <a:ext uri="{FF2B5EF4-FFF2-40B4-BE49-F238E27FC236}">
                <a16:creationId xmlns="" xmlns:a16="http://schemas.microsoft.com/office/drawing/2014/main" id="{00000000-0008-0000-0100-000002000000}"/>
              </a:ext>
            </a:extLst>
          </p:cNvPr>
          <p:cNvGraphicFramePr>
            <a:graphicFrameLocks/>
          </p:cNvGraphicFramePr>
          <p:nvPr>
            <p:extLst>
              <p:ext uri="{D42A27DB-BD31-4B8C-83A1-F6EECF244321}">
                <p14:modId xmlns:p14="http://schemas.microsoft.com/office/powerpoint/2010/main" val="1064786632"/>
              </p:ext>
            </p:extLst>
          </p:nvPr>
        </p:nvGraphicFramePr>
        <p:xfrm>
          <a:off x="107504" y="1048383"/>
          <a:ext cx="4922520" cy="253746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圖表 7">
            <a:extLst>
              <a:ext uri="{FF2B5EF4-FFF2-40B4-BE49-F238E27FC236}">
                <a16:creationId xmlns:lc="http://schemas.openxmlformats.org/drawingml/2006/lockedCanvas" xmlns="" xmlns:a16="http://schemas.microsoft.com/office/drawing/2014/main" xmlns:xdr="http://schemas.openxmlformats.org/drawingml/2006/spreadsheetDrawing" id="{00000000-0008-0000-0100-000003000000}"/>
              </a:ext>
            </a:extLst>
          </p:cNvPr>
          <p:cNvGraphicFramePr>
            <a:graphicFrameLocks/>
          </p:cNvGraphicFramePr>
          <p:nvPr>
            <p:extLst>
              <p:ext uri="{D42A27DB-BD31-4B8C-83A1-F6EECF244321}">
                <p14:modId xmlns:p14="http://schemas.microsoft.com/office/powerpoint/2010/main" val="3440364601"/>
              </p:ext>
            </p:extLst>
          </p:nvPr>
        </p:nvGraphicFramePr>
        <p:xfrm>
          <a:off x="4427984" y="1799220"/>
          <a:ext cx="4607818" cy="249464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圖表 13">
            <a:extLst>
              <a:ext uri="{FF2B5EF4-FFF2-40B4-BE49-F238E27FC236}">
                <a16:creationId xmlns:lc="http://schemas.openxmlformats.org/drawingml/2006/lockedCanvas" xmlns="" xmlns:a16="http://schemas.microsoft.com/office/drawing/2014/main" xmlns:xdr="http://schemas.openxmlformats.org/drawingml/2006/spreadsheetDrawing" id="{00000000-0008-0000-0100-000002000000}"/>
              </a:ext>
            </a:extLst>
          </p:cNvPr>
          <p:cNvGraphicFramePr>
            <a:graphicFrameLocks/>
          </p:cNvGraphicFramePr>
          <p:nvPr>
            <p:extLst>
              <p:ext uri="{D42A27DB-BD31-4B8C-83A1-F6EECF244321}">
                <p14:modId xmlns:p14="http://schemas.microsoft.com/office/powerpoint/2010/main" val="1667935453"/>
              </p:ext>
            </p:extLst>
          </p:nvPr>
        </p:nvGraphicFramePr>
        <p:xfrm>
          <a:off x="55163" y="1923847"/>
          <a:ext cx="4608512" cy="2364923"/>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9914523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標題 1"/>
          <p:cNvSpPr txBox="1">
            <a:spLocks/>
          </p:cNvSpPr>
          <p:nvPr/>
        </p:nvSpPr>
        <p:spPr>
          <a:xfrm>
            <a:off x="630589" y="366736"/>
            <a:ext cx="7730787" cy="620838"/>
          </a:xfrm>
          <a:prstGeom prst="rect">
            <a:avLst/>
          </a:prstGeom>
        </p:spPr>
        <p:txBody>
          <a:bodyPr vert="horz" lIns="81637" tIns="40819" rIns="81637" bIns="40819" rtlCol="0" anchor="b">
            <a:normAutofit/>
          </a:bodyPr>
          <a:lstStyle>
            <a:lvl1pPr algn="l" defTabSz="1088776" rtl="0" eaLnBrk="1" latinLnBrk="0" hangingPunct="1">
              <a:spcBef>
                <a:spcPct val="0"/>
              </a:spcBef>
              <a:buNone/>
              <a:defRPr sz="4300" kern="1200" cap="all" spc="-71" baseline="0">
                <a:solidFill>
                  <a:schemeClr val="tx2"/>
                </a:solidFill>
                <a:latin typeface="+mj-lt"/>
                <a:ea typeface="+mj-ea"/>
                <a:cs typeface="+mj-cs"/>
              </a:defRPr>
            </a:lvl1pPr>
          </a:lstStyle>
          <a:p>
            <a:pPr algn="ctr"/>
            <a:r>
              <a:rPr lang="en-US" altLang="zh-TW" sz="3299" b="1" cap="none" dirty="0">
                <a:solidFill>
                  <a:schemeClr val="accent6"/>
                </a:solidFill>
                <a:latin typeface="+mn-lt"/>
              </a:rPr>
              <a:t>Consolidated P&amp;L</a:t>
            </a:r>
            <a:endParaRPr lang="zh-TW" altLang="en-US" sz="3299" b="1" cap="none" dirty="0">
              <a:solidFill>
                <a:schemeClr val="accent6"/>
              </a:solidFill>
              <a:latin typeface="+mn-lt"/>
            </a:endParaRPr>
          </a:p>
        </p:txBody>
      </p:sp>
      <p:pic>
        <p:nvPicPr>
          <p:cNvPr id="3" name="圖片 2"/>
          <p:cNvPicPr>
            <a:picLocks noChangeAspect="1"/>
          </p:cNvPicPr>
          <p:nvPr/>
        </p:nvPicPr>
        <p:blipFill>
          <a:blip r:embed="rId3"/>
          <a:stretch>
            <a:fillRect/>
          </a:stretch>
        </p:blipFill>
        <p:spPr>
          <a:xfrm>
            <a:off x="1006934" y="987574"/>
            <a:ext cx="6978095" cy="3384376"/>
          </a:xfrm>
          <a:prstGeom prst="rect">
            <a:avLst/>
          </a:prstGeom>
        </p:spPr>
      </p:pic>
      <p:pic>
        <p:nvPicPr>
          <p:cNvPr id="4" name="圖片 3"/>
          <p:cNvPicPr>
            <a:picLocks noChangeAspect="1"/>
          </p:cNvPicPr>
          <p:nvPr/>
        </p:nvPicPr>
        <p:blipFill>
          <a:blip r:embed="rId4"/>
          <a:stretch>
            <a:fillRect/>
          </a:stretch>
        </p:blipFill>
        <p:spPr>
          <a:xfrm>
            <a:off x="755576" y="991706"/>
            <a:ext cx="7658100" cy="3810000"/>
          </a:xfrm>
          <a:prstGeom prst="rect">
            <a:avLst/>
          </a:prstGeom>
        </p:spPr>
      </p:pic>
    </p:spTree>
    <p:extLst>
      <p:ext uri="{BB962C8B-B14F-4D97-AF65-F5344CB8AC3E}">
        <p14:creationId xmlns:p14="http://schemas.microsoft.com/office/powerpoint/2010/main" val="26928936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標題 1"/>
          <p:cNvSpPr txBox="1">
            <a:spLocks/>
          </p:cNvSpPr>
          <p:nvPr/>
        </p:nvSpPr>
        <p:spPr>
          <a:xfrm>
            <a:off x="630589" y="366736"/>
            <a:ext cx="7730787" cy="620838"/>
          </a:xfrm>
          <a:prstGeom prst="rect">
            <a:avLst/>
          </a:prstGeom>
        </p:spPr>
        <p:txBody>
          <a:bodyPr vert="horz" lIns="81637" tIns="40819" rIns="81637" bIns="40819" rtlCol="0" anchor="b">
            <a:normAutofit/>
          </a:bodyPr>
          <a:lstStyle>
            <a:lvl1pPr algn="l" defTabSz="1088776" rtl="0" eaLnBrk="1" latinLnBrk="0" hangingPunct="1">
              <a:spcBef>
                <a:spcPct val="0"/>
              </a:spcBef>
              <a:buNone/>
              <a:defRPr sz="4300" kern="1200" cap="all" spc="-71" baseline="0">
                <a:solidFill>
                  <a:schemeClr val="tx2"/>
                </a:solidFill>
                <a:latin typeface="+mj-lt"/>
                <a:ea typeface="+mj-ea"/>
                <a:cs typeface="+mj-cs"/>
              </a:defRPr>
            </a:lvl1pPr>
          </a:lstStyle>
          <a:p>
            <a:pPr algn="ctr"/>
            <a:r>
              <a:rPr lang="en-US" altLang="zh-TW" sz="3299" b="1" cap="none" dirty="0">
                <a:solidFill>
                  <a:schemeClr val="accent6"/>
                </a:solidFill>
                <a:latin typeface="+mn-lt"/>
              </a:rPr>
              <a:t>Consolidated Balance Sheets</a:t>
            </a:r>
            <a:endParaRPr lang="zh-TW" altLang="en-US" sz="5399" b="1" cap="none" dirty="0">
              <a:solidFill>
                <a:schemeClr val="accent6"/>
              </a:solidFill>
              <a:latin typeface="+mn-lt"/>
            </a:endParaRPr>
          </a:p>
        </p:txBody>
      </p:sp>
      <p:pic>
        <p:nvPicPr>
          <p:cNvPr id="4" name="圖片 3"/>
          <p:cNvPicPr>
            <a:picLocks noChangeAspect="1"/>
          </p:cNvPicPr>
          <p:nvPr/>
        </p:nvPicPr>
        <p:blipFill>
          <a:blip r:embed="rId2"/>
          <a:stretch>
            <a:fillRect/>
          </a:stretch>
        </p:blipFill>
        <p:spPr>
          <a:xfrm>
            <a:off x="939018" y="970004"/>
            <a:ext cx="7405589" cy="3979713"/>
          </a:xfrm>
          <a:prstGeom prst="rect">
            <a:avLst/>
          </a:prstGeom>
        </p:spPr>
      </p:pic>
    </p:spTree>
    <p:extLst>
      <p:ext uri="{BB962C8B-B14F-4D97-AF65-F5344CB8AC3E}">
        <p14:creationId xmlns:p14="http://schemas.microsoft.com/office/powerpoint/2010/main" val="14019832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stretch>
            <a:fillRect/>
          </a:stretch>
        </p:blipFill>
        <p:spPr>
          <a:xfrm>
            <a:off x="0" y="267494"/>
            <a:ext cx="9144000" cy="4989361"/>
          </a:xfrm>
          <a:prstGeom prst="rect">
            <a:avLst/>
          </a:prstGeom>
        </p:spPr>
      </p:pic>
      <p:sp>
        <p:nvSpPr>
          <p:cNvPr id="5" name="TextBox 5">
            <a:extLst>
              <a:ext uri="{FF2B5EF4-FFF2-40B4-BE49-F238E27FC236}">
                <a16:creationId xmlns="" xmlns:a16="http://schemas.microsoft.com/office/drawing/2014/main" id="{95E3BD7D-EEC6-41FC-867D-95F2B71346B3}"/>
              </a:ext>
            </a:extLst>
          </p:cNvPr>
          <p:cNvSpPr txBox="1"/>
          <p:nvPr/>
        </p:nvSpPr>
        <p:spPr>
          <a:xfrm>
            <a:off x="899592" y="1110105"/>
            <a:ext cx="6408712" cy="2123658"/>
          </a:xfrm>
          <a:prstGeom prst="rect">
            <a:avLst/>
          </a:prstGeom>
          <a:noFill/>
        </p:spPr>
        <p:txBody>
          <a:bodyPr wrap="square" rtlCol="0" anchor="ctr">
            <a:spAutoFit/>
          </a:bodyPr>
          <a:lstStyle>
            <a:defPPr>
              <a:defRPr lang="en-US"/>
            </a:defPPr>
            <a:lvl1pPr>
              <a:defRPr sz="7200">
                <a:solidFill>
                  <a:schemeClr val="bg1"/>
                </a:solidFill>
                <a:effectLst>
                  <a:outerShdw blurRad="12700" dist="88900" dir="3000000" algn="tl" rotWithShape="0">
                    <a:schemeClr val="accent2">
                      <a:alpha val="40000"/>
                    </a:schemeClr>
                  </a:outerShdw>
                </a:effectLst>
              </a:defRPr>
            </a:lvl1pPr>
          </a:lstStyle>
          <a:p>
            <a:pPr marL="571500" indent="-571500">
              <a:buFont typeface="Arial" panose="020B0604020202020204" pitchFamily="34" charset="0"/>
              <a:buChar char="•"/>
            </a:pPr>
            <a:r>
              <a:rPr lang="en-US" altLang="ko-KR" sz="2400" b="1" dirty="0">
                <a:solidFill>
                  <a:schemeClr val="tx2">
                    <a:lumMod val="40000"/>
                    <a:lumOff val="60000"/>
                  </a:schemeClr>
                </a:solidFill>
                <a:effectLst/>
                <a:ea typeface="Arial Unicode MS"/>
              </a:rPr>
              <a:t>About De </a:t>
            </a:r>
            <a:r>
              <a:rPr lang="en-US" altLang="ko-KR" sz="2400" b="1" dirty="0" err="1">
                <a:solidFill>
                  <a:schemeClr val="tx2">
                    <a:lumMod val="40000"/>
                    <a:lumOff val="60000"/>
                  </a:schemeClr>
                </a:solidFill>
                <a:effectLst/>
                <a:ea typeface="Arial Unicode MS"/>
              </a:rPr>
              <a:t>Licacy</a:t>
            </a:r>
            <a:endParaRPr lang="en-US" altLang="ko-KR" sz="2400" b="1" dirty="0">
              <a:solidFill>
                <a:schemeClr val="tx2">
                  <a:lumMod val="40000"/>
                  <a:lumOff val="60000"/>
                </a:schemeClr>
              </a:solidFill>
              <a:effectLst/>
              <a:ea typeface="Arial Unicode MS"/>
            </a:endParaRPr>
          </a:p>
          <a:p>
            <a:pPr marL="571500" indent="-571500">
              <a:buFont typeface="Arial" panose="020B0604020202020204" pitchFamily="34" charset="0"/>
              <a:buChar char="•"/>
            </a:pPr>
            <a:r>
              <a:rPr lang="en-US" altLang="ko-KR" sz="2400" b="1" dirty="0">
                <a:solidFill>
                  <a:schemeClr val="tx2">
                    <a:lumMod val="40000"/>
                    <a:lumOff val="60000"/>
                  </a:schemeClr>
                </a:solidFill>
                <a:effectLst/>
                <a:ea typeface="Arial Unicode MS"/>
              </a:rPr>
              <a:t>Products</a:t>
            </a:r>
          </a:p>
          <a:p>
            <a:pPr marL="571500" indent="-571500">
              <a:buFont typeface="Arial" panose="020B0604020202020204" pitchFamily="34" charset="0"/>
              <a:buChar char="•"/>
            </a:pPr>
            <a:r>
              <a:rPr lang="en-US" altLang="zh-TW" sz="2400" b="1" dirty="0">
                <a:solidFill>
                  <a:schemeClr val="bg1">
                    <a:lumMod val="75000"/>
                  </a:schemeClr>
                </a:solidFill>
                <a:effectLst/>
              </a:rPr>
              <a:t>Financial </a:t>
            </a:r>
            <a:r>
              <a:rPr lang="en-US" altLang="zh-TW" sz="2400" b="1" dirty="0" smtClean="0">
                <a:solidFill>
                  <a:schemeClr val="bg1">
                    <a:lumMod val="75000"/>
                  </a:schemeClr>
                </a:solidFill>
                <a:effectLst/>
              </a:rPr>
              <a:t>Performance</a:t>
            </a:r>
          </a:p>
          <a:p>
            <a:pPr marL="571500" indent="-571500">
              <a:buFont typeface="Arial" panose="020B0604020202020204" pitchFamily="34" charset="0"/>
              <a:buChar char="•"/>
            </a:pPr>
            <a:r>
              <a:rPr lang="en-US" altLang="zh-TW" sz="3600" b="1" dirty="0" smtClean="0">
                <a:effectLst/>
              </a:rPr>
              <a:t>Relocation </a:t>
            </a:r>
            <a:r>
              <a:rPr lang="en-US" altLang="zh-TW" sz="3600" b="1" dirty="0">
                <a:effectLst/>
              </a:rPr>
              <a:t>Compensation</a:t>
            </a:r>
          </a:p>
          <a:p>
            <a:pPr marL="571500" indent="-571500">
              <a:buFont typeface="Arial" panose="020B0604020202020204" pitchFamily="34" charset="0"/>
              <a:buChar char="•"/>
            </a:pPr>
            <a:r>
              <a:rPr lang="en-US" altLang="ko-KR" sz="2400" b="1" dirty="0" smtClean="0">
                <a:solidFill>
                  <a:schemeClr val="bg1">
                    <a:lumMod val="75000"/>
                  </a:schemeClr>
                </a:solidFill>
                <a:effectLst/>
                <a:ea typeface="Arial Unicode MS"/>
              </a:rPr>
              <a:t>Partnership</a:t>
            </a:r>
            <a:endParaRPr lang="en-US" altLang="ko-KR" sz="2400" b="1" dirty="0">
              <a:solidFill>
                <a:schemeClr val="bg1">
                  <a:lumMod val="75000"/>
                </a:schemeClr>
              </a:solidFill>
              <a:effectLst/>
              <a:ea typeface="Arial Unicode MS"/>
            </a:endParaRPr>
          </a:p>
        </p:txBody>
      </p:sp>
    </p:spTree>
    <p:extLst>
      <p:ext uri="{BB962C8B-B14F-4D97-AF65-F5344CB8AC3E}">
        <p14:creationId xmlns:p14="http://schemas.microsoft.com/office/powerpoint/2010/main" val="40799905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p:cNvSpPr txBox="1">
            <a:spLocks/>
          </p:cNvSpPr>
          <p:nvPr/>
        </p:nvSpPr>
        <p:spPr>
          <a:xfrm>
            <a:off x="457200" y="400050"/>
            <a:ext cx="8229600" cy="742950"/>
          </a:xfrm>
          <a:prstGeom prst="rect">
            <a:avLst/>
          </a:prstGeom>
        </p:spPr>
        <p:txBody>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r>
              <a:rPr lang="en-US" altLang="zh-TW" b="1" dirty="0">
                <a:solidFill>
                  <a:schemeClr val="accent6"/>
                </a:solidFill>
              </a:rPr>
              <a:t>Relocation Compensation</a:t>
            </a:r>
          </a:p>
        </p:txBody>
      </p:sp>
      <p:pic>
        <p:nvPicPr>
          <p:cNvPr id="3" name="圖片 2"/>
          <p:cNvPicPr>
            <a:picLocks noChangeAspect="1"/>
          </p:cNvPicPr>
          <p:nvPr/>
        </p:nvPicPr>
        <p:blipFill>
          <a:blip r:embed="rId2"/>
          <a:stretch>
            <a:fillRect/>
          </a:stretch>
        </p:blipFill>
        <p:spPr>
          <a:xfrm>
            <a:off x="323528" y="1347614"/>
            <a:ext cx="8267700" cy="3114675"/>
          </a:xfrm>
          <a:prstGeom prst="rect">
            <a:avLst/>
          </a:prstGeom>
        </p:spPr>
      </p:pic>
    </p:spTree>
    <p:extLst>
      <p:ext uri="{BB962C8B-B14F-4D97-AF65-F5344CB8AC3E}">
        <p14:creationId xmlns:p14="http://schemas.microsoft.com/office/powerpoint/2010/main" val="32286953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rotWithShape="1">
          <a:blip r:embed="rId2" cstate="print">
            <a:extLst>
              <a:ext uri="{BEBA8EAE-BF5A-486C-A8C5-ECC9F3942E4B}">
                <a14:imgProps xmlns:a14="http://schemas.microsoft.com/office/drawing/2010/main">
                  <a14:imgLayer r:embed="rId3">
                    <a14:imgEffect>
                      <a14:artisticWatercolorSponge/>
                    </a14:imgEffect>
                  </a14:imgLayer>
                </a14:imgProps>
              </a:ext>
              <a:ext uri="{28A0092B-C50C-407E-A947-70E740481C1C}">
                <a14:useLocalDpi xmlns:a14="http://schemas.microsoft.com/office/drawing/2010/main" val="0"/>
              </a:ext>
            </a:extLst>
          </a:blip>
          <a:srcRect t="13831" b="13829"/>
          <a:stretch/>
        </p:blipFill>
        <p:spPr>
          <a:xfrm>
            <a:off x="1971" y="267494"/>
            <a:ext cx="9144000" cy="4896544"/>
          </a:xfrm>
          <a:prstGeom prst="rect">
            <a:avLst/>
          </a:prstGeom>
        </p:spPr>
      </p:pic>
      <p:sp>
        <p:nvSpPr>
          <p:cNvPr id="2" name="TextBox 5">
            <a:extLst>
              <a:ext uri="{FF2B5EF4-FFF2-40B4-BE49-F238E27FC236}">
                <a16:creationId xmlns="" xmlns:a16="http://schemas.microsoft.com/office/drawing/2014/main" id="{95E3BD7D-EEC6-41FC-867D-95F2B71346B3}"/>
              </a:ext>
            </a:extLst>
          </p:cNvPr>
          <p:cNvSpPr txBox="1"/>
          <p:nvPr/>
        </p:nvSpPr>
        <p:spPr>
          <a:xfrm>
            <a:off x="971600" y="608352"/>
            <a:ext cx="5904656" cy="2123658"/>
          </a:xfrm>
          <a:prstGeom prst="rect">
            <a:avLst/>
          </a:prstGeom>
          <a:noFill/>
        </p:spPr>
        <p:txBody>
          <a:bodyPr wrap="square" rtlCol="0" anchor="ctr">
            <a:spAutoFit/>
          </a:bodyPr>
          <a:lstStyle>
            <a:defPPr>
              <a:defRPr lang="en-US"/>
            </a:defPPr>
            <a:lvl1pPr>
              <a:defRPr sz="7200">
                <a:solidFill>
                  <a:schemeClr val="bg1"/>
                </a:solidFill>
                <a:effectLst>
                  <a:outerShdw blurRad="12700" dist="88900" dir="3000000" algn="tl" rotWithShape="0">
                    <a:schemeClr val="accent2">
                      <a:alpha val="40000"/>
                    </a:schemeClr>
                  </a:outerShdw>
                </a:effectLst>
              </a:defRPr>
            </a:lvl1pPr>
          </a:lstStyle>
          <a:p>
            <a:pPr marL="571500" indent="-571500">
              <a:buFont typeface="Arial" panose="020B0604020202020204" pitchFamily="34" charset="0"/>
              <a:buChar char="•"/>
            </a:pPr>
            <a:r>
              <a:rPr lang="en-US" altLang="ko-KR" sz="2400" b="1" dirty="0">
                <a:solidFill>
                  <a:schemeClr val="tx2">
                    <a:lumMod val="40000"/>
                    <a:lumOff val="60000"/>
                  </a:schemeClr>
                </a:solidFill>
                <a:effectLst/>
                <a:ea typeface="Arial Unicode MS"/>
              </a:rPr>
              <a:t>About De </a:t>
            </a:r>
            <a:r>
              <a:rPr lang="en-US" altLang="ko-KR" sz="2400" b="1" dirty="0" err="1">
                <a:solidFill>
                  <a:schemeClr val="tx2">
                    <a:lumMod val="40000"/>
                    <a:lumOff val="60000"/>
                  </a:schemeClr>
                </a:solidFill>
                <a:effectLst/>
                <a:ea typeface="Arial Unicode MS"/>
              </a:rPr>
              <a:t>Licacy</a:t>
            </a:r>
            <a:endParaRPr lang="en-US" altLang="ko-KR" sz="2400" b="1" dirty="0">
              <a:solidFill>
                <a:schemeClr val="tx2">
                  <a:lumMod val="40000"/>
                  <a:lumOff val="60000"/>
                </a:schemeClr>
              </a:solidFill>
              <a:effectLst/>
              <a:ea typeface="Arial Unicode MS"/>
            </a:endParaRPr>
          </a:p>
          <a:p>
            <a:pPr marL="571500" indent="-571500">
              <a:buFont typeface="Arial" panose="020B0604020202020204" pitchFamily="34" charset="0"/>
              <a:buChar char="•"/>
            </a:pPr>
            <a:r>
              <a:rPr lang="en-US" altLang="ko-KR" sz="2400" b="1" dirty="0">
                <a:solidFill>
                  <a:schemeClr val="tx2">
                    <a:lumMod val="40000"/>
                    <a:lumOff val="60000"/>
                  </a:schemeClr>
                </a:solidFill>
                <a:effectLst/>
                <a:ea typeface="Arial Unicode MS"/>
              </a:rPr>
              <a:t>Products</a:t>
            </a:r>
          </a:p>
          <a:p>
            <a:pPr marL="571500" indent="-571500">
              <a:buFont typeface="Arial" panose="020B0604020202020204" pitchFamily="34" charset="0"/>
              <a:buChar char="•"/>
            </a:pPr>
            <a:r>
              <a:rPr lang="en-US" altLang="zh-TW" sz="2400" b="1" dirty="0">
                <a:solidFill>
                  <a:schemeClr val="bg1">
                    <a:lumMod val="75000"/>
                  </a:schemeClr>
                </a:solidFill>
                <a:effectLst/>
              </a:rPr>
              <a:t>Financial Performance</a:t>
            </a:r>
            <a:endParaRPr lang="en-US" altLang="ko-KR" sz="2400" b="1" dirty="0">
              <a:solidFill>
                <a:schemeClr val="bg1">
                  <a:lumMod val="75000"/>
                </a:schemeClr>
              </a:solidFill>
              <a:effectLst/>
              <a:ea typeface="Arial Unicode MS"/>
            </a:endParaRPr>
          </a:p>
          <a:p>
            <a:pPr marL="571500" indent="-571500">
              <a:buFont typeface="Arial" panose="020B0604020202020204" pitchFamily="34" charset="0"/>
              <a:buChar char="•"/>
            </a:pPr>
            <a:r>
              <a:rPr lang="en-US" altLang="zh-TW" sz="2400" b="1" dirty="0" smtClean="0">
                <a:solidFill>
                  <a:schemeClr val="bg1">
                    <a:lumMod val="75000"/>
                  </a:schemeClr>
                </a:solidFill>
                <a:effectLst/>
              </a:rPr>
              <a:t>Relocation </a:t>
            </a:r>
            <a:r>
              <a:rPr lang="en-US" altLang="zh-TW" sz="2400" b="1" dirty="0">
                <a:solidFill>
                  <a:schemeClr val="bg1">
                    <a:lumMod val="75000"/>
                  </a:schemeClr>
                </a:solidFill>
                <a:effectLst/>
              </a:rPr>
              <a:t>Compensation</a:t>
            </a:r>
          </a:p>
          <a:p>
            <a:pPr marL="571500" indent="-571500">
              <a:buFont typeface="Arial" panose="020B0604020202020204" pitchFamily="34" charset="0"/>
              <a:buChar char="•"/>
            </a:pPr>
            <a:r>
              <a:rPr lang="en-US" altLang="ko-KR" sz="3600" b="1" dirty="0" smtClean="0">
                <a:effectLst/>
                <a:ea typeface="Arial Unicode MS"/>
              </a:rPr>
              <a:t>Partnership</a:t>
            </a:r>
            <a:endParaRPr lang="en-US" altLang="ko-KR" sz="3600" b="1" dirty="0">
              <a:effectLst/>
              <a:ea typeface="Arial Unicode MS"/>
            </a:endParaRPr>
          </a:p>
        </p:txBody>
      </p:sp>
    </p:spTree>
    <p:extLst>
      <p:ext uri="{BB962C8B-B14F-4D97-AF65-F5344CB8AC3E}">
        <p14:creationId xmlns:p14="http://schemas.microsoft.com/office/powerpoint/2010/main" val="25122353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30588" y="466065"/>
            <a:ext cx="7729571" cy="620838"/>
          </a:xfrm>
        </p:spPr>
        <p:txBody>
          <a:bodyPr>
            <a:normAutofit/>
          </a:bodyPr>
          <a:lstStyle/>
          <a:p>
            <a:pPr algn="ctr"/>
            <a:r>
              <a:rPr lang="en-US" altLang="zh-TW" sz="3299" b="1" dirty="0">
                <a:latin typeface="+mn-lt"/>
              </a:rPr>
              <a:t>Disclaimer</a:t>
            </a:r>
            <a:endParaRPr lang="zh-TW" altLang="en-US" sz="3299" b="1" dirty="0">
              <a:latin typeface="+mn-lt"/>
            </a:endParaRPr>
          </a:p>
        </p:txBody>
      </p:sp>
      <p:sp>
        <p:nvSpPr>
          <p:cNvPr id="3" name="內容版面配置區 2"/>
          <p:cNvSpPr>
            <a:spLocks noGrp="1"/>
          </p:cNvSpPr>
          <p:nvPr>
            <p:ph idx="1"/>
          </p:nvPr>
        </p:nvSpPr>
        <p:spPr>
          <a:xfrm>
            <a:off x="630588" y="1329935"/>
            <a:ext cx="7620000" cy="3280078"/>
          </a:xfrm>
        </p:spPr>
        <p:txBody>
          <a:bodyPr>
            <a:normAutofit fontScale="85000" lnSpcReduction="10000"/>
          </a:bodyPr>
          <a:lstStyle/>
          <a:p>
            <a:r>
              <a:rPr lang="en-US" altLang="zh-TW" dirty="0"/>
              <a:t>The information contained in this presentation, including all forward-looking information, is subject to change without notice, whether as a result of new information, future events or otherwise, and De </a:t>
            </a:r>
            <a:r>
              <a:rPr lang="en-US" altLang="zh-TW" dirty="0" err="1"/>
              <a:t>Licacy</a:t>
            </a:r>
            <a:r>
              <a:rPr lang="en-US" altLang="zh-TW" dirty="0"/>
              <a:t> Co., Ltd. (the “Company”) undertakes no obligation to update or revise the information contained in this presentation. No representation or warranty, either expressed or implied, is provided in relation to the accuracy, completeness or reliability of the information contained herein, nor is the information intended to be a complete statement of the Company, markets or developments referred to in this presentation.</a:t>
            </a:r>
          </a:p>
        </p:txBody>
      </p:sp>
    </p:spTree>
    <p:extLst>
      <p:ext uri="{BB962C8B-B14F-4D97-AF65-F5344CB8AC3E}">
        <p14:creationId xmlns:p14="http://schemas.microsoft.com/office/powerpoint/2010/main" val="426924592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投影片編號版面配置區 1"/>
          <p:cNvSpPr txBox="1">
            <a:spLocks noGrp="1"/>
          </p:cNvSpPr>
          <p:nvPr/>
        </p:nvSpPr>
        <p:spPr bwMode="auto">
          <a:xfrm flipH="1" flipV="1">
            <a:off x="5356974" y="5943307"/>
            <a:ext cx="76200" cy="84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wrap="square" lIns="0" tIns="0" rIns="0" bIns="0">
            <a:spAutoFit/>
          </a:bodyPr>
          <a:lstStyle>
            <a:lvl1pPr marL="57150">
              <a:spcBef>
                <a:spcPct val="20000"/>
              </a:spcBef>
              <a:defRPr>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9pPr>
          </a:lstStyle>
          <a:p>
            <a:pPr eaLnBrk="1" hangingPunct="1">
              <a:lnSpc>
                <a:spcPts val="1100"/>
              </a:lnSpc>
              <a:spcBef>
                <a:spcPct val="0"/>
              </a:spcBef>
            </a:pPr>
            <a:endParaRPr kumimoji="0" lang="en-US" altLang="zh-TW" sz="1200" u="none"/>
          </a:p>
        </p:txBody>
      </p:sp>
      <p:pic>
        <p:nvPicPr>
          <p:cNvPr id="16" name="Picture 6"/>
          <p:cNvPicPr>
            <a:picLocks noChangeAspect="1" noChangeArrowheads="1"/>
          </p:cNvPicPr>
          <p:nvPr/>
        </p:nvPicPr>
        <p:blipFill>
          <a:blip r:embed="rId3" cstate="print"/>
          <a:stretch>
            <a:fillRect/>
          </a:stretch>
        </p:blipFill>
        <p:spPr bwMode="auto">
          <a:xfrm>
            <a:off x="3115719" y="1001799"/>
            <a:ext cx="1625191" cy="95344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7" name="投影片編號版面配置區 1"/>
          <p:cNvSpPr txBox="1">
            <a:spLocks noGrp="1"/>
          </p:cNvSpPr>
          <p:nvPr/>
        </p:nvSpPr>
        <p:spPr bwMode="auto">
          <a:xfrm flipH="1" flipV="1">
            <a:off x="4664710" y="5286375"/>
            <a:ext cx="76200" cy="140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wrap="square" lIns="0" tIns="0" rIns="0" bIns="0">
            <a:spAutoFit/>
          </a:bodyPr>
          <a:lstStyle>
            <a:defPPr>
              <a:defRPr lang="zh-TW"/>
            </a:defPPr>
            <a:lvl1pPr algn="l" rtl="0" eaLnBrk="0" fontAlgn="base" hangingPunct="0">
              <a:spcBef>
                <a:spcPct val="0"/>
              </a:spcBef>
              <a:spcAft>
                <a:spcPct val="0"/>
              </a:spcAft>
              <a:defRPr kumimoji="1" sz="3600" b="1" u="sng" kern="1200">
                <a:solidFill>
                  <a:schemeClr val="tx1"/>
                </a:solidFill>
                <a:latin typeface="Calibri" panose="020F050202020403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3600" b="1" u="sng" kern="1200">
                <a:solidFill>
                  <a:schemeClr val="tx1"/>
                </a:solidFill>
                <a:latin typeface="Calibri" panose="020F050202020403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3600" b="1" u="sng" kern="1200">
                <a:solidFill>
                  <a:schemeClr val="tx1"/>
                </a:solidFill>
                <a:latin typeface="Calibri" panose="020F050202020403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3600" b="1" u="sng" kern="1200">
                <a:solidFill>
                  <a:schemeClr val="tx1"/>
                </a:solidFill>
                <a:latin typeface="Calibri" panose="020F050202020403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3600" b="1" u="sng" kern="1200">
                <a:solidFill>
                  <a:schemeClr val="tx1"/>
                </a:solidFill>
                <a:latin typeface="Calibri" panose="020F0502020204030204" pitchFamily="34" charset="0"/>
                <a:ea typeface="新細明體" panose="02020500000000000000" pitchFamily="18" charset="-120"/>
                <a:cs typeface="+mn-cs"/>
              </a:defRPr>
            </a:lvl5pPr>
            <a:lvl6pPr marL="2286000" algn="l" defTabSz="914400" rtl="0" eaLnBrk="1" latinLnBrk="0" hangingPunct="1">
              <a:defRPr kumimoji="1" sz="3600" b="1" u="sng" kern="1200">
                <a:solidFill>
                  <a:schemeClr val="tx1"/>
                </a:solidFill>
                <a:latin typeface="Calibri" panose="020F0502020204030204" pitchFamily="34" charset="0"/>
                <a:ea typeface="新細明體" panose="02020500000000000000" pitchFamily="18" charset="-120"/>
                <a:cs typeface="+mn-cs"/>
              </a:defRPr>
            </a:lvl6pPr>
            <a:lvl7pPr marL="2743200" algn="l" defTabSz="914400" rtl="0" eaLnBrk="1" latinLnBrk="0" hangingPunct="1">
              <a:defRPr kumimoji="1" sz="3600" b="1" u="sng" kern="1200">
                <a:solidFill>
                  <a:schemeClr val="tx1"/>
                </a:solidFill>
                <a:latin typeface="Calibri" panose="020F0502020204030204" pitchFamily="34" charset="0"/>
                <a:ea typeface="新細明體" panose="02020500000000000000" pitchFamily="18" charset="-120"/>
                <a:cs typeface="+mn-cs"/>
              </a:defRPr>
            </a:lvl7pPr>
            <a:lvl8pPr marL="3200400" algn="l" defTabSz="914400" rtl="0" eaLnBrk="1" latinLnBrk="0" hangingPunct="1">
              <a:defRPr kumimoji="1" sz="3600" b="1" u="sng" kern="1200">
                <a:solidFill>
                  <a:schemeClr val="tx1"/>
                </a:solidFill>
                <a:latin typeface="Calibri" panose="020F0502020204030204" pitchFamily="34" charset="0"/>
                <a:ea typeface="新細明體" panose="02020500000000000000" pitchFamily="18" charset="-120"/>
                <a:cs typeface="+mn-cs"/>
              </a:defRPr>
            </a:lvl8pPr>
            <a:lvl9pPr marL="3657600" algn="l" defTabSz="914400" rtl="0" eaLnBrk="1" latinLnBrk="0" hangingPunct="1">
              <a:defRPr kumimoji="1" sz="3600" b="1" u="sng" kern="1200">
                <a:solidFill>
                  <a:schemeClr val="tx1"/>
                </a:solidFill>
                <a:latin typeface="Calibri" panose="020F0502020204030204" pitchFamily="34" charset="0"/>
                <a:ea typeface="新細明體" panose="02020500000000000000" pitchFamily="18" charset="-120"/>
                <a:cs typeface="+mn-cs"/>
              </a:defRPr>
            </a:lvl9pPr>
          </a:lstStyle>
          <a:p>
            <a:pPr eaLnBrk="1" hangingPunct="1">
              <a:lnSpc>
                <a:spcPts val="1100"/>
              </a:lnSpc>
              <a:spcBef>
                <a:spcPct val="0"/>
              </a:spcBef>
            </a:pPr>
            <a:endParaRPr kumimoji="0" lang="en-US" altLang="zh-TW" sz="1200" u="none"/>
          </a:p>
        </p:txBody>
      </p:sp>
      <p:pic>
        <p:nvPicPr>
          <p:cNvPr id="19" name="Picture 2"/>
          <p:cNvPicPr>
            <a:picLocks noChangeAspect="1" noChangeArrowheads="1"/>
          </p:cNvPicPr>
          <p:nvPr/>
        </p:nvPicPr>
        <p:blipFill>
          <a:blip r:embed="rId4" cstate="email"/>
          <a:stretch>
            <a:fillRect/>
          </a:stretch>
        </p:blipFill>
        <p:spPr bwMode="auto">
          <a:xfrm>
            <a:off x="5461181" y="1228440"/>
            <a:ext cx="2254721" cy="503286"/>
          </a:xfrm>
          <a:prstGeom prst="rect">
            <a:avLst/>
          </a:prstGeom>
          <a:noFill/>
          <a:ln>
            <a:noFill/>
          </a:ln>
          <a:effectLst/>
          <a:extLst>
            <a:ext uri="{909E8E84-426E-40DD-AFC4-6F175D3DCCD1}">
              <a14:hiddenFill xmlns:a14="http://schemas.microsoft.com/office/drawing/2010/main">
                <a:blipFill dpi="0" rotWithShape="0">
                  <a:blip/>
                  <a:srcRect r="56976"/>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 name="Picture 3"/>
          <p:cNvPicPr>
            <a:picLocks noChangeAspect="1" noChangeArrowheads="1"/>
          </p:cNvPicPr>
          <p:nvPr/>
        </p:nvPicPr>
        <p:blipFill>
          <a:blip r:embed="rId5" cstate="email"/>
          <a:stretch>
            <a:fillRect/>
          </a:stretch>
        </p:blipFill>
        <p:spPr bwMode="auto">
          <a:xfrm>
            <a:off x="663184" y="2820450"/>
            <a:ext cx="1378627" cy="372602"/>
          </a:xfrm>
          <a:prstGeom prst="rect">
            <a:avLst/>
          </a:prstGeom>
          <a:noFill/>
          <a:ln>
            <a:noFill/>
          </a:ln>
          <a:effectLst/>
          <a:extLst>
            <a:ext uri="{909E8E84-426E-40DD-AFC4-6F175D3DCCD1}">
              <a14:hiddenFill xmlns:a14="http://schemas.microsoft.com/office/drawing/2010/main">
                <a:blipFill dpi="0" rotWithShape="0">
                  <a:blip/>
                  <a:srcRect r="71632"/>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1" name="Picture 4"/>
          <p:cNvPicPr>
            <a:picLocks noChangeAspect="1" noChangeArrowheads="1"/>
          </p:cNvPicPr>
          <p:nvPr/>
        </p:nvPicPr>
        <p:blipFill>
          <a:blip r:embed="rId6" cstate="print"/>
          <a:stretch>
            <a:fillRect/>
          </a:stretch>
        </p:blipFill>
        <p:spPr bwMode="auto">
          <a:xfrm>
            <a:off x="2608484" y="2112774"/>
            <a:ext cx="1304305" cy="42607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2" name="Picture 5"/>
          <p:cNvPicPr>
            <a:picLocks noChangeAspect="1" noChangeArrowheads="1"/>
          </p:cNvPicPr>
          <p:nvPr/>
        </p:nvPicPr>
        <p:blipFill>
          <a:blip r:embed="rId7" cstate="print"/>
          <a:stretch>
            <a:fillRect/>
          </a:stretch>
        </p:blipFill>
        <p:spPr bwMode="auto">
          <a:xfrm>
            <a:off x="6588540" y="3965938"/>
            <a:ext cx="2250053" cy="51343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5" name="Picture 19"/>
          <p:cNvPicPr>
            <a:picLocks noChangeAspect="1" noChangeArrowheads="1"/>
          </p:cNvPicPr>
          <p:nvPr/>
        </p:nvPicPr>
        <p:blipFill>
          <a:blip r:embed="rId8" cstate="email"/>
          <a:stretch>
            <a:fillRect/>
          </a:stretch>
        </p:blipFill>
        <p:spPr bwMode="auto">
          <a:xfrm>
            <a:off x="4754230" y="2228937"/>
            <a:ext cx="2159576" cy="41174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6" name="Picture 20"/>
          <p:cNvPicPr>
            <a:picLocks noChangeAspect="1" noChangeArrowheads="1"/>
          </p:cNvPicPr>
          <p:nvPr/>
        </p:nvPicPr>
        <p:blipFill>
          <a:blip r:embed="rId9" cstate="email"/>
          <a:stretch>
            <a:fillRect/>
          </a:stretch>
        </p:blipFill>
        <p:spPr bwMode="auto">
          <a:xfrm>
            <a:off x="5973331" y="2981817"/>
            <a:ext cx="1577163" cy="72485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7" name="Picture 1"/>
          <p:cNvPicPr>
            <a:picLocks noChangeAspect="1"/>
          </p:cNvPicPr>
          <p:nvPr/>
        </p:nvPicPr>
        <p:blipFill>
          <a:blip r:embed="rId10" cstate="email"/>
          <a:stretch>
            <a:fillRect/>
          </a:stretch>
        </p:blipFill>
        <p:spPr bwMode="auto">
          <a:xfrm>
            <a:off x="4031500" y="4043313"/>
            <a:ext cx="1907391" cy="659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2"/>
          <p:cNvPicPr>
            <a:picLocks noChangeAspect="1"/>
          </p:cNvPicPr>
          <p:nvPr/>
        </p:nvPicPr>
        <p:blipFill>
          <a:blip r:embed="rId11" cstate="email"/>
          <a:stretch>
            <a:fillRect/>
          </a:stretch>
        </p:blipFill>
        <p:spPr bwMode="auto">
          <a:xfrm>
            <a:off x="755576" y="3796719"/>
            <a:ext cx="2360143" cy="689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3"/>
          <p:cNvPicPr>
            <a:picLocks noChangeAspect="1"/>
          </p:cNvPicPr>
          <p:nvPr/>
        </p:nvPicPr>
        <p:blipFill>
          <a:blip r:embed="rId12" cstate="email"/>
          <a:stretch>
            <a:fillRect/>
          </a:stretch>
        </p:blipFill>
        <p:spPr bwMode="auto">
          <a:xfrm>
            <a:off x="516070" y="1491631"/>
            <a:ext cx="1867288" cy="739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標題 1"/>
          <p:cNvSpPr txBox="1">
            <a:spLocks/>
          </p:cNvSpPr>
          <p:nvPr/>
        </p:nvSpPr>
        <p:spPr>
          <a:xfrm>
            <a:off x="94382" y="330692"/>
            <a:ext cx="5300692" cy="558499"/>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r>
              <a:rPr lang="zh-TW" altLang="en-US" sz="2800" b="1" dirty="0">
                <a:latin typeface="+mn-lt"/>
              </a:rPr>
              <a:t> </a:t>
            </a:r>
            <a:r>
              <a:rPr lang="en-US" altLang="zh-TW" sz="2800" b="1" dirty="0">
                <a:solidFill>
                  <a:schemeClr val="accent6"/>
                </a:solidFill>
                <a:latin typeface="+mn-lt"/>
              </a:rPr>
              <a:t>SUPPLIERS </a:t>
            </a:r>
            <a:r>
              <a:rPr lang="en-US" altLang="zh-TW" sz="2400" b="1" dirty="0">
                <a:solidFill>
                  <a:schemeClr val="accent6"/>
                </a:solidFill>
                <a:latin typeface="+mn-lt"/>
              </a:rPr>
              <a:t>(Fabric)</a:t>
            </a:r>
          </a:p>
        </p:txBody>
      </p:sp>
      <p:pic>
        <p:nvPicPr>
          <p:cNvPr id="30" name="圖片 29"/>
          <p:cNvPicPr>
            <a:picLocks noChangeAspect="1"/>
          </p:cNvPicPr>
          <p:nvPr/>
        </p:nvPicPr>
        <p:blipFill>
          <a:blip r:embed="rId13"/>
          <a:stretch>
            <a:fillRect/>
          </a:stretch>
        </p:blipFill>
        <p:spPr>
          <a:xfrm>
            <a:off x="2278365" y="2871833"/>
            <a:ext cx="1113122" cy="834842"/>
          </a:xfrm>
          <a:prstGeom prst="rect">
            <a:avLst/>
          </a:prstGeom>
        </p:spPr>
      </p:pic>
      <p:pic>
        <p:nvPicPr>
          <p:cNvPr id="31" name="圖片 30"/>
          <p:cNvPicPr>
            <a:picLocks noChangeAspect="1"/>
          </p:cNvPicPr>
          <p:nvPr/>
        </p:nvPicPr>
        <p:blipFill>
          <a:blip r:embed="rId14"/>
          <a:stretch>
            <a:fillRect/>
          </a:stretch>
        </p:blipFill>
        <p:spPr>
          <a:xfrm>
            <a:off x="3928314" y="2844761"/>
            <a:ext cx="857903" cy="968093"/>
          </a:xfrm>
          <a:prstGeom prst="rect">
            <a:avLst/>
          </a:prstGeom>
        </p:spPr>
      </p:pic>
      <p:pic>
        <p:nvPicPr>
          <p:cNvPr id="32" name="圖片 31"/>
          <p:cNvPicPr>
            <a:picLocks noChangeAspect="1"/>
          </p:cNvPicPr>
          <p:nvPr/>
        </p:nvPicPr>
        <p:blipFill>
          <a:blip r:embed="rId15"/>
          <a:stretch>
            <a:fillRect/>
          </a:stretch>
        </p:blipFill>
        <p:spPr>
          <a:xfrm>
            <a:off x="7715902" y="1794639"/>
            <a:ext cx="939481" cy="911849"/>
          </a:xfrm>
          <a:prstGeom prst="rect">
            <a:avLst/>
          </a:prstGeom>
        </p:spPr>
      </p:pic>
    </p:spTree>
    <p:extLst>
      <p:ext uri="{BB962C8B-B14F-4D97-AF65-F5344CB8AC3E}">
        <p14:creationId xmlns:p14="http://schemas.microsoft.com/office/powerpoint/2010/main" val="112430829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圖片 5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0274" y="1953837"/>
            <a:ext cx="1336992" cy="752057"/>
          </a:xfrm>
          <a:prstGeom prst="rect">
            <a:avLst/>
          </a:prstGeom>
        </p:spPr>
      </p:pic>
      <p:pic>
        <p:nvPicPr>
          <p:cNvPr id="58" name="圖片 5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97337" y="1539892"/>
            <a:ext cx="1618463" cy="899146"/>
          </a:xfrm>
          <a:prstGeom prst="rect">
            <a:avLst/>
          </a:prstGeom>
        </p:spPr>
      </p:pic>
      <p:sp>
        <p:nvSpPr>
          <p:cNvPr id="57" name="矩形 56"/>
          <p:cNvSpPr/>
          <p:nvPr/>
        </p:nvSpPr>
        <p:spPr>
          <a:xfrm>
            <a:off x="0" y="0"/>
            <a:ext cx="9144000" cy="9875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9" name="圖片 7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2315" y="834547"/>
            <a:ext cx="801583" cy="320946"/>
          </a:xfrm>
          <a:prstGeom prst="rect">
            <a:avLst/>
          </a:prstGeom>
        </p:spPr>
      </p:pic>
      <p:pic>
        <p:nvPicPr>
          <p:cNvPr id="80" name="圖片 79"/>
          <p:cNvPicPr>
            <a:picLocks noChangeAspect="1"/>
          </p:cNvPicPr>
          <p:nvPr/>
        </p:nvPicPr>
        <p:blipFill rotWithShape="1">
          <a:blip r:embed="rId6" cstate="print">
            <a:extLst>
              <a:ext uri="{28A0092B-C50C-407E-A947-70E740481C1C}">
                <a14:useLocalDpi xmlns:a14="http://schemas.microsoft.com/office/drawing/2010/main" val="0"/>
              </a:ext>
            </a:extLst>
          </a:blip>
          <a:srcRect t="34966" b="32517"/>
          <a:stretch/>
        </p:blipFill>
        <p:spPr>
          <a:xfrm>
            <a:off x="1063108" y="846747"/>
            <a:ext cx="1215956" cy="296544"/>
          </a:xfrm>
          <a:prstGeom prst="rect">
            <a:avLst/>
          </a:prstGeom>
        </p:spPr>
      </p:pic>
      <p:pic>
        <p:nvPicPr>
          <p:cNvPr id="81" name="Picture 63" descr="D:\YSCHEN\To Isa\Design\logo\Asics.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288038" y="825203"/>
            <a:ext cx="979372" cy="339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 name="Picture 10" descr="D:\YSCHEN\To Isa\Design\logo\Arcteryx_logo.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398274" y="662764"/>
            <a:ext cx="770554" cy="505156"/>
          </a:xfrm>
          <a:prstGeom prst="rect">
            <a:avLst/>
          </a:prstGeom>
          <a:noFill/>
          <a:extLst>
            <a:ext uri="{909E8E84-426E-40DD-AFC4-6F175D3DCCD1}">
              <a14:hiddenFill xmlns:a14="http://schemas.microsoft.com/office/drawing/2010/main">
                <a:solidFill>
                  <a:srgbClr val="FFFFFF"/>
                </a:solidFill>
              </a14:hiddenFill>
            </a:ext>
          </a:extLst>
        </p:spPr>
      </p:pic>
      <p:pic>
        <p:nvPicPr>
          <p:cNvPr id="83" name="Picture 5" descr="D:\YSCHEN\To Isa\Design\logo\Brooks.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603569" y="792944"/>
            <a:ext cx="966402" cy="374975"/>
          </a:xfrm>
          <a:prstGeom prst="rect">
            <a:avLst/>
          </a:prstGeom>
          <a:noFill/>
          <a:extLst>
            <a:ext uri="{909E8E84-426E-40DD-AFC4-6F175D3DCCD1}">
              <a14:hiddenFill xmlns:a14="http://schemas.microsoft.com/office/drawing/2010/main">
                <a:solidFill>
                  <a:srgbClr val="FFFFFF"/>
                </a:solidFill>
              </a14:hiddenFill>
            </a:ext>
          </a:extLst>
        </p:spPr>
      </p:pic>
      <p:pic>
        <p:nvPicPr>
          <p:cNvPr id="84" name="Picture 2" descr="D:\YSCHEN\To Isa\Design\logo\2000px-Columbia_Sportswear_Co_logo_svg.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689183" y="871493"/>
            <a:ext cx="1202172" cy="247054"/>
          </a:xfrm>
          <a:prstGeom prst="rect">
            <a:avLst/>
          </a:prstGeom>
          <a:noFill/>
          <a:extLst>
            <a:ext uri="{909E8E84-426E-40DD-AFC4-6F175D3DCCD1}">
              <a14:hiddenFill xmlns:a14="http://schemas.microsoft.com/office/drawing/2010/main">
                <a:solidFill>
                  <a:srgbClr val="FFFFFF"/>
                </a:solidFill>
              </a14:hiddenFill>
            </a:ext>
          </a:extLst>
        </p:spPr>
      </p:pic>
      <p:pic>
        <p:nvPicPr>
          <p:cNvPr id="85" name="Picture 61" descr="D:\YSCHEN\To Isa\Design\logo\Decathlon_Group_logo.gif"/>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8006" t="13300" r="1" b="17314"/>
          <a:stretch/>
        </p:blipFill>
        <p:spPr bwMode="auto">
          <a:xfrm>
            <a:off x="144774" y="1403875"/>
            <a:ext cx="1025733" cy="411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 name="Picture 8" descr="C:\Users\dluser\Desktop\20150807-美國百貨公司\250px-Dick's_Sporting_Goods_svg.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238830" y="1405885"/>
            <a:ext cx="857006" cy="407947"/>
          </a:xfrm>
          <a:prstGeom prst="rect">
            <a:avLst/>
          </a:prstGeom>
          <a:noFill/>
          <a:extLst>
            <a:ext uri="{909E8E84-426E-40DD-AFC4-6F175D3DCCD1}">
              <a14:hiddenFill xmlns:a14="http://schemas.microsoft.com/office/drawing/2010/main">
                <a:solidFill>
                  <a:srgbClr val="FFFFFF"/>
                </a:solidFill>
              </a14:hiddenFill>
            </a:ext>
          </a:extLst>
        </p:spPr>
      </p:pic>
      <p:pic>
        <p:nvPicPr>
          <p:cNvPr id="87" name="Picture 23"/>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027261" y="1496198"/>
            <a:ext cx="931901" cy="22731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8" name="圖片 87"/>
          <p:cNvPicPr>
            <a:picLocks noChangeAspect="1"/>
          </p:cNvPicPr>
          <p:nvPr/>
        </p:nvPicPr>
        <p:blipFill rotWithShape="1">
          <a:blip r:embed="rId14" cstate="print">
            <a:extLst>
              <a:ext uri="{28A0092B-C50C-407E-A947-70E740481C1C}">
                <a14:useLocalDpi xmlns:a14="http://schemas.microsoft.com/office/drawing/2010/main" val="0"/>
              </a:ext>
            </a:extLst>
          </a:blip>
          <a:srcRect t="40520" b="40069"/>
          <a:stretch/>
        </p:blipFill>
        <p:spPr>
          <a:xfrm>
            <a:off x="5681126" y="1485831"/>
            <a:ext cx="1277813" cy="248054"/>
          </a:xfrm>
          <a:prstGeom prst="rect">
            <a:avLst/>
          </a:prstGeom>
        </p:spPr>
      </p:pic>
      <p:pic>
        <p:nvPicPr>
          <p:cNvPr id="89" name="圖片 88"/>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4442185" y="1515553"/>
            <a:ext cx="1170620" cy="188611"/>
          </a:xfrm>
          <a:prstGeom prst="rect">
            <a:avLst/>
          </a:prstGeom>
        </p:spPr>
      </p:pic>
      <p:pic>
        <p:nvPicPr>
          <p:cNvPr id="90" name="Picture 9" descr="D:\YSCHEN\To Isa\Design\logo\gears for sports_new.jp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222774" y="2137504"/>
            <a:ext cx="809789" cy="411346"/>
          </a:xfrm>
          <a:prstGeom prst="rect">
            <a:avLst/>
          </a:prstGeom>
          <a:noFill/>
          <a:extLst>
            <a:ext uri="{909E8E84-426E-40DD-AFC4-6F175D3DCCD1}">
              <a14:hiddenFill xmlns:a14="http://schemas.microsoft.com/office/drawing/2010/main">
                <a:solidFill>
                  <a:srgbClr val="FFFFFF"/>
                </a:solidFill>
              </a14:hiddenFill>
            </a:ext>
          </a:extLst>
        </p:spPr>
      </p:pic>
      <p:pic>
        <p:nvPicPr>
          <p:cNvPr id="91" name="Picture 3" descr="D:\YSCHEN\To Isa\Design\logo\MountainHardWear.gif"/>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7247798" y="2819164"/>
            <a:ext cx="863775" cy="501500"/>
          </a:xfrm>
          <a:prstGeom prst="rect">
            <a:avLst/>
          </a:prstGeom>
          <a:noFill/>
          <a:extLst>
            <a:ext uri="{909E8E84-426E-40DD-AFC4-6F175D3DCCD1}">
              <a14:hiddenFill xmlns:a14="http://schemas.microsoft.com/office/drawing/2010/main">
                <a:solidFill>
                  <a:srgbClr val="FFFFFF"/>
                </a:solidFill>
              </a14:hiddenFill>
            </a:ext>
          </a:extLst>
        </p:spPr>
      </p:pic>
      <p:pic>
        <p:nvPicPr>
          <p:cNvPr id="92" name="圖片 91"/>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2136230" y="2004396"/>
            <a:ext cx="506495" cy="561705"/>
          </a:xfrm>
          <a:prstGeom prst="rect">
            <a:avLst/>
          </a:prstGeom>
        </p:spPr>
      </p:pic>
      <p:pic>
        <p:nvPicPr>
          <p:cNvPr id="93" name="圖片 2"/>
          <p:cNvPicPr>
            <a:picLocks noChangeAspect="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4306641" y="2595533"/>
            <a:ext cx="859108" cy="198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 name="Picture 55" descr="D:\YSCHEN\To Isa\Design\logo\jackwolfskin.jpg"/>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2869275" y="1946331"/>
            <a:ext cx="917761" cy="440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 name="Picture 5" descr="D:\YSCHEN\To Isa\Design\logo\Levi's_logo_svg.png"/>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6719467" y="2092105"/>
            <a:ext cx="772558" cy="386290"/>
          </a:xfrm>
          <a:prstGeom prst="rect">
            <a:avLst/>
          </a:prstGeom>
          <a:noFill/>
          <a:extLst>
            <a:ext uri="{909E8E84-426E-40DD-AFC4-6F175D3DCCD1}">
              <a14:hiddenFill xmlns:a14="http://schemas.microsoft.com/office/drawing/2010/main">
                <a:solidFill>
                  <a:srgbClr val="FFFFFF"/>
                </a:solidFill>
              </a14:hiddenFill>
            </a:ext>
          </a:extLst>
        </p:spPr>
      </p:pic>
      <p:pic>
        <p:nvPicPr>
          <p:cNvPr id="96" name="Picture 31"/>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792564" y="2896945"/>
            <a:ext cx="867761" cy="38394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7" name="圖片 96"/>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5270911" y="2755286"/>
            <a:ext cx="971747" cy="186466"/>
          </a:xfrm>
          <a:prstGeom prst="rect">
            <a:avLst/>
          </a:prstGeom>
        </p:spPr>
      </p:pic>
      <p:pic>
        <p:nvPicPr>
          <p:cNvPr id="98" name="圖片 97"/>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5745200" y="2258692"/>
            <a:ext cx="809789" cy="389722"/>
          </a:xfrm>
          <a:prstGeom prst="rect">
            <a:avLst/>
          </a:prstGeom>
        </p:spPr>
      </p:pic>
      <p:pic>
        <p:nvPicPr>
          <p:cNvPr id="99" name="Picture 8"/>
          <p:cNvPicPr>
            <a:picLocks noChangeAspect="1" noChangeArrowheads="1"/>
          </p:cNvPicPr>
          <p:nvPr/>
        </p:nvPicPr>
        <p:blipFill rotWithShape="1">
          <a:blip r:embed="rId25" cstate="print">
            <a:extLst>
              <a:ext uri="{28A0092B-C50C-407E-A947-70E740481C1C}">
                <a14:useLocalDpi xmlns:a14="http://schemas.microsoft.com/office/drawing/2010/main" val="0"/>
              </a:ext>
            </a:extLst>
          </a:blip>
          <a:srcRect t="33950" b="16373"/>
          <a:stretch/>
        </p:blipFill>
        <p:spPr bwMode="auto">
          <a:xfrm>
            <a:off x="2128709" y="3358503"/>
            <a:ext cx="1217383" cy="1825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0" name="圖片 99"/>
          <p:cNvPicPr>
            <a:picLocks noChangeAspect="1"/>
          </p:cNvPicPr>
          <p:nvPr/>
        </p:nvPicPr>
        <p:blipFill rotWithShape="1">
          <a:blip r:embed="rId26" cstate="print">
            <a:extLst>
              <a:ext uri="{28A0092B-C50C-407E-A947-70E740481C1C}">
                <a14:useLocalDpi xmlns:a14="http://schemas.microsoft.com/office/drawing/2010/main" val="0"/>
              </a:ext>
            </a:extLst>
          </a:blip>
          <a:srcRect r="3538"/>
          <a:stretch/>
        </p:blipFill>
        <p:spPr>
          <a:xfrm>
            <a:off x="2167458" y="2736383"/>
            <a:ext cx="701817" cy="519686"/>
          </a:xfrm>
          <a:prstGeom prst="rect">
            <a:avLst/>
          </a:prstGeom>
        </p:spPr>
      </p:pic>
      <p:pic>
        <p:nvPicPr>
          <p:cNvPr id="101" name="Picture 7" descr="D:\YSCHEN\To Isa\Design\logo\marmot.gif"/>
          <p:cNvPicPr>
            <a:picLocks noChangeAspect="1" noChangeArrowheads="1"/>
          </p:cNvPicPr>
          <p:nvPr/>
        </p:nvPicPr>
        <p:blipFill>
          <a:blip r:embed="rId2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1092" y="2733802"/>
            <a:ext cx="647831" cy="647850"/>
          </a:xfrm>
          <a:prstGeom prst="rect">
            <a:avLst/>
          </a:prstGeom>
          <a:noFill/>
          <a:extLst>
            <a:ext uri="{909E8E84-426E-40DD-AFC4-6F175D3DCCD1}">
              <a14:hiddenFill xmlns:a14="http://schemas.microsoft.com/office/drawing/2010/main">
                <a:solidFill>
                  <a:srgbClr val="FFFFFF"/>
                </a:solidFill>
              </a14:hiddenFill>
            </a:ext>
          </a:extLst>
        </p:spPr>
      </p:pic>
      <p:pic>
        <p:nvPicPr>
          <p:cNvPr id="102" name="Picture 60" descr="D:\YSCHEN\To Isa\Design\logo\2000px-The_North_Face_logo_svg.png"/>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1018477" y="3577782"/>
            <a:ext cx="593763" cy="592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 name="Picture 4" descr="D:\YSCHEN\To Isa\Design\logo\Nike.png"/>
          <p:cNvPicPr>
            <a:picLocks noChangeAspect="1" noChangeArrowheads="1"/>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117758" y="3681747"/>
            <a:ext cx="836782" cy="509808"/>
          </a:xfrm>
          <a:prstGeom prst="rect">
            <a:avLst/>
          </a:prstGeom>
          <a:noFill/>
          <a:extLst>
            <a:ext uri="{909E8E84-426E-40DD-AFC4-6F175D3DCCD1}">
              <a14:hiddenFill xmlns:a14="http://schemas.microsoft.com/office/drawing/2010/main">
                <a:solidFill>
                  <a:srgbClr val="FFFFFF"/>
                </a:solidFill>
              </a14:hiddenFill>
            </a:ext>
          </a:extLst>
        </p:spPr>
      </p:pic>
      <p:pic>
        <p:nvPicPr>
          <p:cNvPr id="104" name="圖片 103"/>
          <p:cNvPicPr>
            <a:picLocks noChangeAspect="1"/>
          </p:cNvPicPr>
          <p:nvPr/>
        </p:nvPicPr>
        <p:blipFill>
          <a:blip r:embed="rId30" cstate="print">
            <a:extLst>
              <a:ext uri="{28A0092B-C50C-407E-A947-70E740481C1C}">
                <a14:useLocalDpi xmlns:a14="http://schemas.microsoft.com/office/drawing/2010/main" val="0"/>
              </a:ext>
            </a:extLst>
          </a:blip>
          <a:stretch>
            <a:fillRect/>
          </a:stretch>
        </p:blipFill>
        <p:spPr>
          <a:xfrm>
            <a:off x="8182195" y="2875799"/>
            <a:ext cx="759518" cy="405088"/>
          </a:xfrm>
          <a:prstGeom prst="rect">
            <a:avLst/>
          </a:prstGeom>
        </p:spPr>
      </p:pic>
      <p:pic>
        <p:nvPicPr>
          <p:cNvPr id="105" name="圖片 104"/>
          <p:cNvPicPr>
            <a:picLocks noChangeAspect="1"/>
          </p:cNvPicPr>
          <p:nvPr/>
        </p:nvPicPr>
        <p:blipFill rotWithShape="1">
          <a:blip r:embed="rId31" cstate="print">
            <a:extLst>
              <a:ext uri="{28A0092B-C50C-407E-A947-70E740481C1C}">
                <a14:useLocalDpi xmlns:a14="http://schemas.microsoft.com/office/drawing/2010/main" val="0"/>
              </a:ext>
            </a:extLst>
          </a:blip>
          <a:srcRect t="-5157"/>
          <a:stretch/>
        </p:blipFill>
        <p:spPr>
          <a:xfrm>
            <a:off x="5506201" y="3327659"/>
            <a:ext cx="404895" cy="890264"/>
          </a:xfrm>
          <a:prstGeom prst="rect">
            <a:avLst/>
          </a:prstGeom>
        </p:spPr>
      </p:pic>
      <p:pic>
        <p:nvPicPr>
          <p:cNvPr id="106" name="Picture 3" descr="D:\YSCHEN\To Isa\Design\logo\2000px-Puma_AG_svg.png"/>
          <p:cNvPicPr>
            <a:picLocks noChangeAspect="1" noChangeArrowheads="1"/>
          </p:cNvPicPr>
          <p:nvPr/>
        </p:nvPicPr>
        <p:blipFill>
          <a:blip r:embed="rId32" cstate="print">
            <a:extLst>
              <a:ext uri="{28A0092B-C50C-407E-A947-70E740481C1C}">
                <a14:useLocalDpi xmlns:a14="http://schemas.microsoft.com/office/drawing/2010/main" val="0"/>
              </a:ext>
            </a:extLst>
          </a:blip>
          <a:srcRect/>
          <a:stretch>
            <a:fillRect/>
          </a:stretch>
        </p:blipFill>
        <p:spPr bwMode="auto">
          <a:xfrm>
            <a:off x="6002254" y="3651620"/>
            <a:ext cx="867761" cy="430843"/>
          </a:xfrm>
          <a:prstGeom prst="rect">
            <a:avLst/>
          </a:prstGeom>
          <a:noFill/>
          <a:extLst>
            <a:ext uri="{909E8E84-426E-40DD-AFC4-6F175D3DCCD1}">
              <a14:hiddenFill xmlns:a14="http://schemas.microsoft.com/office/drawing/2010/main">
                <a:solidFill>
                  <a:srgbClr val="FFFFFF"/>
                </a:solidFill>
              </a14:hiddenFill>
            </a:ext>
          </a:extLst>
        </p:spPr>
      </p:pic>
      <p:pic>
        <p:nvPicPr>
          <p:cNvPr id="107" name="Picture 8" descr="D:\YSCHEN\To Isa\Design\logo\pearl izumi.jpg"/>
          <p:cNvPicPr>
            <a:picLocks noChangeAspect="1" noChangeArrowheads="1"/>
          </p:cNvPicPr>
          <p:nvPr/>
        </p:nvPicPr>
        <p:blipFill>
          <a:blip r:embed="rId33" cstate="print">
            <a:extLst>
              <a:ext uri="{28A0092B-C50C-407E-A947-70E740481C1C}">
                <a14:useLocalDpi xmlns:a14="http://schemas.microsoft.com/office/drawing/2010/main" val="0"/>
              </a:ext>
            </a:extLst>
          </a:blip>
          <a:srcRect/>
          <a:stretch>
            <a:fillRect/>
          </a:stretch>
        </p:blipFill>
        <p:spPr bwMode="auto">
          <a:xfrm>
            <a:off x="4147433" y="3757749"/>
            <a:ext cx="1267609" cy="375418"/>
          </a:xfrm>
          <a:prstGeom prst="rect">
            <a:avLst/>
          </a:prstGeom>
          <a:noFill/>
          <a:extLst>
            <a:ext uri="{909E8E84-426E-40DD-AFC4-6F175D3DCCD1}">
              <a14:hiddenFill xmlns:a14="http://schemas.microsoft.com/office/drawing/2010/main">
                <a:solidFill>
                  <a:srgbClr val="FFFFFF"/>
                </a:solidFill>
              </a14:hiddenFill>
            </a:ext>
          </a:extLst>
        </p:spPr>
      </p:pic>
      <p:pic>
        <p:nvPicPr>
          <p:cNvPr id="108" name="圖片 107"/>
          <p:cNvPicPr>
            <a:picLocks noChangeAspect="1"/>
          </p:cNvPicPr>
          <p:nvPr/>
        </p:nvPicPr>
        <p:blipFill rotWithShape="1">
          <a:blip r:embed="rId34" cstate="print">
            <a:extLst>
              <a:ext uri="{28A0092B-C50C-407E-A947-70E740481C1C}">
                <a14:useLocalDpi xmlns:a14="http://schemas.microsoft.com/office/drawing/2010/main" val="0"/>
              </a:ext>
            </a:extLst>
          </a:blip>
          <a:srcRect l="12921" t="24458" r="13443" b="27857"/>
          <a:stretch/>
        </p:blipFill>
        <p:spPr>
          <a:xfrm>
            <a:off x="8269720" y="3744179"/>
            <a:ext cx="621635" cy="402559"/>
          </a:xfrm>
          <a:prstGeom prst="rect">
            <a:avLst/>
          </a:prstGeom>
        </p:spPr>
      </p:pic>
      <p:pic>
        <p:nvPicPr>
          <p:cNvPr id="109" name="Picture 54" descr="D:\YSCHEN\To Isa\Design\logo\Oakley_logo_svg.png"/>
          <p:cNvPicPr>
            <a:picLocks noChangeAspect="1" noChangeArrowheads="1"/>
          </p:cNvPicPr>
          <p:nvPr/>
        </p:nvPicPr>
        <p:blipFill>
          <a:blip r:embed="rId35" cstate="print">
            <a:extLst>
              <a:ext uri="{28A0092B-C50C-407E-A947-70E740481C1C}">
                <a14:useLocalDpi xmlns:a14="http://schemas.microsoft.com/office/drawing/2010/main" val="0"/>
              </a:ext>
            </a:extLst>
          </a:blip>
          <a:srcRect/>
          <a:stretch>
            <a:fillRect/>
          </a:stretch>
        </p:blipFill>
        <p:spPr bwMode="auto">
          <a:xfrm>
            <a:off x="2550361" y="3782181"/>
            <a:ext cx="874895" cy="326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 name="圖片 109"/>
          <p:cNvPicPr>
            <a:picLocks noChangeAspect="1"/>
          </p:cNvPicPr>
          <p:nvPr/>
        </p:nvPicPr>
        <p:blipFill rotWithShape="1">
          <a:blip r:embed="rId36" cstate="print">
            <a:extLst>
              <a:ext uri="{28A0092B-C50C-407E-A947-70E740481C1C}">
                <a14:useLocalDpi xmlns:a14="http://schemas.microsoft.com/office/drawing/2010/main" val="0"/>
              </a:ext>
            </a:extLst>
          </a:blip>
          <a:srcRect t="20141" b="19829"/>
          <a:stretch/>
        </p:blipFill>
        <p:spPr>
          <a:xfrm>
            <a:off x="954540" y="4461523"/>
            <a:ext cx="807675" cy="484871"/>
          </a:xfrm>
          <a:prstGeom prst="rect">
            <a:avLst/>
          </a:prstGeom>
        </p:spPr>
      </p:pic>
      <p:pic>
        <p:nvPicPr>
          <p:cNvPr id="111" name="Picture 57" descr="D:\YSCHEN\To Isa\Design\logo\Salomon_logo.png"/>
          <p:cNvPicPr>
            <a:picLocks noChangeAspect="1" noChangeArrowheads="1"/>
          </p:cNvPicPr>
          <p:nvPr/>
        </p:nvPicPr>
        <p:blipFill>
          <a:blip r:embed="rId37" cstate="print">
            <a:extLst>
              <a:ext uri="{28A0092B-C50C-407E-A947-70E740481C1C}">
                <a14:useLocalDpi xmlns:a14="http://schemas.microsoft.com/office/drawing/2010/main" val="0"/>
              </a:ext>
            </a:extLst>
          </a:blip>
          <a:srcRect/>
          <a:stretch>
            <a:fillRect/>
          </a:stretch>
        </p:blipFill>
        <p:spPr bwMode="auto">
          <a:xfrm>
            <a:off x="1872402" y="4473226"/>
            <a:ext cx="871230" cy="482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 name="Picture 11" descr="D:\YSCHEN\To Isa\Design\logo\speedo.jpg"/>
          <p:cNvPicPr>
            <a:picLocks noChangeAspect="1" noChangeArrowheads="1"/>
          </p:cNvPicPr>
          <p:nvPr/>
        </p:nvPicPr>
        <p:blipFill rotWithShape="1">
          <a:blip r:embed="rId38" cstate="print">
            <a:extLst>
              <a:ext uri="{28A0092B-C50C-407E-A947-70E740481C1C}">
                <a14:useLocalDpi xmlns:a14="http://schemas.microsoft.com/office/drawing/2010/main" val="0"/>
              </a:ext>
            </a:extLst>
          </a:blip>
          <a:srcRect l="5550"/>
          <a:stretch/>
        </p:blipFill>
        <p:spPr bwMode="auto">
          <a:xfrm>
            <a:off x="2844257" y="4624694"/>
            <a:ext cx="1184545" cy="322770"/>
          </a:xfrm>
          <a:prstGeom prst="rect">
            <a:avLst/>
          </a:prstGeom>
          <a:noFill/>
          <a:extLst>
            <a:ext uri="{909E8E84-426E-40DD-AFC4-6F175D3DCCD1}">
              <a14:hiddenFill xmlns:a14="http://schemas.microsoft.com/office/drawing/2010/main">
                <a:solidFill>
                  <a:srgbClr val="FFFFFF"/>
                </a:solidFill>
              </a14:hiddenFill>
            </a:ext>
          </a:extLst>
        </p:spPr>
      </p:pic>
      <p:pic>
        <p:nvPicPr>
          <p:cNvPr id="113" name="內容版面配置區 12"/>
          <p:cNvPicPr>
            <a:picLocks noGrp="1" noChangeAspect="1"/>
          </p:cNvPicPr>
          <p:nvPr>
            <p:ph idx="1"/>
          </p:nvPr>
        </p:nvPicPr>
        <p:blipFill>
          <a:blip r:embed="rId39" cstate="print">
            <a:extLst>
              <a:ext uri="{28A0092B-C50C-407E-A947-70E740481C1C}">
                <a14:useLocalDpi xmlns:a14="http://schemas.microsoft.com/office/drawing/2010/main" val="0"/>
              </a:ext>
            </a:extLst>
          </a:blip>
          <a:stretch>
            <a:fillRect/>
          </a:stretch>
        </p:blipFill>
        <p:spPr>
          <a:xfrm>
            <a:off x="4140064" y="4434549"/>
            <a:ext cx="736451" cy="559703"/>
          </a:xfrm>
        </p:spPr>
      </p:pic>
      <p:pic>
        <p:nvPicPr>
          <p:cNvPr id="114" name="圖片 113"/>
          <p:cNvPicPr>
            <a:picLocks noChangeAspect="1"/>
          </p:cNvPicPr>
          <p:nvPr/>
        </p:nvPicPr>
        <p:blipFill>
          <a:blip r:embed="rId40" cstate="print">
            <a:extLst>
              <a:ext uri="{28A0092B-C50C-407E-A947-70E740481C1C}">
                <a14:useLocalDpi xmlns:a14="http://schemas.microsoft.com/office/drawing/2010/main" val="0"/>
              </a:ext>
            </a:extLst>
          </a:blip>
          <a:stretch>
            <a:fillRect/>
          </a:stretch>
        </p:blipFill>
        <p:spPr>
          <a:xfrm>
            <a:off x="5052413" y="4470702"/>
            <a:ext cx="491442" cy="487395"/>
          </a:xfrm>
          <a:prstGeom prst="rect">
            <a:avLst/>
          </a:prstGeom>
        </p:spPr>
      </p:pic>
      <p:pic>
        <p:nvPicPr>
          <p:cNvPr id="115" name="Picture 7" descr="D:\YSCHEN\To Isa\Design\logo\Vaude-Logo.jpg"/>
          <p:cNvPicPr>
            <a:picLocks noChangeAspect="1" noChangeArrowheads="1"/>
          </p:cNvPicPr>
          <p:nvPr/>
        </p:nvPicPr>
        <p:blipFill>
          <a:blip r:embed="rId41" cstate="print">
            <a:extLst>
              <a:ext uri="{28A0092B-C50C-407E-A947-70E740481C1C}">
                <a14:useLocalDpi xmlns:a14="http://schemas.microsoft.com/office/drawing/2010/main" val="0"/>
              </a:ext>
            </a:extLst>
          </a:blip>
          <a:srcRect/>
          <a:stretch>
            <a:fillRect/>
          </a:stretch>
        </p:blipFill>
        <p:spPr bwMode="auto">
          <a:xfrm>
            <a:off x="5685020" y="4445514"/>
            <a:ext cx="776697" cy="537772"/>
          </a:xfrm>
          <a:prstGeom prst="rect">
            <a:avLst/>
          </a:prstGeom>
          <a:noFill/>
          <a:extLst>
            <a:ext uri="{909E8E84-426E-40DD-AFC4-6F175D3DCCD1}">
              <a14:hiddenFill xmlns:a14="http://schemas.microsoft.com/office/drawing/2010/main">
                <a:solidFill>
                  <a:srgbClr val="FFFFFF"/>
                </a:solidFill>
              </a14:hiddenFill>
            </a:ext>
          </a:extLst>
        </p:spPr>
      </p:pic>
      <p:pic>
        <p:nvPicPr>
          <p:cNvPr id="116" name="圖片 115"/>
          <p:cNvPicPr>
            <a:picLocks noChangeAspect="1"/>
          </p:cNvPicPr>
          <p:nvPr/>
        </p:nvPicPr>
        <p:blipFill>
          <a:blip r:embed="rId42" cstate="print">
            <a:extLst>
              <a:ext uri="{28A0092B-C50C-407E-A947-70E740481C1C}">
                <a14:useLocalDpi xmlns:a14="http://schemas.microsoft.com/office/drawing/2010/main" val="0"/>
              </a:ext>
            </a:extLst>
          </a:blip>
          <a:stretch>
            <a:fillRect/>
          </a:stretch>
        </p:blipFill>
        <p:spPr>
          <a:xfrm>
            <a:off x="5315620" y="664790"/>
            <a:ext cx="1168739" cy="503129"/>
          </a:xfrm>
          <a:prstGeom prst="rect">
            <a:avLst/>
          </a:prstGeom>
        </p:spPr>
      </p:pic>
      <p:pic>
        <p:nvPicPr>
          <p:cNvPr id="117" name="圖片 116"/>
          <p:cNvPicPr>
            <a:picLocks noChangeAspect="1"/>
          </p:cNvPicPr>
          <p:nvPr/>
        </p:nvPicPr>
        <p:blipFill>
          <a:blip r:embed="rId43" cstate="print">
            <a:extLst>
              <a:ext uri="{28A0092B-C50C-407E-A947-70E740481C1C}">
                <a14:useLocalDpi xmlns:a14="http://schemas.microsoft.com/office/drawing/2010/main" val="0"/>
              </a:ext>
            </a:extLst>
          </a:blip>
          <a:stretch>
            <a:fillRect/>
          </a:stretch>
        </p:blipFill>
        <p:spPr>
          <a:xfrm>
            <a:off x="6961174" y="3826456"/>
            <a:ext cx="1217383" cy="238005"/>
          </a:xfrm>
          <a:prstGeom prst="rect">
            <a:avLst/>
          </a:prstGeom>
        </p:spPr>
      </p:pic>
      <p:pic>
        <p:nvPicPr>
          <p:cNvPr id="118" name="圖片 117"/>
          <p:cNvPicPr>
            <a:picLocks noChangeAspect="1"/>
          </p:cNvPicPr>
          <p:nvPr/>
        </p:nvPicPr>
        <p:blipFill>
          <a:blip r:embed="rId44" cstate="print">
            <a:extLst>
              <a:ext uri="{28A0092B-C50C-407E-A947-70E740481C1C}">
                <a14:useLocalDpi xmlns:a14="http://schemas.microsoft.com/office/drawing/2010/main" val="0"/>
              </a:ext>
            </a:extLst>
          </a:blip>
          <a:stretch>
            <a:fillRect/>
          </a:stretch>
        </p:blipFill>
        <p:spPr>
          <a:xfrm>
            <a:off x="8027484" y="1519530"/>
            <a:ext cx="863775" cy="167564"/>
          </a:xfrm>
          <a:prstGeom prst="rect">
            <a:avLst/>
          </a:prstGeom>
        </p:spPr>
      </p:pic>
      <p:pic>
        <p:nvPicPr>
          <p:cNvPr id="119" name="圖片 118"/>
          <p:cNvPicPr>
            <a:picLocks noChangeAspect="1"/>
          </p:cNvPicPr>
          <p:nvPr/>
        </p:nvPicPr>
        <p:blipFill rotWithShape="1">
          <a:blip r:embed="rId45" cstate="print">
            <a:extLst>
              <a:ext uri="{28A0092B-C50C-407E-A947-70E740481C1C}">
                <a14:useLocalDpi xmlns:a14="http://schemas.microsoft.com/office/drawing/2010/main" val="0"/>
              </a:ext>
            </a:extLst>
          </a:blip>
          <a:srcRect l="9659" t="26139" r="9507" b="28484"/>
          <a:stretch/>
        </p:blipFill>
        <p:spPr>
          <a:xfrm>
            <a:off x="144661" y="2154890"/>
            <a:ext cx="974446" cy="376575"/>
          </a:xfrm>
          <a:prstGeom prst="rect">
            <a:avLst/>
          </a:prstGeom>
        </p:spPr>
      </p:pic>
      <p:pic>
        <p:nvPicPr>
          <p:cNvPr id="120" name="圖片 119"/>
          <p:cNvPicPr>
            <a:picLocks noChangeAspect="1"/>
          </p:cNvPicPr>
          <p:nvPr/>
        </p:nvPicPr>
        <p:blipFill rotWithShape="1">
          <a:blip r:embed="rId46" cstate="print">
            <a:extLst>
              <a:ext uri="{28A0092B-C50C-407E-A947-70E740481C1C}">
                <a14:useLocalDpi xmlns:a14="http://schemas.microsoft.com/office/drawing/2010/main" val="0"/>
              </a:ext>
            </a:extLst>
          </a:blip>
          <a:srcRect t="3857"/>
          <a:stretch/>
        </p:blipFill>
        <p:spPr>
          <a:xfrm>
            <a:off x="3791384" y="2845717"/>
            <a:ext cx="809789" cy="481943"/>
          </a:xfrm>
          <a:prstGeom prst="rect">
            <a:avLst/>
          </a:prstGeom>
        </p:spPr>
      </p:pic>
      <p:pic>
        <p:nvPicPr>
          <p:cNvPr id="121" name="圖片 120"/>
          <p:cNvPicPr>
            <a:picLocks noChangeAspect="1"/>
          </p:cNvPicPr>
          <p:nvPr/>
        </p:nvPicPr>
        <p:blipFill rotWithShape="1">
          <a:blip r:embed="rId47" cstate="print">
            <a:clrChange>
              <a:clrFrom>
                <a:srgbClr val="FFFFFF"/>
              </a:clrFrom>
              <a:clrTo>
                <a:srgbClr val="FFFFFF">
                  <a:alpha val="0"/>
                </a:srgbClr>
              </a:clrTo>
            </a:clrChange>
            <a:extLst>
              <a:ext uri="{28A0092B-C50C-407E-A947-70E740481C1C}">
                <a14:useLocalDpi xmlns:a14="http://schemas.microsoft.com/office/drawing/2010/main" val="0"/>
              </a:ext>
            </a:extLst>
          </a:blip>
          <a:srcRect b="13516"/>
          <a:stretch/>
        </p:blipFill>
        <p:spPr>
          <a:xfrm>
            <a:off x="4671793" y="3003698"/>
            <a:ext cx="1217383" cy="240019"/>
          </a:xfrm>
          <a:prstGeom prst="rect">
            <a:avLst/>
          </a:prstGeom>
        </p:spPr>
      </p:pic>
      <p:pic>
        <p:nvPicPr>
          <p:cNvPr id="122" name="圖片 121"/>
          <p:cNvPicPr>
            <a:picLocks noChangeAspect="1"/>
          </p:cNvPicPr>
          <p:nvPr/>
        </p:nvPicPr>
        <p:blipFill>
          <a:blip r:embed="rId48" cstate="print">
            <a:extLst>
              <a:ext uri="{28A0092B-C50C-407E-A947-70E740481C1C}">
                <a14:useLocalDpi xmlns:a14="http://schemas.microsoft.com/office/drawing/2010/main" val="0"/>
              </a:ext>
            </a:extLst>
          </a:blip>
          <a:stretch>
            <a:fillRect/>
          </a:stretch>
        </p:blipFill>
        <p:spPr>
          <a:xfrm>
            <a:off x="142314" y="4605165"/>
            <a:ext cx="809789" cy="304489"/>
          </a:xfrm>
          <a:prstGeom prst="rect">
            <a:avLst/>
          </a:prstGeom>
        </p:spPr>
      </p:pic>
      <p:pic>
        <p:nvPicPr>
          <p:cNvPr id="153" name="圖片 152"/>
          <p:cNvPicPr>
            <a:picLocks noChangeAspect="1"/>
          </p:cNvPicPr>
          <p:nvPr/>
        </p:nvPicPr>
        <p:blipFill>
          <a:blip r:embed="rId49" cstate="print">
            <a:extLst>
              <a:ext uri="{28A0092B-C50C-407E-A947-70E740481C1C}">
                <a14:useLocalDpi xmlns:a14="http://schemas.microsoft.com/office/drawing/2010/main" val="0"/>
              </a:ext>
            </a:extLst>
          </a:blip>
          <a:stretch>
            <a:fillRect/>
          </a:stretch>
        </p:blipFill>
        <p:spPr>
          <a:xfrm>
            <a:off x="1703399" y="3722993"/>
            <a:ext cx="755803" cy="361851"/>
          </a:xfrm>
          <a:prstGeom prst="rect">
            <a:avLst/>
          </a:prstGeom>
        </p:spPr>
      </p:pic>
      <p:pic>
        <p:nvPicPr>
          <p:cNvPr id="154" name="圖片 153"/>
          <p:cNvPicPr>
            <a:picLocks noChangeAspect="1"/>
          </p:cNvPicPr>
          <p:nvPr/>
        </p:nvPicPr>
        <p:blipFill rotWithShape="1">
          <a:blip r:embed="rId50" cstate="print">
            <a:clrChange>
              <a:clrFrom>
                <a:srgbClr val="FFFFFF"/>
              </a:clrFrom>
              <a:clrTo>
                <a:srgbClr val="FFFFFF">
                  <a:alpha val="0"/>
                </a:srgbClr>
              </a:clrTo>
            </a:clrChange>
            <a:extLst>
              <a:ext uri="{28A0092B-C50C-407E-A947-70E740481C1C}">
                <a14:useLocalDpi xmlns:a14="http://schemas.microsoft.com/office/drawing/2010/main" val="0"/>
              </a:ext>
            </a:extLst>
          </a:blip>
          <a:srcRect t="8265" b="24766"/>
          <a:stretch/>
        </p:blipFill>
        <p:spPr>
          <a:xfrm>
            <a:off x="5959795" y="2908658"/>
            <a:ext cx="1217383" cy="339368"/>
          </a:xfrm>
          <a:prstGeom prst="rect">
            <a:avLst/>
          </a:prstGeom>
        </p:spPr>
      </p:pic>
      <p:pic>
        <p:nvPicPr>
          <p:cNvPr id="155" name="圖片 154"/>
          <p:cNvPicPr>
            <a:picLocks noChangeAspect="1"/>
          </p:cNvPicPr>
          <p:nvPr/>
        </p:nvPicPr>
        <p:blipFill>
          <a:blip r:embed="rId51" cstate="print">
            <a:extLst>
              <a:ext uri="{28A0092B-C50C-407E-A947-70E740481C1C}">
                <a14:useLocalDpi xmlns:a14="http://schemas.microsoft.com/office/drawing/2010/main" val="0"/>
              </a:ext>
            </a:extLst>
          </a:blip>
          <a:stretch>
            <a:fillRect/>
          </a:stretch>
        </p:blipFill>
        <p:spPr>
          <a:xfrm>
            <a:off x="4386620" y="844394"/>
            <a:ext cx="809789" cy="301250"/>
          </a:xfrm>
          <a:prstGeom prst="rect">
            <a:avLst/>
          </a:prstGeom>
        </p:spPr>
      </p:pic>
      <p:pic>
        <p:nvPicPr>
          <p:cNvPr id="156" name="圖片 155"/>
          <p:cNvPicPr>
            <a:picLocks noChangeAspect="1"/>
          </p:cNvPicPr>
          <p:nvPr/>
        </p:nvPicPr>
        <p:blipFill>
          <a:blip r:embed="rId52" cstate="print">
            <a:extLst>
              <a:ext uri="{28A0092B-C50C-407E-A947-70E740481C1C}">
                <a14:useLocalDpi xmlns:a14="http://schemas.microsoft.com/office/drawing/2010/main" val="0"/>
              </a:ext>
            </a:extLst>
          </a:blip>
          <a:stretch>
            <a:fillRect/>
          </a:stretch>
        </p:blipFill>
        <p:spPr>
          <a:xfrm>
            <a:off x="7703532" y="4665598"/>
            <a:ext cx="1217383" cy="173879"/>
          </a:xfrm>
          <a:prstGeom prst="rect">
            <a:avLst/>
          </a:prstGeom>
        </p:spPr>
      </p:pic>
      <p:pic>
        <p:nvPicPr>
          <p:cNvPr id="157" name="圖片 156"/>
          <p:cNvPicPr>
            <a:picLocks noChangeAspect="1"/>
          </p:cNvPicPr>
          <p:nvPr/>
        </p:nvPicPr>
        <p:blipFill rotWithShape="1">
          <a:blip r:embed="rId53" cstate="print">
            <a:extLst>
              <a:ext uri="{28A0092B-C50C-407E-A947-70E740481C1C}">
                <a14:useLocalDpi xmlns:a14="http://schemas.microsoft.com/office/drawing/2010/main" val="0"/>
              </a:ext>
            </a:extLst>
          </a:blip>
          <a:srcRect r="10320"/>
          <a:stretch/>
        </p:blipFill>
        <p:spPr>
          <a:xfrm>
            <a:off x="3516415" y="3596775"/>
            <a:ext cx="539859" cy="602006"/>
          </a:xfrm>
          <a:prstGeom prst="rect">
            <a:avLst/>
          </a:prstGeom>
        </p:spPr>
      </p:pic>
      <p:pic>
        <p:nvPicPr>
          <p:cNvPr id="158" name="圖片 157"/>
          <p:cNvPicPr>
            <a:picLocks noChangeAspect="1"/>
          </p:cNvPicPr>
          <p:nvPr/>
        </p:nvPicPr>
        <p:blipFill>
          <a:blip r:embed="rId5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478045" y="4519145"/>
            <a:ext cx="1171495" cy="390510"/>
          </a:xfrm>
          <a:prstGeom prst="rect">
            <a:avLst/>
          </a:prstGeom>
        </p:spPr>
      </p:pic>
      <p:pic>
        <p:nvPicPr>
          <p:cNvPr id="159" name="圖片 158"/>
          <p:cNvPicPr>
            <a:picLocks noChangeAspect="1"/>
          </p:cNvPicPr>
          <p:nvPr/>
        </p:nvPicPr>
        <p:blipFill>
          <a:blip r:embed="rId55" cstate="print">
            <a:extLst>
              <a:ext uri="{28A0092B-C50C-407E-A947-70E740481C1C}">
                <a14:useLocalDpi xmlns:a14="http://schemas.microsoft.com/office/drawing/2010/main" val="0"/>
              </a:ext>
            </a:extLst>
          </a:blip>
          <a:stretch>
            <a:fillRect/>
          </a:stretch>
        </p:blipFill>
        <p:spPr>
          <a:xfrm>
            <a:off x="7595692" y="2190472"/>
            <a:ext cx="1349649" cy="228435"/>
          </a:xfrm>
          <a:prstGeom prst="rect">
            <a:avLst/>
          </a:prstGeom>
        </p:spPr>
      </p:pic>
      <p:pic>
        <p:nvPicPr>
          <p:cNvPr id="160" name="圖片 159"/>
          <p:cNvPicPr>
            <a:picLocks noChangeAspect="1"/>
          </p:cNvPicPr>
          <p:nvPr/>
        </p:nvPicPr>
        <p:blipFill>
          <a:blip r:embed="rId56" cstate="print">
            <a:extLst>
              <a:ext uri="{28A0092B-C50C-407E-A947-70E740481C1C}">
                <a14:useLocalDpi xmlns:a14="http://schemas.microsoft.com/office/drawing/2010/main" val="0"/>
              </a:ext>
            </a:extLst>
          </a:blip>
          <a:stretch>
            <a:fillRect/>
          </a:stretch>
        </p:blipFill>
        <p:spPr>
          <a:xfrm>
            <a:off x="3204227" y="1485831"/>
            <a:ext cx="593845" cy="281491"/>
          </a:xfrm>
          <a:prstGeom prst="rect">
            <a:avLst/>
          </a:prstGeom>
        </p:spPr>
      </p:pic>
      <p:pic>
        <p:nvPicPr>
          <p:cNvPr id="161" name="圖片 160"/>
          <p:cNvPicPr>
            <a:picLocks noChangeAspect="1"/>
          </p:cNvPicPr>
          <p:nvPr/>
        </p:nvPicPr>
        <p:blipFill>
          <a:blip r:embed="rId57" cstate="print">
            <a:extLst>
              <a:ext uri="{28A0092B-C50C-407E-A947-70E740481C1C}">
                <a14:useLocalDpi xmlns:a14="http://schemas.microsoft.com/office/drawing/2010/main" val="0"/>
              </a:ext>
            </a:extLst>
          </a:blip>
          <a:stretch>
            <a:fillRect/>
          </a:stretch>
        </p:blipFill>
        <p:spPr>
          <a:xfrm>
            <a:off x="3866394" y="1327824"/>
            <a:ext cx="507468" cy="564067"/>
          </a:xfrm>
          <a:prstGeom prst="rect">
            <a:avLst/>
          </a:prstGeom>
        </p:spPr>
      </p:pic>
      <p:pic>
        <p:nvPicPr>
          <p:cNvPr id="162" name="圖片 161"/>
          <p:cNvPicPr>
            <a:picLocks noChangeAspect="1"/>
          </p:cNvPicPr>
          <p:nvPr/>
        </p:nvPicPr>
        <p:blipFill>
          <a:blip r:embed="rId58" cstate="print">
            <a:extLst>
              <a:ext uri="{28A0092B-C50C-407E-A947-70E740481C1C}">
                <a14:useLocalDpi xmlns:a14="http://schemas.microsoft.com/office/drawing/2010/main" val="0"/>
              </a:ext>
            </a:extLst>
          </a:blip>
          <a:stretch>
            <a:fillRect/>
          </a:stretch>
        </p:blipFill>
        <p:spPr>
          <a:xfrm>
            <a:off x="2164158" y="1524657"/>
            <a:ext cx="971747" cy="176085"/>
          </a:xfrm>
          <a:prstGeom prst="rect">
            <a:avLst/>
          </a:prstGeom>
        </p:spPr>
      </p:pic>
      <p:sp>
        <p:nvSpPr>
          <p:cNvPr id="59" name="標題 1"/>
          <p:cNvSpPr>
            <a:spLocks noGrp="1"/>
          </p:cNvSpPr>
          <p:nvPr>
            <p:ph type="title"/>
          </p:nvPr>
        </p:nvSpPr>
        <p:spPr>
          <a:xfrm>
            <a:off x="87055" y="10526"/>
            <a:ext cx="5300692" cy="558499"/>
          </a:xfrm>
        </p:spPr>
        <p:txBody>
          <a:bodyPr>
            <a:normAutofit/>
          </a:bodyPr>
          <a:lstStyle/>
          <a:p>
            <a:r>
              <a:rPr lang="en-US" altLang="zh-TW" sz="2800" b="1" dirty="0">
                <a:solidFill>
                  <a:schemeClr val="accent6"/>
                </a:solidFill>
                <a:latin typeface="+mn-lt"/>
              </a:rPr>
              <a:t>OUR CUSTOMERS </a:t>
            </a:r>
            <a:r>
              <a:rPr lang="en-US" altLang="zh-TW" sz="2400" b="1" dirty="0">
                <a:solidFill>
                  <a:schemeClr val="accent6"/>
                </a:solidFill>
                <a:latin typeface="+mn-lt"/>
              </a:rPr>
              <a:t>(Fabric)</a:t>
            </a:r>
          </a:p>
        </p:txBody>
      </p:sp>
      <p:pic>
        <p:nvPicPr>
          <p:cNvPr id="61" name="圖片 60"/>
          <p:cNvPicPr>
            <a:picLocks noChangeAspect="1"/>
          </p:cNvPicPr>
          <p:nvPr/>
        </p:nvPicPr>
        <p:blipFill>
          <a:blip r:embed="rId59" cstate="print">
            <a:extLst>
              <a:ext uri="{28A0092B-C50C-407E-A947-70E740481C1C}">
                <a14:useLocalDpi xmlns:a14="http://schemas.microsoft.com/office/drawing/2010/main" val="0"/>
              </a:ext>
            </a:extLst>
          </a:blip>
          <a:stretch>
            <a:fillRect/>
          </a:stretch>
        </p:blipFill>
        <p:spPr>
          <a:xfrm>
            <a:off x="3054688" y="2480728"/>
            <a:ext cx="666073" cy="734900"/>
          </a:xfrm>
          <a:prstGeom prst="rect">
            <a:avLst/>
          </a:prstGeom>
        </p:spPr>
      </p:pic>
    </p:spTree>
    <p:extLst>
      <p:ext uri="{BB962C8B-B14F-4D97-AF65-F5344CB8AC3E}">
        <p14:creationId xmlns:p14="http://schemas.microsoft.com/office/powerpoint/2010/main" val="211404203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 name="圖片 99"/>
          <p:cNvPicPr>
            <a:picLocks noChangeAspect="1"/>
          </p:cNvPicPr>
          <p:nvPr/>
        </p:nvPicPr>
        <p:blipFill rotWithShape="1">
          <a:blip r:embed="rId3" cstate="print">
            <a:extLst>
              <a:ext uri="{28A0092B-C50C-407E-A947-70E740481C1C}">
                <a14:useLocalDpi xmlns:a14="http://schemas.microsoft.com/office/drawing/2010/main" val="0"/>
              </a:ext>
            </a:extLst>
          </a:blip>
          <a:srcRect r="3538"/>
          <a:stretch/>
        </p:blipFill>
        <p:spPr>
          <a:xfrm>
            <a:off x="7650134" y="2609802"/>
            <a:ext cx="643160" cy="476250"/>
          </a:xfrm>
          <a:prstGeom prst="rect">
            <a:avLst/>
          </a:prstGeom>
        </p:spPr>
      </p:pic>
      <p:pic>
        <p:nvPicPr>
          <p:cNvPr id="3" name="圖片 2"/>
          <p:cNvPicPr>
            <a:picLocks noChangeAspect="1"/>
          </p:cNvPicPr>
          <p:nvPr/>
        </p:nvPicPr>
        <p:blipFill>
          <a:blip r:embed="rId4"/>
          <a:stretch>
            <a:fillRect/>
          </a:stretch>
        </p:blipFill>
        <p:spPr>
          <a:xfrm>
            <a:off x="5712888" y="1196351"/>
            <a:ext cx="965925" cy="437733"/>
          </a:xfrm>
          <a:prstGeom prst="rect">
            <a:avLst/>
          </a:prstGeom>
        </p:spPr>
      </p:pic>
      <p:pic>
        <p:nvPicPr>
          <p:cNvPr id="5" name="圖片 4"/>
          <p:cNvPicPr>
            <a:picLocks noChangeAspect="1"/>
          </p:cNvPicPr>
          <p:nvPr/>
        </p:nvPicPr>
        <p:blipFill>
          <a:blip r:embed="rId5"/>
          <a:stretch>
            <a:fillRect/>
          </a:stretch>
        </p:blipFill>
        <p:spPr>
          <a:xfrm>
            <a:off x="3548801" y="1135671"/>
            <a:ext cx="543780" cy="550294"/>
          </a:xfrm>
          <a:prstGeom prst="rect">
            <a:avLst/>
          </a:prstGeom>
        </p:spPr>
      </p:pic>
      <p:pic>
        <p:nvPicPr>
          <p:cNvPr id="6" name="圖片 5"/>
          <p:cNvPicPr>
            <a:picLocks noChangeAspect="1"/>
          </p:cNvPicPr>
          <p:nvPr/>
        </p:nvPicPr>
        <p:blipFill>
          <a:blip r:embed="rId6"/>
          <a:stretch>
            <a:fillRect/>
          </a:stretch>
        </p:blipFill>
        <p:spPr>
          <a:xfrm>
            <a:off x="2447119" y="937962"/>
            <a:ext cx="744120" cy="921920"/>
          </a:xfrm>
          <a:prstGeom prst="rect">
            <a:avLst/>
          </a:prstGeom>
        </p:spPr>
      </p:pic>
      <p:pic>
        <p:nvPicPr>
          <p:cNvPr id="7" name="圖片 6"/>
          <p:cNvPicPr>
            <a:picLocks noChangeAspect="1"/>
          </p:cNvPicPr>
          <p:nvPr/>
        </p:nvPicPr>
        <p:blipFill>
          <a:blip r:embed="rId7"/>
          <a:stretch>
            <a:fillRect/>
          </a:stretch>
        </p:blipFill>
        <p:spPr>
          <a:xfrm>
            <a:off x="2132346" y="2195257"/>
            <a:ext cx="1502550" cy="178667"/>
          </a:xfrm>
          <a:prstGeom prst="rect">
            <a:avLst/>
          </a:prstGeom>
        </p:spPr>
      </p:pic>
      <p:pic>
        <p:nvPicPr>
          <p:cNvPr id="8" name="圖片 7"/>
          <p:cNvPicPr>
            <a:picLocks noChangeAspect="1"/>
          </p:cNvPicPr>
          <p:nvPr/>
        </p:nvPicPr>
        <p:blipFill>
          <a:blip r:embed="rId8"/>
          <a:stretch>
            <a:fillRect/>
          </a:stretch>
        </p:blipFill>
        <p:spPr>
          <a:xfrm>
            <a:off x="4288832" y="2195319"/>
            <a:ext cx="601020" cy="457386"/>
          </a:xfrm>
          <a:prstGeom prst="rect">
            <a:avLst/>
          </a:prstGeom>
        </p:spPr>
      </p:pic>
      <p:pic>
        <p:nvPicPr>
          <p:cNvPr id="9" name="圖片 8"/>
          <p:cNvPicPr>
            <a:picLocks noChangeAspect="1"/>
          </p:cNvPicPr>
          <p:nvPr/>
        </p:nvPicPr>
        <p:blipFill>
          <a:blip r:embed="rId9"/>
          <a:stretch>
            <a:fillRect/>
          </a:stretch>
        </p:blipFill>
        <p:spPr>
          <a:xfrm>
            <a:off x="5596280" y="3776663"/>
            <a:ext cx="975360" cy="274320"/>
          </a:xfrm>
          <a:prstGeom prst="rect">
            <a:avLst/>
          </a:prstGeom>
        </p:spPr>
      </p:pic>
      <p:pic>
        <p:nvPicPr>
          <p:cNvPr id="10" name="圖片 9"/>
          <p:cNvPicPr>
            <a:picLocks noChangeAspect="1"/>
          </p:cNvPicPr>
          <p:nvPr/>
        </p:nvPicPr>
        <p:blipFill>
          <a:blip r:embed="rId10"/>
          <a:stretch>
            <a:fillRect/>
          </a:stretch>
        </p:blipFill>
        <p:spPr>
          <a:xfrm>
            <a:off x="682532" y="2057745"/>
            <a:ext cx="1144800" cy="366267"/>
          </a:xfrm>
          <a:prstGeom prst="rect">
            <a:avLst/>
          </a:prstGeom>
        </p:spPr>
      </p:pic>
      <p:pic>
        <p:nvPicPr>
          <p:cNvPr id="12" name="圖片 11"/>
          <p:cNvPicPr>
            <a:picLocks noChangeAspect="1"/>
          </p:cNvPicPr>
          <p:nvPr/>
        </p:nvPicPr>
        <p:blipFill>
          <a:blip r:embed="rId11"/>
          <a:stretch>
            <a:fillRect/>
          </a:stretch>
        </p:blipFill>
        <p:spPr>
          <a:xfrm>
            <a:off x="5754157" y="2868632"/>
            <a:ext cx="801360" cy="378774"/>
          </a:xfrm>
          <a:prstGeom prst="rect">
            <a:avLst/>
          </a:prstGeom>
        </p:spPr>
      </p:pic>
      <p:pic>
        <p:nvPicPr>
          <p:cNvPr id="13" name="圖片 12"/>
          <p:cNvPicPr>
            <a:picLocks noChangeAspect="1"/>
          </p:cNvPicPr>
          <p:nvPr/>
        </p:nvPicPr>
        <p:blipFill>
          <a:blip r:embed="rId12"/>
          <a:stretch>
            <a:fillRect/>
          </a:stretch>
        </p:blipFill>
        <p:spPr>
          <a:xfrm>
            <a:off x="5638358" y="1768318"/>
            <a:ext cx="1173420" cy="393066"/>
          </a:xfrm>
          <a:prstGeom prst="rect">
            <a:avLst/>
          </a:prstGeom>
        </p:spPr>
      </p:pic>
      <p:pic>
        <p:nvPicPr>
          <p:cNvPr id="14" name="圖片 13"/>
          <p:cNvPicPr>
            <a:picLocks noChangeAspect="1"/>
          </p:cNvPicPr>
          <p:nvPr/>
        </p:nvPicPr>
        <p:blipFill>
          <a:blip r:embed="rId13"/>
          <a:stretch>
            <a:fillRect/>
          </a:stretch>
        </p:blipFill>
        <p:spPr>
          <a:xfrm>
            <a:off x="7580155" y="1438340"/>
            <a:ext cx="772740" cy="264426"/>
          </a:xfrm>
          <a:prstGeom prst="rect">
            <a:avLst/>
          </a:prstGeom>
        </p:spPr>
      </p:pic>
      <p:pic>
        <p:nvPicPr>
          <p:cNvPr id="15" name="圖片 14"/>
          <p:cNvPicPr>
            <a:picLocks noChangeAspect="1"/>
          </p:cNvPicPr>
          <p:nvPr/>
        </p:nvPicPr>
        <p:blipFill>
          <a:blip r:embed="rId14"/>
          <a:stretch>
            <a:fillRect/>
          </a:stretch>
        </p:blipFill>
        <p:spPr>
          <a:xfrm>
            <a:off x="7250020" y="3790010"/>
            <a:ext cx="1287900" cy="214400"/>
          </a:xfrm>
          <a:prstGeom prst="rect">
            <a:avLst/>
          </a:prstGeom>
        </p:spPr>
      </p:pic>
      <p:pic>
        <p:nvPicPr>
          <p:cNvPr id="16" name="圖片 15"/>
          <p:cNvPicPr>
            <a:picLocks noChangeAspect="1"/>
          </p:cNvPicPr>
          <p:nvPr/>
        </p:nvPicPr>
        <p:blipFill>
          <a:blip r:embed="rId15"/>
          <a:stretch>
            <a:fillRect/>
          </a:stretch>
        </p:blipFill>
        <p:spPr>
          <a:xfrm>
            <a:off x="3005256" y="3860725"/>
            <a:ext cx="1259280" cy="257280"/>
          </a:xfrm>
          <a:prstGeom prst="rect">
            <a:avLst/>
          </a:prstGeom>
        </p:spPr>
      </p:pic>
      <p:pic>
        <p:nvPicPr>
          <p:cNvPr id="17" name="圖片 16"/>
          <p:cNvPicPr>
            <a:picLocks noChangeAspect="1"/>
          </p:cNvPicPr>
          <p:nvPr/>
        </p:nvPicPr>
        <p:blipFill>
          <a:blip r:embed="rId16"/>
          <a:stretch>
            <a:fillRect/>
          </a:stretch>
        </p:blipFill>
        <p:spPr>
          <a:xfrm>
            <a:off x="784934" y="4032137"/>
            <a:ext cx="829980" cy="192960"/>
          </a:xfrm>
          <a:prstGeom prst="rect">
            <a:avLst/>
          </a:prstGeom>
        </p:spPr>
      </p:pic>
      <p:pic>
        <p:nvPicPr>
          <p:cNvPr id="18" name="圖片 17"/>
          <p:cNvPicPr>
            <a:picLocks noChangeAspect="1"/>
          </p:cNvPicPr>
          <p:nvPr/>
        </p:nvPicPr>
        <p:blipFill>
          <a:blip r:embed="rId17"/>
          <a:stretch>
            <a:fillRect/>
          </a:stretch>
        </p:blipFill>
        <p:spPr>
          <a:xfrm>
            <a:off x="699074" y="1279223"/>
            <a:ext cx="792480" cy="411480"/>
          </a:xfrm>
          <a:prstGeom prst="rect">
            <a:avLst/>
          </a:prstGeom>
        </p:spPr>
      </p:pic>
      <p:pic>
        <p:nvPicPr>
          <p:cNvPr id="19" name="圖片 9"/>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08458" y="2612672"/>
            <a:ext cx="1866666" cy="571429"/>
          </a:xfrm>
          <a:prstGeom prst="rect">
            <a:avLst/>
          </a:prstGeom>
          <a:noFill/>
          <a:extLst>
            <a:ext uri="{909E8E84-426E-40DD-AFC4-6F175D3DCCD1}">
              <a14:hiddenFill xmlns:a14="http://schemas.microsoft.com/office/drawing/2010/main">
                <a:solidFill>
                  <a:srgbClr val="FFFFFF"/>
                </a:solidFill>
              </a14:hiddenFill>
            </a:ext>
          </a:extLst>
        </p:spPr>
      </p:pic>
      <p:pic>
        <p:nvPicPr>
          <p:cNvPr id="20" name="圖片 8"/>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543978" y="2947078"/>
            <a:ext cx="1727123" cy="566817"/>
          </a:xfrm>
          <a:prstGeom prst="rect">
            <a:avLst/>
          </a:prstGeom>
          <a:noFill/>
          <a:extLst>
            <a:ext uri="{909E8E84-426E-40DD-AFC4-6F175D3DCCD1}">
              <a14:hiddenFill xmlns:a14="http://schemas.microsoft.com/office/drawing/2010/main">
                <a:solidFill>
                  <a:srgbClr val="FFFFFF"/>
                </a:solidFill>
              </a14:hiddenFill>
            </a:ext>
          </a:extLst>
        </p:spPr>
      </p:pic>
      <p:pic>
        <p:nvPicPr>
          <p:cNvPr id="21" name="圖片 1"/>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422970" y="2350323"/>
            <a:ext cx="1272718" cy="388469"/>
          </a:xfrm>
          <a:prstGeom prst="rect">
            <a:avLst/>
          </a:prstGeom>
          <a:noFill/>
          <a:extLst>
            <a:ext uri="{909E8E84-426E-40DD-AFC4-6F175D3DCCD1}">
              <a14:hiddenFill xmlns:a14="http://schemas.microsoft.com/office/drawing/2010/main">
                <a:solidFill>
                  <a:srgbClr val="FFFFFF"/>
                </a:solidFill>
              </a14:hiddenFill>
            </a:ext>
          </a:extLst>
        </p:spPr>
      </p:pic>
      <p:pic>
        <p:nvPicPr>
          <p:cNvPr id="22" name="圖片 5"/>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973550" y="4336457"/>
            <a:ext cx="1127918" cy="457385"/>
          </a:xfrm>
          <a:prstGeom prst="rect">
            <a:avLst/>
          </a:prstGeom>
          <a:noFill/>
          <a:extLst>
            <a:ext uri="{909E8E84-426E-40DD-AFC4-6F175D3DCCD1}">
              <a14:hiddenFill xmlns:a14="http://schemas.microsoft.com/office/drawing/2010/main">
                <a:solidFill>
                  <a:srgbClr val="FFFFFF"/>
                </a:solidFill>
              </a14:hiddenFill>
            </a:ext>
          </a:extLst>
        </p:spPr>
      </p:pic>
      <p:pic>
        <p:nvPicPr>
          <p:cNvPr id="23" name="圖片 22"/>
          <p:cNvPicPr>
            <a:picLocks noChangeAspect="1"/>
          </p:cNvPicPr>
          <p:nvPr/>
        </p:nvPicPr>
        <p:blipFill>
          <a:blip r:embed="rId22"/>
          <a:stretch>
            <a:fillRect/>
          </a:stretch>
        </p:blipFill>
        <p:spPr>
          <a:xfrm>
            <a:off x="730994" y="4424521"/>
            <a:ext cx="1767840" cy="373380"/>
          </a:xfrm>
          <a:prstGeom prst="rect">
            <a:avLst/>
          </a:prstGeom>
        </p:spPr>
      </p:pic>
      <p:pic>
        <p:nvPicPr>
          <p:cNvPr id="24" name="圖片 6"/>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4361487" y="4295801"/>
            <a:ext cx="1158402" cy="434286"/>
          </a:xfrm>
          <a:prstGeom prst="rect">
            <a:avLst/>
          </a:prstGeom>
          <a:noFill/>
          <a:extLst>
            <a:ext uri="{909E8E84-426E-40DD-AFC4-6F175D3DCCD1}">
              <a14:hiddenFill xmlns:a14="http://schemas.microsoft.com/office/drawing/2010/main">
                <a:solidFill>
                  <a:srgbClr val="FFFFFF"/>
                </a:solidFill>
              </a14:hiddenFill>
            </a:ext>
          </a:extLst>
        </p:spPr>
      </p:pic>
      <p:pic>
        <p:nvPicPr>
          <p:cNvPr id="25" name="圖片 7"/>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2702858" y="2445776"/>
            <a:ext cx="1409897" cy="561905"/>
          </a:xfrm>
          <a:prstGeom prst="rect">
            <a:avLst/>
          </a:prstGeom>
          <a:noFill/>
          <a:extLst>
            <a:ext uri="{909E8E84-426E-40DD-AFC4-6F175D3DCCD1}">
              <a14:hiddenFill xmlns:a14="http://schemas.microsoft.com/office/drawing/2010/main">
                <a:solidFill>
                  <a:srgbClr val="FFFFFF"/>
                </a:solidFill>
              </a14:hiddenFill>
            </a:ext>
          </a:extLst>
        </p:spPr>
      </p:pic>
      <p:pic>
        <p:nvPicPr>
          <p:cNvPr id="26" name="圖片 15"/>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652533" y="3239124"/>
            <a:ext cx="1295581" cy="548571"/>
          </a:xfrm>
          <a:prstGeom prst="rect">
            <a:avLst/>
          </a:prstGeom>
          <a:noFill/>
          <a:extLst>
            <a:ext uri="{909E8E84-426E-40DD-AFC4-6F175D3DCCD1}">
              <a14:hiddenFill xmlns:a14="http://schemas.microsoft.com/office/drawing/2010/main">
                <a:solidFill>
                  <a:srgbClr val="FFFFFF"/>
                </a:solidFill>
              </a14:hiddenFill>
            </a:ext>
          </a:extLst>
        </p:spPr>
      </p:pic>
      <p:pic>
        <p:nvPicPr>
          <p:cNvPr id="27" name="圖片 4"/>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5818650" y="4314864"/>
            <a:ext cx="792590" cy="541095"/>
          </a:xfrm>
          <a:prstGeom prst="rect">
            <a:avLst/>
          </a:prstGeom>
          <a:noFill/>
          <a:extLst>
            <a:ext uri="{909E8E84-426E-40DD-AFC4-6F175D3DCCD1}">
              <a14:hiddenFill xmlns:a14="http://schemas.microsoft.com/office/drawing/2010/main">
                <a:solidFill>
                  <a:srgbClr val="FFFFFF"/>
                </a:solidFill>
              </a14:hiddenFill>
            </a:ext>
          </a:extLst>
        </p:spPr>
      </p:pic>
      <p:pic>
        <p:nvPicPr>
          <p:cNvPr id="29" name="圖片 12"/>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6533212" y="3258946"/>
            <a:ext cx="2093887" cy="406774"/>
          </a:xfrm>
          <a:prstGeom prst="rect">
            <a:avLst/>
          </a:prstGeom>
          <a:noFill/>
          <a:extLst>
            <a:ext uri="{909E8E84-426E-40DD-AFC4-6F175D3DCCD1}">
              <a14:hiddenFill xmlns:a14="http://schemas.microsoft.com/office/drawing/2010/main">
                <a:solidFill>
                  <a:srgbClr val="FFFFFF"/>
                </a:solidFill>
              </a14:hiddenFill>
            </a:ext>
          </a:extLst>
        </p:spPr>
      </p:pic>
      <p:pic>
        <p:nvPicPr>
          <p:cNvPr id="30" name="圖片 13"/>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7105814" y="4161594"/>
            <a:ext cx="1425139" cy="525854"/>
          </a:xfrm>
          <a:prstGeom prst="rect">
            <a:avLst/>
          </a:prstGeom>
          <a:noFill/>
          <a:extLst>
            <a:ext uri="{909E8E84-426E-40DD-AFC4-6F175D3DCCD1}">
              <a14:hiddenFill xmlns:a14="http://schemas.microsoft.com/office/drawing/2010/main">
                <a:solidFill>
                  <a:srgbClr val="FFFFFF"/>
                </a:solidFill>
              </a14:hiddenFill>
            </a:ext>
          </a:extLst>
        </p:spPr>
      </p:pic>
      <p:pic>
        <p:nvPicPr>
          <p:cNvPr id="31" name="圖片 14"/>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7204620" y="1989648"/>
            <a:ext cx="1523810" cy="466543"/>
          </a:xfrm>
          <a:prstGeom prst="rect">
            <a:avLst/>
          </a:prstGeom>
          <a:noFill/>
          <a:extLst>
            <a:ext uri="{909E8E84-426E-40DD-AFC4-6F175D3DCCD1}">
              <a14:hiddenFill xmlns:a14="http://schemas.microsoft.com/office/drawing/2010/main">
                <a:solidFill>
                  <a:srgbClr val="FFFFFF"/>
                </a:solidFill>
              </a14:hiddenFill>
            </a:ext>
          </a:extLst>
        </p:spPr>
      </p:pic>
      <p:pic>
        <p:nvPicPr>
          <p:cNvPr id="32" name="圖片 31"/>
          <p:cNvPicPr>
            <a:picLocks noChangeAspect="1"/>
          </p:cNvPicPr>
          <p:nvPr/>
        </p:nvPicPr>
        <p:blipFill>
          <a:blip r:embed="rId30"/>
          <a:stretch>
            <a:fillRect/>
          </a:stretch>
        </p:blipFill>
        <p:spPr>
          <a:xfrm>
            <a:off x="4589665" y="2696041"/>
            <a:ext cx="822960" cy="815340"/>
          </a:xfrm>
          <a:prstGeom prst="rect">
            <a:avLst/>
          </a:prstGeom>
        </p:spPr>
      </p:pic>
      <p:pic>
        <p:nvPicPr>
          <p:cNvPr id="4" name="圖片 3"/>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2124500" y="3593443"/>
            <a:ext cx="969505" cy="245608"/>
          </a:xfrm>
          <a:prstGeom prst="rect">
            <a:avLst/>
          </a:prstGeom>
        </p:spPr>
      </p:pic>
      <p:pic>
        <p:nvPicPr>
          <p:cNvPr id="11" name="圖片 10"/>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4343511" y="3593443"/>
            <a:ext cx="1058645" cy="352881"/>
          </a:xfrm>
          <a:prstGeom prst="rect">
            <a:avLst/>
          </a:prstGeom>
        </p:spPr>
      </p:pic>
      <p:pic>
        <p:nvPicPr>
          <p:cNvPr id="33" name="圖片 32"/>
          <p:cNvPicPr>
            <a:picLocks noChangeAspect="1"/>
          </p:cNvPicPr>
          <p:nvPr/>
        </p:nvPicPr>
        <p:blipFill>
          <a:blip r:embed="rId33" cstate="print">
            <a:extLst>
              <a:ext uri="{28A0092B-C50C-407E-A947-70E740481C1C}">
                <a14:useLocalDpi xmlns:a14="http://schemas.microsoft.com/office/drawing/2010/main" val="0"/>
              </a:ext>
            </a:extLst>
          </a:blip>
          <a:stretch>
            <a:fillRect/>
          </a:stretch>
        </p:blipFill>
        <p:spPr>
          <a:xfrm>
            <a:off x="4589142" y="1256047"/>
            <a:ext cx="852458" cy="675729"/>
          </a:xfrm>
          <a:prstGeom prst="rect">
            <a:avLst/>
          </a:prstGeom>
        </p:spPr>
      </p:pic>
      <p:sp>
        <p:nvSpPr>
          <p:cNvPr id="36" name="標題 1"/>
          <p:cNvSpPr txBox="1">
            <a:spLocks/>
          </p:cNvSpPr>
          <p:nvPr/>
        </p:nvSpPr>
        <p:spPr>
          <a:xfrm>
            <a:off x="52512" y="276580"/>
            <a:ext cx="5300692" cy="558499"/>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r>
              <a:rPr lang="en-US" altLang="zh-TW" sz="2800" b="1" dirty="0">
                <a:solidFill>
                  <a:schemeClr val="accent6"/>
                </a:solidFill>
                <a:latin typeface="+mn-lt"/>
              </a:rPr>
              <a:t>OUR CUSTOMERS </a:t>
            </a:r>
            <a:r>
              <a:rPr lang="en-US" altLang="zh-TW" sz="2400" b="1" dirty="0">
                <a:solidFill>
                  <a:schemeClr val="bg1">
                    <a:lumMod val="50000"/>
                  </a:schemeClr>
                </a:solidFill>
                <a:latin typeface="+mn-lt"/>
              </a:rPr>
              <a:t>(</a:t>
            </a:r>
            <a:r>
              <a:rPr lang="en-US" altLang="zh-TW" sz="2400" b="1" dirty="0">
                <a:solidFill>
                  <a:schemeClr val="bg1">
                    <a:lumMod val="50000"/>
                  </a:schemeClr>
                </a:solidFill>
              </a:rPr>
              <a:t>Garment</a:t>
            </a:r>
            <a:r>
              <a:rPr lang="en-US" altLang="zh-TW" sz="2400" b="1" dirty="0">
                <a:solidFill>
                  <a:schemeClr val="bg1">
                    <a:lumMod val="50000"/>
                  </a:schemeClr>
                </a:solidFill>
                <a:latin typeface="+mn-lt"/>
              </a:rPr>
              <a:t>)</a:t>
            </a:r>
          </a:p>
        </p:txBody>
      </p:sp>
    </p:spTree>
    <p:extLst>
      <p:ext uri="{BB962C8B-B14F-4D97-AF65-F5344CB8AC3E}">
        <p14:creationId xmlns:p14="http://schemas.microsoft.com/office/powerpoint/2010/main" val="27810519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en-US" altLang="zh-TW" dirty="0"/>
              <a:t>Thank You!</a:t>
            </a:r>
            <a:endParaRPr lang="zh-TW" altLang="en-US" dirty="0"/>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5315" y="3147814"/>
            <a:ext cx="3384376" cy="850618"/>
          </a:xfrm>
          <a:prstGeom prst="rect">
            <a:avLst/>
          </a:prstGeom>
        </p:spPr>
      </p:pic>
    </p:spTree>
    <p:extLst>
      <p:ext uri="{BB962C8B-B14F-4D97-AF65-F5344CB8AC3E}">
        <p14:creationId xmlns:p14="http://schemas.microsoft.com/office/powerpoint/2010/main" val="239938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s://www.delicacy.com.tw/upload/news2/VietnamDL-coverv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50" y="267494"/>
            <a:ext cx="9140850" cy="609237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5">
            <a:extLst>
              <a:ext uri="{FF2B5EF4-FFF2-40B4-BE49-F238E27FC236}">
                <a16:creationId xmlns="" xmlns:a16="http://schemas.microsoft.com/office/drawing/2014/main" id="{95E3BD7D-EEC6-41FC-867D-95F2B71346B3}"/>
              </a:ext>
            </a:extLst>
          </p:cNvPr>
          <p:cNvSpPr txBox="1"/>
          <p:nvPr/>
        </p:nvSpPr>
        <p:spPr>
          <a:xfrm>
            <a:off x="2771800" y="914405"/>
            <a:ext cx="6164168" cy="3416320"/>
          </a:xfrm>
          <a:prstGeom prst="rect">
            <a:avLst/>
          </a:prstGeom>
          <a:noFill/>
        </p:spPr>
        <p:txBody>
          <a:bodyPr wrap="square" rtlCol="0" anchor="ctr">
            <a:spAutoFit/>
          </a:bodyPr>
          <a:lstStyle>
            <a:defPPr>
              <a:defRPr lang="en-US"/>
            </a:defPPr>
            <a:lvl1pPr>
              <a:defRPr sz="7200">
                <a:solidFill>
                  <a:schemeClr val="bg1"/>
                </a:solidFill>
                <a:effectLst>
                  <a:outerShdw blurRad="12700" dist="88900" dir="3000000" algn="tl" rotWithShape="0">
                    <a:schemeClr val="accent2">
                      <a:alpha val="40000"/>
                    </a:schemeClr>
                  </a:outerShdw>
                </a:effectLst>
              </a:defRPr>
            </a:lvl1pPr>
          </a:lstStyle>
          <a:p>
            <a:pPr marL="571500" indent="-571500">
              <a:buFont typeface="Arial" panose="020B0604020202020204" pitchFamily="34" charset="0"/>
              <a:buChar char="•"/>
            </a:pPr>
            <a:r>
              <a:rPr lang="en-US" altLang="ko-KR" sz="3200" b="1" dirty="0">
                <a:effectLst/>
                <a:ea typeface="Arial Unicode MS"/>
              </a:rPr>
              <a:t>About De </a:t>
            </a:r>
            <a:r>
              <a:rPr lang="en-US" altLang="ko-KR" sz="3200" b="1" dirty="0" err="1">
                <a:effectLst/>
                <a:ea typeface="Arial Unicode MS"/>
              </a:rPr>
              <a:t>Licacy</a:t>
            </a:r>
            <a:endParaRPr lang="en-US" altLang="ko-KR" sz="3200" b="1" dirty="0">
              <a:effectLst/>
              <a:ea typeface="Arial Unicode MS"/>
            </a:endParaRPr>
          </a:p>
          <a:p>
            <a:pPr marL="571500" indent="-571500">
              <a:buFont typeface="Arial" panose="020B0604020202020204" pitchFamily="34" charset="0"/>
              <a:buChar char="•"/>
            </a:pPr>
            <a:r>
              <a:rPr lang="en-US" altLang="ko-KR" sz="2800" b="1" dirty="0">
                <a:effectLst/>
                <a:ea typeface="Arial Unicode MS"/>
              </a:rPr>
              <a:t>Products</a:t>
            </a:r>
          </a:p>
          <a:p>
            <a:pPr marL="571500" indent="-571500">
              <a:buFont typeface="Arial" panose="020B0604020202020204" pitchFamily="34" charset="0"/>
              <a:buChar char="•"/>
            </a:pPr>
            <a:r>
              <a:rPr lang="en-US" altLang="zh-TW" sz="2800" b="1" dirty="0">
                <a:effectLst/>
              </a:rPr>
              <a:t>Financial </a:t>
            </a:r>
            <a:r>
              <a:rPr lang="en-US" altLang="zh-TW" sz="2800" b="1" dirty="0" smtClean="0">
                <a:effectLst/>
              </a:rPr>
              <a:t>Performance</a:t>
            </a:r>
          </a:p>
          <a:p>
            <a:pPr marL="571500" indent="-571500">
              <a:buFont typeface="Arial" panose="020B0604020202020204" pitchFamily="34" charset="0"/>
              <a:buChar char="•"/>
            </a:pPr>
            <a:r>
              <a:rPr lang="en-US" altLang="zh-TW" sz="2800" b="1" dirty="0" smtClean="0">
                <a:effectLst/>
              </a:rPr>
              <a:t>Relocation Compensation</a:t>
            </a:r>
          </a:p>
          <a:p>
            <a:pPr marL="571500" indent="-571500">
              <a:buFont typeface="Arial" panose="020B0604020202020204" pitchFamily="34" charset="0"/>
              <a:buChar char="•"/>
            </a:pPr>
            <a:r>
              <a:rPr lang="en-US" altLang="ko-KR" sz="2800" b="1" dirty="0" smtClean="0">
                <a:effectLst/>
                <a:ea typeface="Arial Unicode MS"/>
              </a:rPr>
              <a:t>Partnership</a:t>
            </a:r>
            <a:endParaRPr lang="en-US" altLang="ko-KR" sz="2800" b="1" dirty="0">
              <a:effectLst/>
              <a:ea typeface="Arial Unicode MS"/>
            </a:endParaRPr>
          </a:p>
          <a:p>
            <a:pPr algn="ctr"/>
            <a:endParaRPr lang="ko-KR" altLang="en-US" dirty="0">
              <a:solidFill>
                <a:prstClr val="white"/>
              </a:solidFill>
              <a:effectLst/>
              <a:ea typeface="Arial Unicode MS"/>
            </a:endParaRPr>
          </a:p>
        </p:txBody>
      </p:sp>
      <p:sp>
        <p:nvSpPr>
          <p:cNvPr id="3" name="TextBox 18">
            <a:extLst>
              <a:ext uri="{FF2B5EF4-FFF2-40B4-BE49-F238E27FC236}">
                <a16:creationId xmlns="" xmlns:a16="http://schemas.microsoft.com/office/drawing/2014/main" id="{042C12F7-AE9B-40D2-A6C4-2F1B6BC860EE}"/>
              </a:ext>
            </a:extLst>
          </p:cNvPr>
          <p:cNvSpPr txBox="1"/>
          <p:nvPr/>
        </p:nvSpPr>
        <p:spPr>
          <a:xfrm>
            <a:off x="-378109" y="1275606"/>
            <a:ext cx="3675185" cy="707886"/>
          </a:xfrm>
          <a:prstGeom prst="rect">
            <a:avLst/>
          </a:prstGeom>
          <a:noFill/>
        </p:spPr>
        <p:txBody>
          <a:bodyPr wrap="square" rtlCol="0" anchor="ctr">
            <a:spAutoFit/>
          </a:bodyPr>
          <a:lstStyle>
            <a:defPPr>
              <a:defRPr lang="en-US"/>
            </a:defPPr>
            <a:lvl1pPr>
              <a:defRPr sz="7200">
                <a:solidFill>
                  <a:schemeClr val="bg1"/>
                </a:solidFill>
                <a:effectLst>
                  <a:outerShdw blurRad="12700" dist="88900" dir="3000000" algn="tl" rotWithShape="0">
                    <a:schemeClr val="accent2">
                      <a:alpha val="40000"/>
                    </a:schemeClr>
                  </a:outerShdw>
                </a:effectLst>
              </a:defRPr>
            </a:lvl1pPr>
          </a:lstStyle>
          <a:p>
            <a:pPr algn="ctr"/>
            <a:r>
              <a:rPr lang="en-US" altLang="ko-KR" sz="4000" b="1" dirty="0">
                <a:effectLst/>
                <a:ea typeface="Arial Unicode MS"/>
              </a:rPr>
              <a:t>OUTLINE</a:t>
            </a:r>
            <a:endParaRPr lang="ko-KR" altLang="en-US" sz="4000" b="1" dirty="0">
              <a:effectLst/>
              <a:ea typeface="Arial Unicode MS"/>
            </a:endParaRPr>
          </a:p>
        </p:txBody>
      </p:sp>
    </p:spTree>
    <p:extLst>
      <p:ext uri="{BB962C8B-B14F-4D97-AF65-F5344CB8AC3E}">
        <p14:creationId xmlns:p14="http://schemas.microsoft.com/office/powerpoint/2010/main" val="38865751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1299"/>
            <a:ext cx="9144000" cy="487220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extBox 5">
            <a:extLst>
              <a:ext uri="{FF2B5EF4-FFF2-40B4-BE49-F238E27FC236}">
                <a16:creationId xmlns="" xmlns:a16="http://schemas.microsoft.com/office/drawing/2014/main" id="{95E3BD7D-EEC6-41FC-867D-95F2B71346B3}"/>
              </a:ext>
            </a:extLst>
          </p:cNvPr>
          <p:cNvSpPr txBox="1"/>
          <p:nvPr/>
        </p:nvSpPr>
        <p:spPr>
          <a:xfrm>
            <a:off x="539552" y="740192"/>
            <a:ext cx="7632848" cy="2062103"/>
          </a:xfrm>
          <a:prstGeom prst="rect">
            <a:avLst/>
          </a:prstGeom>
          <a:noFill/>
        </p:spPr>
        <p:txBody>
          <a:bodyPr wrap="square" rtlCol="0" anchor="ctr">
            <a:spAutoFit/>
          </a:bodyPr>
          <a:lstStyle>
            <a:defPPr>
              <a:defRPr lang="en-US"/>
            </a:defPPr>
            <a:lvl1pPr>
              <a:defRPr sz="7200">
                <a:solidFill>
                  <a:schemeClr val="bg1"/>
                </a:solidFill>
                <a:effectLst>
                  <a:outerShdw blurRad="12700" dist="88900" dir="3000000" algn="tl" rotWithShape="0">
                    <a:schemeClr val="accent2">
                      <a:alpha val="40000"/>
                    </a:schemeClr>
                  </a:outerShdw>
                </a:effectLst>
              </a:defRPr>
            </a:lvl1pPr>
          </a:lstStyle>
          <a:p>
            <a:pPr marL="571500" indent="-571500">
              <a:buFont typeface="Arial" panose="020B0604020202020204" pitchFamily="34" charset="0"/>
              <a:buChar char="•"/>
            </a:pPr>
            <a:r>
              <a:rPr lang="en-US" altLang="ko-KR" sz="3200" b="1" dirty="0">
                <a:solidFill>
                  <a:schemeClr val="bg1">
                    <a:lumMod val="50000"/>
                  </a:schemeClr>
                </a:solidFill>
                <a:effectLst/>
                <a:ea typeface="Arial Unicode MS"/>
              </a:rPr>
              <a:t>ABOUT DE LICACY</a:t>
            </a:r>
          </a:p>
          <a:p>
            <a:pPr marL="571500" indent="-571500">
              <a:buFont typeface="Arial" panose="020B0604020202020204" pitchFamily="34" charset="0"/>
              <a:buChar char="•"/>
            </a:pPr>
            <a:r>
              <a:rPr lang="en-US" altLang="ko-KR" sz="2400" b="1" dirty="0">
                <a:solidFill>
                  <a:schemeClr val="bg2">
                    <a:lumMod val="75000"/>
                  </a:schemeClr>
                </a:solidFill>
                <a:effectLst/>
                <a:ea typeface="Arial Unicode MS"/>
              </a:rPr>
              <a:t>Products</a:t>
            </a:r>
          </a:p>
          <a:p>
            <a:pPr marL="571500" indent="-571500">
              <a:buFont typeface="Arial" panose="020B0604020202020204" pitchFamily="34" charset="0"/>
              <a:buChar char="•"/>
            </a:pPr>
            <a:r>
              <a:rPr lang="en-US" altLang="zh-TW" sz="2400" b="1" dirty="0">
                <a:solidFill>
                  <a:schemeClr val="bg1">
                    <a:lumMod val="65000"/>
                  </a:schemeClr>
                </a:solidFill>
                <a:effectLst/>
              </a:rPr>
              <a:t>Financial </a:t>
            </a:r>
            <a:r>
              <a:rPr lang="en-US" altLang="zh-TW" sz="2400" b="1" dirty="0" smtClean="0">
                <a:solidFill>
                  <a:schemeClr val="bg1">
                    <a:lumMod val="65000"/>
                  </a:schemeClr>
                </a:solidFill>
                <a:effectLst/>
              </a:rPr>
              <a:t>Performance</a:t>
            </a:r>
          </a:p>
          <a:p>
            <a:pPr marL="571500" indent="-571500">
              <a:buFont typeface="Arial" panose="020B0604020202020204" pitchFamily="34" charset="0"/>
              <a:buChar char="•"/>
            </a:pPr>
            <a:r>
              <a:rPr lang="en-US" altLang="zh-TW" sz="2400" b="1" dirty="0" smtClean="0">
                <a:solidFill>
                  <a:schemeClr val="bg1">
                    <a:lumMod val="65000"/>
                  </a:schemeClr>
                </a:solidFill>
                <a:effectLst/>
              </a:rPr>
              <a:t>Relocation Compensation</a:t>
            </a:r>
          </a:p>
          <a:p>
            <a:pPr marL="571500" indent="-571500">
              <a:buFont typeface="Arial" panose="020B0604020202020204" pitchFamily="34" charset="0"/>
              <a:buChar char="•"/>
            </a:pPr>
            <a:r>
              <a:rPr lang="en-US" altLang="ko-KR" sz="2400" b="1" dirty="0" smtClean="0">
                <a:solidFill>
                  <a:schemeClr val="bg1">
                    <a:lumMod val="65000"/>
                  </a:schemeClr>
                </a:solidFill>
                <a:effectLst/>
                <a:ea typeface="Arial Unicode MS"/>
              </a:rPr>
              <a:t>Partnership</a:t>
            </a:r>
            <a:endParaRPr lang="en-US" altLang="ko-KR" sz="2400" b="1" dirty="0">
              <a:solidFill>
                <a:schemeClr val="bg1">
                  <a:lumMod val="65000"/>
                </a:schemeClr>
              </a:solidFill>
              <a:effectLst/>
              <a:ea typeface="Arial Unicode MS"/>
            </a:endParaRPr>
          </a:p>
        </p:txBody>
      </p:sp>
    </p:spTree>
    <p:extLst>
      <p:ext uri="{BB962C8B-B14F-4D97-AF65-F5344CB8AC3E}">
        <p14:creationId xmlns:p14="http://schemas.microsoft.com/office/powerpoint/2010/main" val="32808837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b="1" dirty="0">
                <a:solidFill>
                  <a:schemeClr val="accent6"/>
                </a:solidFill>
              </a:rPr>
              <a:t>HISTORY</a:t>
            </a:r>
            <a:endParaRPr lang="zh-TW" altLang="en-US" b="1" dirty="0">
              <a:solidFill>
                <a:schemeClr val="accent6"/>
              </a:solidFill>
            </a:endParaRPr>
          </a:p>
        </p:txBody>
      </p:sp>
      <p:sp>
        <p:nvSpPr>
          <p:cNvPr id="28" name="TextBox 20">
            <a:extLst>
              <a:ext uri="{FF2B5EF4-FFF2-40B4-BE49-F238E27FC236}">
                <a16:creationId xmlns="" xmlns:a16="http://schemas.microsoft.com/office/drawing/2014/main" id="{1CD1DEC2-E570-4244-8689-E4BC6D2CE313}"/>
              </a:ext>
            </a:extLst>
          </p:cNvPr>
          <p:cNvSpPr txBox="1"/>
          <p:nvPr/>
        </p:nvSpPr>
        <p:spPr>
          <a:xfrm>
            <a:off x="2898574" y="3844302"/>
            <a:ext cx="1545314" cy="830997"/>
          </a:xfrm>
          <a:prstGeom prst="rect">
            <a:avLst/>
          </a:prstGeom>
          <a:noFill/>
        </p:spPr>
        <p:txBody>
          <a:bodyPr wrap="square" rtlCol="0">
            <a:spAutoFit/>
          </a:bodyPr>
          <a:lstStyle/>
          <a:p>
            <a:r>
              <a:rPr lang="en-US" altLang="ko-KR" sz="1200" b="1" dirty="0">
                <a:solidFill>
                  <a:schemeClr val="accent6">
                    <a:lumMod val="75000"/>
                  </a:schemeClr>
                </a:solidFill>
                <a:ea typeface="맑은 고딕"/>
                <a:cs typeface="Arial" pitchFamily="34" charset="0"/>
              </a:rPr>
              <a:t>Shares were traded in Taiwan Stock Market in January</a:t>
            </a:r>
          </a:p>
        </p:txBody>
      </p:sp>
      <p:sp>
        <p:nvSpPr>
          <p:cNvPr id="3" name="矩形 2"/>
          <p:cNvSpPr/>
          <p:nvPr/>
        </p:nvSpPr>
        <p:spPr>
          <a:xfrm>
            <a:off x="389481" y="3805197"/>
            <a:ext cx="1532353" cy="646331"/>
          </a:xfrm>
          <a:prstGeom prst="rect">
            <a:avLst/>
          </a:prstGeom>
        </p:spPr>
        <p:txBody>
          <a:bodyPr wrap="square">
            <a:spAutoFit/>
          </a:bodyPr>
          <a:lstStyle/>
          <a:p>
            <a:r>
              <a:rPr lang="en-US" altLang="ko-KR" sz="1200" b="1" dirty="0">
                <a:solidFill>
                  <a:schemeClr val="accent6">
                    <a:lumMod val="75000"/>
                  </a:schemeClr>
                </a:solidFill>
                <a:ea typeface="맑은 고딕"/>
                <a:cs typeface="Arial" pitchFamily="34" charset="0"/>
              </a:rPr>
              <a:t>Taiwan De </a:t>
            </a:r>
            <a:r>
              <a:rPr lang="en-US" altLang="ko-KR" sz="1200" b="1" dirty="0" err="1">
                <a:solidFill>
                  <a:schemeClr val="accent6">
                    <a:lumMod val="75000"/>
                  </a:schemeClr>
                </a:solidFill>
                <a:ea typeface="맑은 고딕"/>
                <a:cs typeface="Arial" pitchFamily="34" charset="0"/>
              </a:rPr>
              <a:t>Licacy</a:t>
            </a:r>
            <a:r>
              <a:rPr lang="en-US" altLang="ko-KR" sz="1200" b="1" dirty="0">
                <a:solidFill>
                  <a:schemeClr val="accent6">
                    <a:lumMod val="75000"/>
                  </a:schemeClr>
                </a:solidFill>
                <a:ea typeface="맑은 고딕"/>
                <a:cs typeface="Arial" pitchFamily="34" charset="0"/>
              </a:rPr>
              <a:t> was founded in summer</a:t>
            </a:r>
            <a:endParaRPr lang="ko-KR" altLang="en-US" sz="1200" b="1" dirty="0">
              <a:solidFill>
                <a:schemeClr val="accent6">
                  <a:lumMod val="75000"/>
                </a:schemeClr>
              </a:solidFill>
              <a:ea typeface="맑은 고딕"/>
              <a:cs typeface="Arial" pitchFamily="34" charset="0"/>
            </a:endParaRPr>
          </a:p>
        </p:txBody>
      </p:sp>
      <p:sp>
        <p:nvSpPr>
          <p:cNvPr id="7" name="矩形 6"/>
          <p:cNvSpPr/>
          <p:nvPr/>
        </p:nvSpPr>
        <p:spPr>
          <a:xfrm>
            <a:off x="1697382" y="1463240"/>
            <a:ext cx="1452781" cy="461665"/>
          </a:xfrm>
          <a:prstGeom prst="rect">
            <a:avLst/>
          </a:prstGeom>
        </p:spPr>
        <p:txBody>
          <a:bodyPr wrap="square">
            <a:spAutoFit/>
          </a:bodyPr>
          <a:lstStyle/>
          <a:p>
            <a:pPr lvl="0">
              <a:spcAft>
                <a:spcPts val="0"/>
              </a:spcAft>
            </a:pPr>
            <a:r>
              <a:rPr lang="en-US" altLang="zh-TW" sz="1200" b="1" dirty="0">
                <a:solidFill>
                  <a:schemeClr val="accent6">
                    <a:lumMod val="75000"/>
                  </a:schemeClr>
                </a:solidFill>
                <a:latin typeface="Arial" panose="020B0604020202020204" pitchFamily="34" charset="0"/>
                <a:ea typeface="新細明體" panose="02020500000000000000" pitchFamily="18" charset="-120"/>
                <a:cs typeface="Arial" panose="020B0604020202020204" pitchFamily="34" charset="0"/>
              </a:rPr>
              <a:t>Established office in Taipei</a:t>
            </a:r>
            <a:endParaRPr lang="zh-TW" altLang="zh-TW" sz="1200" b="1" dirty="0">
              <a:solidFill>
                <a:schemeClr val="accent6">
                  <a:lumMod val="75000"/>
                </a:schemeClr>
              </a:solidFill>
              <a:effectLst/>
              <a:latin typeface="Arial" panose="020B0604020202020204" pitchFamily="34" charset="0"/>
              <a:ea typeface="新細明體" panose="02020500000000000000" pitchFamily="18" charset="-120"/>
              <a:cs typeface="Arial" panose="020B0604020202020204" pitchFamily="34" charset="0"/>
            </a:endParaRPr>
          </a:p>
        </p:txBody>
      </p:sp>
      <p:sp>
        <p:nvSpPr>
          <p:cNvPr id="8" name="矩形 7"/>
          <p:cNvSpPr/>
          <p:nvPr/>
        </p:nvSpPr>
        <p:spPr>
          <a:xfrm>
            <a:off x="4138345" y="1450816"/>
            <a:ext cx="1614151" cy="461665"/>
          </a:xfrm>
          <a:prstGeom prst="rect">
            <a:avLst/>
          </a:prstGeom>
        </p:spPr>
        <p:txBody>
          <a:bodyPr wrap="square">
            <a:spAutoFit/>
          </a:bodyPr>
          <a:lstStyle/>
          <a:p>
            <a:pPr lvl="0">
              <a:spcAft>
                <a:spcPts val="0"/>
              </a:spcAft>
            </a:pPr>
            <a:r>
              <a:rPr lang="en-US" altLang="zh-TW" sz="1200" b="1" dirty="0">
                <a:solidFill>
                  <a:schemeClr val="accent6">
                    <a:lumMod val="75000"/>
                  </a:schemeClr>
                </a:solidFill>
                <a:latin typeface="+mj-lt"/>
                <a:ea typeface="新細明體" panose="02020500000000000000" pitchFamily="18" charset="-120"/>
              </a:rPr>
              <a:t>Established factory in Hangzhou</a:t>
            </a:r>
            <a:endParaRPr lang="zh-TW" altLang="zh-TW" sz="1200" b="1" dirty="0">
              <a:solidFill>
                <a:schemeClr val="accent6">
                  <a:lumMod val="75000"/>
                </a:schemeClr>
              </a:solidFill>
              <a:effectLst/>
              <a:latin typeface="+mj-lt"/>
              <a:ea typeface="新細明體" panose="02020500000000000000" pitchFamily="18" charset="-120"/>
            </a:endParaRPr>
          </a:p>
        </p:txBody>
      </p:sp>
      <p:sp>
        <p:nvSpPr>
          <p:cNvPr id="24" name="TextBox 20">
            <a:extLst>
              <a:ext uri="{FF2B5EF4-FFF2-40B4-BE49-F238E27FC236}">
                <a16:creationId xmlns="" xmlns:a16="http://schemas.microsoft.com/office/drawing/2014/main" id="{1CD1DEC2-E570-4244-8689-E4BC6D2CE313}"/>
              </a:ext>
            </a:extLst>
          </p:cNvPr>
          <p:cNvSpPr txBox="1"/>
          <p:nvPr/>
        </p:nvSpPr>
        <p:spPr>
          <a:xfrm>
            <a:off x="5277272" y="3844302"/>
            <a:ext cx="1848104" cy="646331"/>
          </a:xfrm>
          <a:prstGeom prst="rect">
            <a:avLst/>
          </a:prstGeom>
          <a:noFill/>
        </p:spPr>
        <p:txBody>
          <a:bodyPr wrap="square" rtlCol="0">
            <a:spAutoFit/>
          </a:bodyPr>
          <a:lstStyle/>
          <a:p>
            <a:r>
              <a:rPr lang="en-US" altLang="ko-KR" sz="1200" b="1" dirty="0">
                <a:solidFill>
                  <a:schemeClr val="accent6">
                    <a:lumMod val="75000"/>
                  </a:schemeClr>
                </a:solidFill>
                <a:ea typeface="맑은 고딕"/>
                <a:cs typeface="Arial" pitchFamily="34" charset="0"/>
              </a:rPr>
              <a:t>Coating &amp; Lamination extra finishing factory was established</a:t>
            </a:r>
          </a:p>
        </p:txBody>
      </p:sp>
      <p:sp>
        <p:nvSpPr>
          <p:cNvPr id="33" name="文字方塊 32">
            <a:extLst>
              <a:ext uri="{FF2B5EF4-FFF2-40B4-BE49-F238E27FC236}">
                <a16:creationId xmlns="" xmlns:a16="http://schemas.microsoft.com/office/drawing/2014/main" id="{44871CA7-65A1-0C67-13A8-D363F69A0C53}"/>
              </a:ext>
            </a:extLst>
          </p:cNvPr>
          <p:cNvSpPr txBox="1"/>
          <p:nvPr/>
        </p:nvSpPr>
        <p:spPr>
          <a:xfrm>
            <a:off x="539552" y="2647560"/>
            <a:ext cx="966159" cy="461665"/>
          </a:xfrm>
          <a:prstGeom prst="rect">
            <a:avLst/>
          </a:prstGeom>
          <a:noFill/>
          <a:ln>
            <a:noFill/>
          </a:ln>
        </p:spPr>
        <p:txBody>
          <a:bodyPr wrap="square">
            <a:spAutoFit/>
          </a:bodyPr>
          <a:lstStyle/>
          <a:p>
            <a:pPr algn="ctr"/>
            <a:r>
              <a:rPr lang="en-US" altLang="zh-TW" sz="2400" b="1" dirty="0">
                <a:solidFill>
                  <a:srgbClr val="0099CC"/>
                </a:solidFill>
                <a:latin typeface="微軟正黑體" panose="020B0604030504040204" pitchFamily="34" charset="-120"/>
                <a:ea typeface="微軟正黑體" panose="020B0604030504040204" pitchFamily="34" charset="-120"/>
              </a:rPr>
              <a:t>1982</a:t>
            </a:r>
            <a:endParaRPr lang="zh-TW" altLang="en-US" sz="2400" b="1" dirty="0">
              <a:solidFill>
                <a:srgbClr val="0099CC"/>
              </a:solidFill>
              <a:latin typeface="微軟正黑體" panose="020B0604030504040204" pitchFamily="34" charset="-120"/>
              <a:ea typeface="微軟正黑體" panose="020B0604030504040204" pitchFamily="34" charset="-120"/>
            </a:endParaRPr>
          </a:p>
        </p:txBody>
      </p:sp>
      <p:sp>
        <p:nvSpPr>
          <p:cNvPr id="34" name="文字方塊 33">
            <a:extLst>
              <a:ext uri="{FF2B5EF4-FFF2-40B4-BE49-F238E27FC236}">
                <a16:creationId xmlns="" xmlns:a16="http://schemas.microsoft.com/office/drawing/2014/main" id="{DA9BE21B-F781-5AB6-465F-626463F6064E}"/>
              </a:ext>
            </a:extLst>
          </p:cNvPr>
          <p:cNvSpPr txBox="1"/>
          <p:nvPr/>
        </p:nvSpPr>
        <p:spPr>
          <a:xfrm>
            <a:off x="2898574" y="2647560"/>
            <a:ext cx="966159" cy="461665"/>
          </a:xfrm>
          <a:prstGeom prst="rect">
            <a:avLst/>
          </a:prstGeom>
          <a:noFill/>
          <a:ln>
            <a:noFill/>
          </a:ln>
        </p:spPr>
        <p:txBody>
          <a:bodyPr wrap="square">
            <a:spAutoFit/>
          </a:bodyPr>
          <a:lstStyle/>
          <a:p>
            <a:pPr algn="ctr"/>
            <a:r>
              <a:rPr lang="en-US" altLang="zh-TW" sz="2400" b="1" dirty="0">
                <a:solidFill>
                  <a:srgbClr val="0099CC"/>
                </a:solidFill>
                <a:latin typeface="微軟正黑體" panose="020B0604030504040204" pitchFamily="34" charset="-120"/>
                <a:ea typeface="微軟正黑體" panose="020B0604030504040204" pitchFamily="34" charset="-120"/>
              </a:rPr>
              <a:t>1997</a:t>
            </a:r>
            <a:endParaRPr lang="zh-TW" altLang="en-US" sz="2400" b="1" dirty="0">
              <a:solidFill>
                <a:srgbClr val="0099CC"/>
              </a:solidFill>
              <a:latin typeface="微軟正黑體" panose="020B0604030504040204" pitchFamily="34" charset="-120"/>
              <a:ea typeface="微軟正黑體" panose="020B0604030504040204" pitchFamily="34" charset="-120"/>
            </a:endParaRPr>
          </a:p>
        </p:txBody>
      </p:sp>
      <p:sp>
        <p:nvSpPr>
          <p:cNvPr id="35" name="文字方塊 34">
            <a:extLst>
              <a:ext uri="{FF2B5EF4-FFF2-40B4-BE49-F238E27FC236}">
                <a16:creationId xmlns="" xmlns:a16="http://schemas.microsoft.com/office/drawing/2014/main" id="{FC9ADDBF-E4F8-ADBE-2F6C-675F61F2347E}"/>
              </a:ext>
            </a:extLst>
          </p:cNvPr>
          <p:cNvSpPr txBox="1"/>
          <p:nvPr/>
        </p:nvSpPr>
        <p:spPr>
          <a:xfrm>
            <a:off x="4138345" y="2647560"/>
            <a:ext cx="966159" cy="461665"/>
          </a:xfrm>
          <a:prstGeom prst="rect">
            <a:avLst/>
          </a:prstGeom>
          <a:noFill/>
          <a:ln>
            <a:noFill/>
          </a:ln>
        </p:spPr>
        <p:txBody>
          <a:bodyPr wrap="square">
            <a:spAutoFit/>
          </a:bodyPr>
          <a:lstStyle/>
          <a:p>
            <a:pPr algn="ctr"/>
            <a:r>
              <a:rPr lang="en-US" altLang="zh-TW" sz="2400" b="1" dirty="0">
                <a:solidFill>
                  <a:srgbClr val="0099CC"/>
                </a:solidFill>
                <a:latin typeface="微軟正黑體" panose="020B0604030504040204" pitchFamily="34" charset="-120"/>
                <a:ea typeface="微軟正黑體" panose="020B0604030504040204" pitchFamily="34" charset="-120"/>
              </a:rPr>
              <a:t>1998</a:t>
            </a:r>
            <a:endParaRPr lang="zh-TW" altLang="en-US" sz="2400" b="1" dirty="0">
              <a:solidFill>
                <a:srgbClr val="0099CC"/>
              </a:solidFill>
              <a:latin typeface="微軟正黑體" panose="020B0604030504040204" pitchFamily="34" charset="-120"/>
              <a:ea typeface="微軟正黑體" panose="020B0604030504040204" pitchFamily="34" charset="-120"/>
            </a:endParaRPr>
          </a:p>
        </p:txBody>
      </p:sp>
      <p:sp>
        <p:nvSpPr>
          <p:cNvPr id="36" name="文字方塊 35">
            <a:extLst>
              <a:ext uri="{FF2B5EF4-FFF2-40B4-BE49-F238E27FC236}">
                <a16:creationId xmlns="" xmlns:a16="http://schemas.microsoft.com/office/drawing/2014/main" id="{1F9F1654-A9A2-CF10-A1FD-29F07363D357}"/>
              </a:ext>
            </a:extLst>
          </p:cNvPr>
          <p:cNvSpPr txBox="1"/>
          <p:nvPr/>
        </p:nvSpPr>
        <p:spPr>
          <a:xfrm>
            <a:off x="5464544" y="2647559"/>
            <a:ext cx="966159" cy="461665"/>
          </a:xfrm>
          <a:prstGeom prst="rect">
            <a:avLst/>
          </a:prstGeom>
          <a:noFill/>
          <a:ln>
            <a:noFill/>
          </a:ln>
        </p:spPr>
        <p:txBody>
          <a:bodyPr wrap="square">
            <a:spAutoFit/>
          </a:bodyPr>
          <a:lstStyle/>
          <a:p>
            <a:pPr algn="ctr"/>
            <a:r>
              <a:rPr lang="en-US" altLang="zh-TW" sz="2400" b="1" dirty="0">
                <a:solidFill>
                  <a:srgbClr val="0099CC"/>
                </a:solidFill>
                <a:latin typeface="微軟正黑體" panose="020B0604030504040204" pitchFamily="34" charset="-120"/>
                <a:ea typeface="微軟正黑體" panose="020B0604030504040204" pitchFamily="34" charset="-120"/>
              </a:rPr>
              <a:t>1999</a:t>
            </a:r>
            <a:endParaRPr lang="zh-TW" altLang="en-US" sz="2400" b="1" dirty="0">
              <a:solidFill>
                <a:srgbClr val="0099CC"/>
              </a:solidFill>
              <a:latin typeface="微軟正黑體" panose="020B0604030504040204" pitchFamily="34" charset="-120"/>
              <a:ea typeface="微軟正黑體" panose="020B0604030504040204" pitchFamily="34" charset="-120"/>
            </a:endParaRPr>
          </a:p>
        </p:txBody>
      </p:sp>
      <p:sp>
        <p:nvSpPr>
          <p:cNvPr id="37" name="文字方塊 36">
            <a:extLst>
              <a:ext uri="{FF2B5EF4-FFF2-40B4-BE49-F238E27FC236}">
                <a16:creationId xmlns="" xmlns:a16="http://schemas.microsoft.com/office/drawing/2014/main" id="{6C65EABA-0754-EEF2-F723-11C815828C7B}"/>
              </a:ext>
            </a:extLst>
          </p:cNvPr>
          <p:cNvSpPr txBox="1"/>
          <p:nvPr/>
        </p:nvSpPr>
        <p:spPr>
          <a:xfrm>
            <a:off x="6840755" y="2647559"/>
            <a:ext cx="966159" cy="461665"/>
          </a:xfrm>
          <a:prstGeom prst="rect">
            <a:avLst/>
          </a:prstGeom>
          <a:noFill/>
          <a:ln>
            <a:noFill/>
          </a:ln>
        </p:spPr>
        <p:txBody>
          <a:bodyPr wrap="square">
            <a:spAutoFit/>
          </a:bodyPr>
          <a:lstStyle/>
          <a:p>
            <a:pPr algn="ctr"/>
            <a:r>
              <a:rPr lang="en-US" altLang="zh-TW" sz="2400" b="1" dirty="0">
                <a:solidFill>
                  <a:srgbClr val="0099CC"/>
                </a:solidFill>
                <a:latin typeface="微軟正黑體" panose="020B0604030504040204" pitchFamily="34" charset="-120"/>
                <a:ea typeface="微軟正黑體" panose="020B0604030504040204" pitchFamily="34" charset="-120"/>
              </a:rPr>
              <a:t>2012</a:t>
            </a:r>
            <a:endParaRPr lang="zh-TW" altLang="en-US" sz="2400" b="1" dirty="0">
              <a:solidFill>
                <a:srgbClr val="0099CC"/>
              </a:solidFill>
              <a:latin typeface="微軟正黑體" panose="020B0604030504040204" pitchFamily="34" charset="-120"/>
              <a:ea typeface="微軟正黑體" panose="020B0604030504040204" pitchFamily="34" charset="-120"/>
            </a:endParaRPr>
          </a:p>
        </p:txBody>
      </p:sp>
      <p:cxnSp>
        <p:nvCxnSpPr>
          <p:cNvPr id="38" name="直線接點 37">
            <a:extLst>
              <a:ext uri="{FF2B5EF4-FFF2-40B4-BE49-F238E27FC236}">
                <a16:creationId xmlns="" xmlns:a16="http://schemas.microsoft.com/office/drawing/2014/main" id="{9A7BE81F-E122-8C76-B9B5-46BF180A65BA}"/>
              </a:ext>
            </a:extLst>
          </p:cNvPr>
          <p:cNvCxnSpPr>
            <a:stCxn id="33" idx="2"/>
          </p:cNvCxnSpPr>
          <p:nvPr/>
        </p:nvCxnSpPr>
        <p:spPr>
          <a:xfrm>
            <a:off x="1022632" y="3109225"/>
            <a:ext cx="0" cy="598933"/>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39" name="直線接點 38">
            <a:extLst>
              <a:ext uri="{FF2B5EF4-FFF2-40B4-BE49-F238E27FC236}">
                <a16:creationId xmlns="" xmlns:a16="http://schemas.microsoft.com/office/drawing/2014/main" id="{AAD70ABE-0A5A-0079-D014-E9B35CD2014C}"/>
              </a:ext>
            </a:extLst>
          </p:cNvPr>
          <p:cNvCxnSpPr>
            <a:endCxn id="34" idx="2"/>
          </p:cNvCxnSpPr>
          <p:nvPr/>
        </p:nvCxnSpPr>
        <p:spPr>
          <a:xfrm flipH="1" flipV="1">
            <a:off x="3381654" y="3109225"/>
            <a:ext cx="8191" cy="651193"/>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40" name="直線接點 39">
            <a:extLst>
              <a:ext uri="{FF2B5EF4-FFF2-40B4-BE49-F238E27FC236}">
                <a16:creationId xmlns="" xmlns:a16="http://schemas.microsoft.com/office/drawing/2014/main" id="{CBC786CB-FD28-F2C5-D275-9A718CAC31A3}"/>
              </a:ext>
            </a:extLst>
          </p:cNvPr>
          <p:cNvCxnSpPr>
            <a:cxnSpLocks/>
            <a:stCxn id="34" idx="3"/>
            <a:endCxn id="35" idx="1"/>
          </p:cNvCxnSpPr>
          <p:nvPr/>
        </p:nvCxnSpPr>
        <p:spPr>
          <a:xfrm>
            <a:off x="3864733" y="2878393"/>
            <a:ext cx="273612" cy="0"/>
          </a:xfrm>
          <a:prstGeom prst="line">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1" name="直線接點 40">
            <a:extLst>
              <a:ext uri="{FF2B5EF4-FFF2-40B4-BE49-F238E27FC236}">
                <a16:creationId xmlns="" xmlns:a16="http://schemas.microsoft.com/office/drawing/2014/main" id="{9738C51E-2E3A-CA9B-D36E-A85F5AE7C54B}"/>
              </a:ext>
            </a:extLst>
          </p:cNvPr>
          <p:cNvCxnSpPr>
            <a:cxnSpLocks/>
            <a:stCxn id="35" idx="3"/>
            <a:endCxn id="36" idx="1"/>
          </p:cNvCxnSpPr>
          <p:nvPr/>
        </p:nvCxnSpPr>
        <p:spPr>
          <a:xfrm flipV="1">
            <a:off x="5104504" y="2878392"/>
            <a:ext cx="360040" cy="1"/>
          </a:xfrm>
          <a:prstGeom prst="line">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直線接點 41">
            <a:extLst>
              <a:ext uri="{FF2B5EF4-FFF2-40B4-BE49-F238E27FC236}">
                <a16:creationId xmlns="" xmlns:a16="http://schemas.microsoft.com/office/drawing/2014/main" id="{A704C0B9-9888-35A7-2DFC-1F3B437926D5}"/>
              </a:ext>
            </a:extLst>
          </p:cNvPr>
          <p:cNvCxnSpPr>
            <a:stCxn id="36" idx="3"/>
            <a:endCxn id="37" idx="1"/>
          </p:cNvCxnSpPr>
          <p:nvPr/>
        </p:nvCxnSpPr>
        <p:spPr>
          <a:xfrm>
            <a:off x="6430703" y="2878392"/>
            <a:ext cx="410052" cy="0"/>
          </a:xfrm>
          <a:prstGeom prst="line">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3" name="直線單箭頭接點 42">
            <a:extLst>
              <a:ext uri="{FF2B5EF4-FFF2-40B4-BE49-F238E27FC236}">
                <a16:creationId xmlns="" xmlns:a16="http://schemas.microsoft.com/office/drawing/2014/main" id="{D3850BBF-F495-F8CE-CE96-016A28C34ADE}"/>
              </a:ext>
            </a:extLst>
          </p:cNvPr>
          <p:cNvCxnSpPr>
            <a:stCxn id="33" idx="3"/>
            <a:endCxn id="44" idx="1"/>
          </p:cNvCxnSpPr>
          <p:nvPr/>
        </p:nvCxnSpPr>
        <p:spPr>
          <a:xfrm>
            <a:off x="1505711" y="2878393"/>
            <a:ext cx="187831" cy="0"/>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4" name="文字方塊 43">
            <a:extLst>
              <a:ext uri="{FF2B5EF4-FFF2-40B4-BE49-F238E27FC236}">
                <a16:creationId xmlns="" xmlns:a16="http://schemas.microsoft.com/office/drawing/2014/main" id="{DA9BE21B-F781-5AB6-465F-626463F6064E}"/>
              </a:ext>
            </a:extLst>
          </p:cNvPr>
          <p:cNvSpPr txBox="1"/>
          <p:nvPr/>
        </p:nvSpPr>
        <p:spPr>
          <a:xfrm>
            <a:off x="1693542" y="2647560"/>
            <a:ext cx="966159" cy="461665"/>
          </a:xfrm>
          <a:prstGeom prst="rect">
            <a:avLst/>
          </a:prstGeom>
          <a:noFill/>
          <a:ln>
            <a:noFill/>
          </a:ln>
        </p:spPr>
        <p:txBody>
          <a:bodyPr wrap="square">
            <a:spAutoFit/>
          </a:bodyPr>
          <a:lstStyle/>
          <a:p>
            <a:pPr algn="ctr"/>
            <a:r>
              <a:rPr lang="en-US" altLang="zh-TW" sz="2400" b="1" dirty="0">
                <a:solidFill>
                  <a:srgbClr val="0099CC"/>
                </a:solidFill>
                <a:latin typeface="微軟正黑體" panose="020B0604030504040204" pitchFamily="34" charset="-120"/>
                <a:ea typeface="微軟正黑體" panose="020B0604030504040204" pitchFamily="34" charset="-120"/>
              </a:rPr>
              <a:t>1987</a:t>
            </a:r>
            <a:endParaRPr lang="zh-TW" altLang="en-US" sz="2400" b="1" dirty="0">
              <a:solidFill>
                <a:srgbClr val="0099CC"/>
              </a:solidFill>
              <a:latin typeface="微軟正黑體" panose="020B0604030504040204" pitchFamily="34" charset="-120"/>
              <a:ea typeface="微軟正黑體" panose="020B0604030504040204" pitchFamily="34" charset="-120"/>
            </a:endParaRPr>
          </a:p>
        </p:txBody>
      </p:sp>
      <p:cxnSp>
        <p:nvCxnSpPr>
          <p:cNvPr id="45" name="直線單箭頭接點 44">
            <a:extLst>
              <a:ext uri="{FF2B5EF4-FFF2-40B4-BE49-F238E27FC236}">
                <a16:creationId xmlns="" xmlns:a16="http://schemas.microsoft.com/office/drawing/2014/main" id="{D3850BBF-F495-F8CE-CE96-016A28C34ADE}"/>
              </a:ext>
            </a:extLst>
          </p:cNvPr>
          <p:cNvCxnSpPr>
            <a:stCxn id="44" idx="3"/>
            <a:endCxn id="34" idx="1"/>
          </p:cNvCxnSpPr>
          <p:nvPr/>
        </p:nvCxnSpPr>
        <p:spPr>
          <a:xfrm>
            <a:off x="2659701" y="2878393"/>
            <a:ext cx="238873" cy="0"/>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6" name="直線接點 45">
            <a:extLst>
              <a:ext uri="{FF2B5EF4-FFF2-40B4-BE49-F238E27FC236}">
                <a16:creationId xmlns="" xmlns:a16="http://schemas.microsoft.com/office/drawing/2014/main" id="{9A7BE81F-E122-8C76-B9B5-46BF180A65BA}"/>
              </a:ext>
            </a:extLst>
          </p:cNvPr>
          <p:cNvCxnSpPr/>
          <p:nvPr/>
        </p:nvCxnSpPr>
        <p:spPr>
          <a:xfrm>
            <a:off x="2175770" y="2016260"/>
            <a:ext cx="0" cy="598933"/>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47" name="直線接點 46">
            <a:extLst>
              <a:ext uri="{FF2B5EF4-FFF2-40B4-BE49-F238E27FC236}">
                <a16:creationId xmlns="" xmlns:a16="http://schemas.microsoft.com/office/drawing/2014/main" id="{AAD70ABE-0A5A-0079-D014-E9B35CD2014C}"/>
              </a:ext>
            </a:extLst>
          </p:cNvPr>
          <p:cNvCxnSpPr/>
          <p:nvPr/>
        </p:nvCxnSpPr>
        <p:spPr>
          <a:xfrm flipH="1" flipV="1">
            <a:off x="4633209" y="1937413"/>
            <a:ext cx="8191" cy="651193"/>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48" name="直線接點 47">
            <a:extLst>
              <a:ext uri="{FF2B5EF4-FFF2-40B4-BE49-F238E27FC236}">
                <a16:creationId xmlns="" xmlns:a16="http://schemas.microsoft.com/office/drawing/2014/main" id="{AAD70ABE-0A5A-0079-D014-E9B35CD2014C}"/>
              </a:ext>
            </a:extLst>
          </p:cNvPr>
          <p:cNvCxnSpPr/>
          <p:nvPr/>
        </p:nvCxnSpPr>
        <p:spPr>
          <a:xfrm flipH="1" flipV="1">
            <a:off x="5970905" y="3109225"/>
            <a:ext cx="8191" cy="651193"/>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50" name="直線接點 49">
            <a:extLst>
              <a:ext uri="{FF2B5EF4-FFF2-40B4-BE49-F238E27FC236}">
                <a16:creationId xmlns="" xmlns:a16="http://schemas.microsoft.com/office/drawing/2014/main" id="{AAD70ABE-0A5A-0079-D014-E9B35CD2014C}"/>
              </a:ext>
            </a:extLst>
          </p:cNvPr>
          <p:cNvCxnSpPr/>
          <p:nvPr/>
        </p:nvCxnSpPr>
        <p:spPr>
          <a:xfrm flipH="1" flipV="1">
            <a:off x="7323834" y="2094615"/>
            <a:ext cx="12920" cy="480257"/>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pic>
        <p:nvPicPr>
          <p:cNvPr id="51" name="圖片 50">
            <a:extLst>
              <a:ext uri="{FF2B5EF4-FFF2-40B4-BE49-F238E27FC236}">
                <a16:creationId xmlns="" xmlns:a16="http://schemas.microsoft.com/office/drawing/2014/main" id="{8CCB4A1D-E922-F696-FB6F-224906FDEF79}"/>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181918" y="4291845"/>
            <a:ext cx="511624" cy="383454"/>
          </a:xfrm>
          <a:prstGeom prst="rect">
            <a:avLst/>
          </a:prstGeom>
        </p:spPr>
      </p:pic>
      <p:pic>
        <p:nvPicPr>
          <p:cNvPr id="52" name="圖片 51">
            <a:extLst>
              <a:ext uri="{FF2B5EF4-FFF2-40B4-BE49-F238E27FC236}">
                <a16:creationId xmlns="" xmlns:a16="http://schemas.microsoft.com/office/drawing/2014/main" id="{F4763B80-29F3-3217-045E-0F33994A75C4}"/>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635729" y="4343297"/>
            <a:ext cx="462439" cy="462439"/>
          </a:xfrm>
          <a:prstGeom prst="rect">
            <a:avLst/>
          </a:prstGeom>
        </p:spPr>
      </p:pic>
      <p:sp>
        <p:nvSpPr>
          <p:cNvPr id="4" name="矩形 3"/>
          <p:cNvSpPr/>
          <p:nvPr/>
        </p:nvSpPr>
        <p:spPr>
          <a:xfrm>
            <a:off x="6635729" y="1402119"/>
            <a:ext cx="1755609" cy="461665"/>
          </a:xfrm>
          <a:prstGeom prst="rect">
            <a:avLst/>
          </a:prstGeom>
        </p:spPr>
        <p:txBody>
          <a:bodyPr wrap="none">
            <a:spAutoFit/>
          </a:bodyPr>
          <a:lstStyle/>
          <a:p>
            <a:r>
              <a:rPr lang="en-US" altLang="zh-TW" sz="1200" b="1" dirty="0">
                <a:solidFill>
                  <a:schemeClr val="accent6">
                    <a:lumMod val="75000"/>
                  </a:schemeClr>
                </a:solidFill>
                <a:latin typeface="微軟正黑體" panose="020B0604030504040204" pitchFamily="34" charset="-120"/>
                <a:cs typeface="Arial" pitchFamily="34" charset="0"/>
              </a:rPr>
              <a:t>joined the </a:t>
            </a:r>
            <a:r>
              <a:rPr lang="en-US" altLang="zh-TW" sz="1200" b="1" dirty="0" err="1">
                <a:solidFill>
                  <a:schemeClr val="accent6">
                    <a:lumMod val="75000"/>
                  </a:schemeClr>
                </a:solidFill>
                <a:latin typeface="微軟正黑體" panose="020B0604030504040204" pitchFamily="34" charset="-120"/>
                <a:cs typeface="Arial" pitchFamily="34" charset="0"/>
              </a:rPr>
              <a:t>bluesign</a:t>
            </a:r>
            <a:r>
              <a:rPr lang="en-US" altLang="zh-TW" sz="1200" b="1" dirty="0">
                <a:solidFill>
                  <a:schemeClr val="accent6">
                    <a:lumMod val="75000"/>
                  </a:schemeClr>
                </a:solidFill>
                <a:latin typeface="微軟正黑體" panose="020B0604030504040204" pitchFamily="34" charset="-120"/>
                <a:cs typeface="Arial" pitchFamily="34" charset="0"/>
              </a:rPr>
              <a:t>®</a:t>
            </a:r>
          </a:p>
          <a:p>
            <a:r>
              <a:rPr lang="en-US" altLang="zh-TW" sz="1200" b="1" dirty="0">
                <a:solidFill>
                  <a:schemeClr val="accent6">
                    <a:lumMod val="75000"/>
                  </a:schemeClr>
                </a:solidFill>
                <a:latin typeface="微軟正黑體" panose="020B0604030504040204" pitchFamily="34" charset="-120"/>
                <a:cs typeface="Arial" pitchFamily="34" charset="0"/>
              </a:rPr>
              <a:t> SYSTEM</a:t>
            </a:r>
          </a:p>
        </p:txBody>
      </p:sp>
      <p:pic>
        <p:nvPicPr>
          <p:cNvPr id="29" name="圖片 28"/>
          <p:cNvPicPr>
            <a:picLocks noChangeAspect="1"/>
          </p:cNvPicPr>
          <p:nvPr/>
        </p:nvPicPr>
        <p:blipFill>
          <a:blip r:embed="rId4"/>
          <a:stretch>
            <a:fillRect/>
          </a:stretch>
        </p:blipFill>
        <p:spPr>
          <a:xfrm>
            <a:off x="7402322" y="1694072"/>
            <a:ext cx="989016" cy="269479"/>
          </a:xfrm>
          <a:prstGeom prst="rect">
            <a:avLst/>
          </a:prstGeom>
        </p:spPr>
      </p:pic>
    </p:spTree>
    <p:extLst>
      <p:ext uri="{BB962C8B-B14F-4D97-AF65-F5344CB8AC3E}">
        <p14:creationId xmlns:p14="http://schemas.microsoft.com/office/powerpoint/2010/main" val="10769135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b="1" dirty="0">
                <a:solidFill>
                  <a:schemeClr val="accent6"/>
                </a:solidFill>
              </a:rPr>
              <a:t>HISTORY</a:t>
            </a:r>
            <a:endParaRPr lang="zh-TW" altLang="en-US" b="1" dirty="0">
              <a:solidFill>
                <a:schemeClr val="accent6"/>
              </a:solidFill>
            </a:endParaRPr>
          </a:p>
        </p:txBody>
      </p:sp>
      <p:sp>
        <p:nvSpPr>
          <p:cNvPr id="30" name="TextBox 20">
            <a:extLst>
              <a:ext uri="{FF2B5EF4-FFF2-40B4-BE49-F238E27FC236}">
                <a16:creationId xmlns="" xmlns:a16="http://schemas.microsoft.com/office/drawing/2014/main" id="{1CD1DEC2-E570-4244-8689-E4BC6D2CE313}"/>
              </a:ext>
            </a:extLst>
          </p:cNvPr>
          <p:cNvSpPr txBox="1"/>
          <p:nvPr/>
        </p:nvSpPr>
        <p:spPr>
          <a:xfrm>
            <a:off x="35496" y="1387899"/>
            <a:ext cx="2093892" cy="430887"/>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100" b="1" dirty="0">
                <a:solidFill>
                  <a:schemeClr val="accent6">
                    <a:lumMod val="75000"/>
                  </a:schemeClr>
                </a:solidFill>
              </a:rPr>
              <a:t>Established Apex (</a:t>
            </a:r>
            <a:r>
              <a:rPr lang="en-US" altLang="zh-TW" sz="1100" b="1" dirty="0" err="1">
                <a:solidFill>
                  <a:schemeClr val="accent6">
                    <a:lumMod val="75000"/>
                  </a:schemeClr>
                </a:solidFill>
              </a:rPr>
              <a:t>Anqing</a:t>
            </a:r>
            <a:r>
              <a:rPr lang="en-US" altLang="zh-TW" sz="1100" b="1" dirty="0">
                <a:solidFill>
                  <a:schemeClr val="accent6">
                    <a:lumMod val="75000"/>
                  </a:schemeClr>
                </a:solidFill>
              </a:rPr>
              <a:t>) TEXTILE CO.,LTD</a:t>
            </a:r>
            <a:endParaRPr lang="zh-TW" altLang="en-US" sz="1100" b="1" dirty="0">
              <a:solidFill>
                <a:schemeClr val="accent6">
                  <a:lumMod val="75000"/>
                </a:schemeClr>
              </a:solidFill>
              <a:cs typeface="Arial" pitchFamily="34" charset="0"/>
            </a:endParaRPr>
          </a:p>
        </p:txBody>
      </p:sp>
      <p:sp>
        <p:nvSpPr>
          <p:cNvPr id="3" name="TextBox 20">
            <a:extLst>
              <a:ext uri="{FF2B5EF4-FFF2-40B4-BE49-F238E27FC236}">
                <a16:creationId xmlns="" xmlns:a16="http://schemas.microsoft.com/office/drawing/2014/main" id="{84F4597D-A2E6-5927-75E5-6E7DAAF7C11A}"/>
              </a:ext>
            </a:extLst>
          </p:cNvPr>
          <p:cNvSpPr txBox="1"/>
          <p:nvPr/>
        </p:nvSpPr>
        <p:spPr>
          <a:xfrm>
            <a:off x="3632873" y="3695835"/>
            <a:ext cx="1731215" cy="461665"/>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spcAft>
                <a:spcPts val="0"/>
              </a:spcAft>
            </a:pPr>
            <a:r>
              <a:rPr lang="en-US" altLang="zh-TW" sz="1200" b="1" dirty="0">
                <a:solidFill>
                  <a:schemeClr val="tx1">
                    <a:lumMod val="65000"/>
                    <a:lumOff val="35000"/>
                  </a:schemeClr>
                </a:solidFill>
                <a:ea typeface="新細明體" panose="02020500000000000000" pitchFamily="18" charset="-120"/>
              </a:rPr>
              <a:t>Established factory in Nantong</a:t>
            </a:r>
            <a:endParaRPr lang="zh-TW" altLang="zh-TW" sz="1200" b="1" dirty="0">
              <a:solidFill>
                <a:schemeClr val="tx1">
                  <a:lumMod val="65000"/>
                  <a:lumOff val="35000"/>
                </a:schemeClr>
              </a:solidFill>
              <a:ea typeface="新細明體" panose="02020500000000000000" pitchFamily="18" charset="-120"/>
            </a:endParaRPr>
          </a:p>
        </p:txBody>
      </p:sp>
      <p:sp>
        <p:nvSpPr>
          <p:cNvPr id="14" name="矩形 13"/>
          <p:cNvSpPr/>
          <p:nvPr/>
        </p:nvSpPr>
        <p:spPr>
          <a:xfrm>
            <a:off x="2195736" y="1319902"/>
            <a:ext cx="2068260" cy="600164"/>
          </a:xfrm>
          <a:prstGeom prst="rect">
            <a:avLst/>
          </a:prstGeom>
        </p:spPr>
        <p:txBody>
          <a:bodyPr wrap="square">
            <a:spAutoFit/>
          </a:bodyPr>
          <a:lstStyle/>
          <a:p>
            <a:r>
              <a:rPr lang="zh-TW" altLang="en-US" sz="1100" b="1" dirty="0">
                <a:solidFill>
                  <a:schemeClr val="accent6">
                    <a:lumMod val="75000"/>
                  </a:schemeClr>
                </a:solidFill>
              </a:rPr>
              <a:t>Passed ISO 14001</a:t>
            </a:r>
          </a:p>
          <a:p>
            <a:r>
              <a:rPr lang="zh-TW" altLang="en-US" sz="1100" b="1" dirty="0">
                <a:solidFill>
                  <a:schemeClr val="accent6">
                    <a:lumMod val="75000"/>
                  </a:schemeClr>
                </a:solidFill>
              </a:rPr>
              <a:t>Environmental Management System Verification</a:t>
            </a:r>
          </a:p>
        </p:txBody>
      </p:sp>
      <p:sp>
        <p:nvSpPr>
          <p:cNvPr id="4" name="矩形 3"/>
          <p:cNvSpPr/>
          <p:nvPr/>
        </p:nvSpPr>
        <p:spPr>
          <a:xfrm>
            <a:off x="4644008" y="1280176"/>
            <a:ext cx="1872208" cy="646331"/>
          </a:xfrm>
          <a:prstGeom prst="rect">
            <a:avLst/>
          </a:prstGeom>
        </p:spPr>
        <p:txBody>
          <a:bodyPr wrap="square">
            <a:spAutoFit/>
          </a:bodyPr>
          <a:lstStyle/>
          <a:p>
            <a:r>
              <a:rPr lang="en-US" altLang="zh-TW" sz="1200" b="1" dirty="0">
                <a:solidFill>
                  <a:schemeClr val="accent6">
                    <a:lumMod val="75000"/>
                  </a:schemeClr>
                </a:solidFill>
              </a:rPr>
              <a:t>Golden Trade Award for  Best Trade Contribution Award</a:t>
            </a:r>
            <a:endParaRPr lang="zh-TW" altLang="en-US" sz="1200" b="1" dirty="0">
              <a:solidFill>
                <a:schemeClr val="accent6">
                  <a:lumMod val="75000"/>
                </a:schemeClr>
              </a:solidFill>
            </a:endParaRPr>
          </a:p>
        </p:txBody>
      </p:sp>
      <p:sp>
        <p:nvSpPr>
          <p:cNvPr id="23" name="文字方塊 22">
            <a:extLst>
              <a:ext uri="{FF2B5EF4-FFF2-40B4-BE49-F238E27FC236}">
                <a16:creationId xmlns="" xmlns:a16="http://schemas.microsoft.com/office/drawing/2014/main" id="{DA9BE21B-F781-5AB6-465F-626463F6064E}"/>
              </a:ext>
            </a:extLst>
          </p:cNvPr>
          <p:cNvSpPr txBox="1"/>
          <p:nvPr/>
        </p:nvSpPr>
        <p:spPr>
          <a:xfrm>
            <a:off x="1498505" y="2647560"/>
            <a:ext cx="966159" cy="461665"/>
          </a:xfrm>
          <a:prstGeom prst="rect">
            <a:avLst/>
          </a:prstGeom>
          <a:noFill/>
          <a:ln>
            <a:noFill/>
          </a:ln>
        </p:spPr>
        <p:txBody>
          <a:bodyPr wrap="square">
            <a:spAutoFit/>
          </a:bodyPr>
          <a:lstStyle/>
          <a:p>
            <a:pPr algn="ctr"/>
            <a:r>
              <a:rPr lang="en-US" altLang="zh-TW" sz="2400" b="1" dirty="0">
                <a:solidFill>
                  <a:srgbClr val="0099CC"/>
                </a:solidFill>
                <a:latin typeface="微軟正黑體" panose="020B0604030504040204" pitchFamily="34" charset="-120"/>
                <a:ea typeface="微軟正黑體" panose="020B0604030504040204" pitchFamily="34" charset="-120"/>
              </a:rPr>
              <a:t>2018</a:t>
            </a:r>
            <a:endParaRPr lang="zh-TW" altLang="en-US" sz="2400" b="1" dirty="0">
              <a:solidFill>
                <a:srgbClr val="0099CC"/>
              </a:solidFill>
              <a:latin typeface="微軟正黑體" panose="020B0604030504040204" pitchFamily="34" charset="-120"/>
              <a:ea typeface="微軟正黑體" panose="020B0604030504040204" pitchFamily="34" charset="-120"/>
            </a:endParaRPr>
          </a:p>
        </p:txBody>
      </p:sp>
      <p:sp>
        <p:nvSpPr>
          <p:cNvPr id="24" name="文字方塊 23">
            <a:extLst>
              <a:ext uri="{FF2B5EF4-FFF2-40B4-BE49-F238E27FC236}">
                <a16:creationId xmlns="" xmlns:a16="http://schemas.microsoft.com/office/drawing/2014/main" id="{FC9ADDBF-E4F8-ADBE-2F6C-675F61F2347E}"/>
              </a:ext>
            </a:extLst>
          </p:cNvPr>
          <p:cNvSpPr txBox="1"/>
          <p:nvPr/>
        </p:nvSpPr>
        <p:spPr>
          <a:xfrm>
            <a:off x="2626177" y="2647560"/>
            <a:ext cx="966159" cy="461665"/>
          </a:xfrm>
          <a:prstGeom prst="rect">
            <a:avLst/>
          </a:prstGeom>
          <a:noFill/>
          <a:ln>
            <a:noFill/>
          </a:ln>
        </p:spPr>
        <p:txBody>
          <a:bodyPr wrap="square">
            <a:spAutoFit/>
          </a:bodyPr>
          <a:lstStyle/>
          <a:p>
            <a:pPr algn="ctr"/>
            <a:r>
              <a:rPr lang="en-US" altLang="zh-TW" sz="2400" b="1" dirty="0">
                <a:solidFill>
                  <a:srgbClr val="0099CC"/>
                </a:solidFill>
                <a:latin typeface="微軟正黑體" panose="020B0604030504040204" pitchFamily="34" charset="-120"/>
                <a:ea typeface="微軟正黑體" panose="020B0604030504040204" pitchFamily="34" charset="-120"/>
              </a:rPr>
              <a:t>2021</a:t>
            </a:r>
            <a:endParaRPr lang="zh-TW" altLang="en-US" sz="2400" b="1" dirty="0">
              <a:solidFill>
                <a:srgbClr val="0099CC"/>
              </a:solidFill>
              <a:latin typeface="微軟正黑體" panose="020B0604030504040204" pitchFamily="34" charset="-120"/>
              <a:ea typeface="微軟正黑體" panose="020B0604030504040204" pitchFamily="34" charset="-120"/>
            </a:endParaRPr>
          </a:p>
        </p:txBody>
      </p:sp>
      <p:sp>
        <p:nvSpPr>
          <p:cNvPr id="27" name="文字方塊 26">
            <a:extLst>
              <a:ext uri="{FF2B5EF4-FFF2-40B4-BE49-F238E27FC236}">
                <a16:creationId xmlns="" xmlns:a16="http://schemas.microsoft.com/office/drawing/2014/main" id="{1F9F1654-A9A2-CF10-A1FD-29F07363D357}"/>
              </a:ext>
            </a:extLst>
          </p:cNvPr>
          <p:cNvSpPr txBox="1"/>
          <p:nvPr/>
        </p:nvSpPr>
        <p:spPr>
          <a:xfrm>
            <a:off x="3778876" y="2647559"/>
            <a:ext cx="966159" cy="461665"/>
          </a:xfrm>
          <a:prstGeom prst="rect">
            <a:avLst/>
          </a:prstGeom>
          <a:noFill/>
          <a:ln>
            <a:noFill/>
          </a:ln>
        </p:spPr>
        <p:txBody>
          <a:bodyPr wrap="square">
            <a:spAutoFit/>
          </a:bodyPr>
          <a:lstStyle/>
          <a:p>
            <a:pPr algn="ctr"/>
            <a:r>
              <a:rPr lang="en-US" altLang="zh-TW" sz="2400" b="1" dirty="0">
                <a:solidFill>
                  <a:srgbClr val="0099CC"/>
                </a:solidFill>
                <a:latin typeface="微軟正黑體" panose="020B0604030504040204" pitchFamily="34" charset="-120"/>
                <a:ea typeface="微軟正黑體" panose="020B0604030504040204" pitchFamily="34" charset="-120"/>
              </a:rPr>
              <a:t>2022</a:t>
            </a:r>
            <a:endParaRPr lang="zh-TW" altLang="en-US" sz="2400" b="1" dirty="0">
              <a:solidFill>
                <a:srgbClr val="0099CC"/>
              </a:solidFill>
              <a:latin typeface="微軟正黑體" panose="020B0604030504040204" pitchFamily="34" charset="-120"/>
              <a:ea typeface="微軟正黑體" panose="020B0604030504040204" pitchFamily="34" charset="-120"/>
            </a:endParaRPr>
          </a:p>
        </p:txBody>
      </p:sp>
      <p:sp>
        <p:nvSpPr>
          <p:cNvPr id="28" name="文字方塊 27">
            <a:extLst>
              <a:ext uri="{FF2B5EF4-FFF2-40B4-BE49-F238E27FC236}">
                <a16:creationId xmlns="" xmlns:a16="http://schemas.microsoft.com/office/drawing/2014/main" id="{6C65EABA-0754-EEF2-F723-11C815828C7B}"/>
              </a:ext>
            </a:extLst>
          </p:cNvPr>
          <p:cNvSpPr txBox="1"/>
          <p:nvPr/>
        </p:nvSpPr>
        <p:spPr>
          <a:xfrm>
            <a:off x="5050796" y="2647559"/>
            <a:ext cx="966159" cy="461665"/>
          </a:xfrm>
          <a:prstGeom prst="rect">
            <a:avLst/>
          </a:prstGeom>
          <a:noFill/>
          <a:ln>
            <a:noFill/>
          </a:ln>
        </p:spPr>
        <p:txBody>
          <a:bodyPr wrap="square">
            <a:spAutoFit/>
          </a:bodyPr>
          <a:lstStyle/>
          <a:p>
            <a:pPr algn="ctr"/>
            <a:r>
              <a:rPr lang="en-US" altLang="zh-TW" sz="2400" b="1" dirty="0">
                <a:solidFill>
                  <a:srgbClr val="0099CC"/>
                </a:solidFill>
                <a:latin typeface="微軟正黑體" panose="020B0604030504040204" pitchFamily="34" charset="-120"/>
                <a:ea typeface="微軟正黑體" panose="020B0604030504040204" pitchFamily="34" charset="-120"/>
              </a:rPr>
              <a:t>2023</a:t>
            </a:r>
            <a:endParaRPr lang="zh-TW" altLang="en-US" sz="2400" b="1" dirty="0">
              <a:solidFill>
                <a:srgbClr val="0099CC"/>
              </a:solidFill>
              <a:latin typeface="微軟正黑體" panose="020B0604030504040204" pitchFamily="34" charset="-120"/>
              <a:ea typeface="微軟正黑體" panose="020B0604030504040204" pitchFamily="34" charset="-120"/>
            </a:endParaRPr>
          </a:p>
        </p:txBody>
      </p:sp>
      <p:cxnSp>
        <p:nvCxnSpPr>
          <p:cNvPr id="31" name="直線接點 30">
            <a:extLst>
              <a:ext uri="{FF2B5EF4-FFF2-40B4-BE49-F238E27FC236}">
                <a16:creationId xmlns="" xmlns:a16="http://schemas.microsoft.com/office/drawing/2014/main" id="{AAD70ABE-0A5A-0079-D014-E9B35CD2014C}"/>
              </a:ext>
            </a:extLst>
          </p:cNvPr>
          <p:cNvCxnSpPr>
            <a:endCxn id="23" idx="2"/>
          </p:cNvCxnSpPr>
          <p:nvPr/>
        </p:nvCxnSpPr>
        <p:spPr>
          <a:xfrm flipV="1">
            <a:off x="1981584" y="3109225"/>
            <a:ext cx="1" cy="362556"/>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32" name="直線接點 31">
            <a:extLst>
              <a:ext uri="{FF2B5EF4-FFF2-40B4-BE49-F238E27FC236}">
                <a16:creationId xmlns="" xmlns:a16="http://schemas.microsoft.com/office/drawing/2014/main" id="{CBC786CB-FD28-F2C5-D275-9A718CAC31A3}"/>
              </a:ext>
            </a:extLst>
          </p:cNvPr>
          <p:cNvCxnSpPr>
            <a:cxnSpLocks/>
            <a:stCxn id="23" idx="3"/>
          </p:cNvCxnSpPr>
          <p:nvPr/>
        </p:nvCxnSpPr>
        <p:spPr>
          <a:xfrm flipV="1">
            <a:off x="2464664" y="2878392"/>
            <a:ext cx="163120" cy="1"/>
          </a:xfrm>
          <a:prstGeom prst="line">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3" name="直線接點 32">
            <a:extLst>
              <a:ext uri="{FF2B5EF4-FFF2-40B4-BE49-F238E27FC236}">
                <a16:creationId xmlns="" xmlns:a16="http://schemas.microsoft.com/office/drawing/2014/main" id="{9738C51E-2E3A-CA9B-D36E-A85F5AE7C54B}"/>
              </a:ext>
            </a:extLst>
          </p:cNvPr>
          <p:cNvCxnSpPr>
            <a:cxnSpLocks/>
            <a:stCxn id="24" idx="3"/>
          </p:cNvCxnSpPr>
          <p:nvPr/>
        </p:nvCxnSpPr>
        <p:spPr>
          <a:xfrm flipV="1">
            <a:off x="3592336" y="2878392"/>
            <a:ext cx="214037" cy="1"/>
          </a:xfrm>
          <a:prstGeom prst="line">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 name="直線接點 33">
            <a:extLst>
              <a:ext uri="{FF2B5EF4-FFF2-40B4-BE49-F238E27FC236}">
                <a16:creationId xmlns="" xmlns:a16="http://schemas.microsoft.com/office/drawing/2014/main" id="{A704C0B9-9888-35A7-2DFC-1F3B437926D5}"/>
              </a:ext>
            </a:extLst>
          </p:cNvPr>
          <p:cNvCxnSpPr>
            <a:stCxn id="27" idx="3"/>
          </p:cNvCxnSpPr>
          <p:nvPr/>
        </p:nvCxnSpPr>
        <p:spPr>
          <a:xfrm>
            <a:off x="4745035" y="2878392"/>
            <a:ext cx="257658" cy="0"/>
          </a:xfrm>
          <a:prstGeom prst="line">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9" name="文字方塊 38">
            <a:extLst>
              <a:ext uri="{FF2B5EF4-FFF2-40B4-BE49-F238E27FC236}">
                <a16:creationId xmlns="" xmlns:a16="http://schemas.microsoft.com/office/drawing/2014/main" id="{DA9BE21B-F781-5AB6-465F-626463F6064E}"/>
              </a:ext>
            </a:extLst>
          </p:cNvPr>
          <p:cNvSpPr txBox="1"/>
          <p:nvPr/>
        </p:nvSpPr>
        <p:spPr>
          <a:xfrm>
            <a:off x="441277" y="2647560"/>
            <a:ext cx="966159" cy="461665"/>
          </a:xfrm>
          <a:prstGeom prst="rect">
            <a:avLst/>
          </a:prstGeom>
          <a:noFill/>
          <a:ln>
            <a:noFill/>
          </a:ln>
        </p:spPr>
        <p:txBody>
          <a:bodyPr wrap="square">
            <a:spAutoFit/>
          </a:bodyPr>
          <a:lstStyle/>
          <a:p>
            <a:pPr algn="ctr"/>
            <a:r>
              <a:rPr lang="en-US" altLang="zh-TW" sz="2400" b="1" dirty="0">
                <a:solidFill>
                  <a:srgbClr val="0099CC"/>
                </a:solidFill>
                <a:latin typeface="微軟正黑體" panose="020B0604030504040204" pitchFamily="34" charset="-120"/>
                <a:ea typeface="微軟正黑體" panose="020B0604030504040204" pitchFamily="34" charset="-120"/>
              </a:rPr>
              <a:t>2017</a:t>
            </a:r>
            <a:endParaRPr lang="zh-TW" altLang="en-US" sz="2400" b="1" dirty="0">
              <a:solidFill>
                <a:srgbClr val="0099CC"/>
              </a:solidFill>
              <a:latin typeface="微軟正黑體" panose="020B0604030504040204" pitchFamily="34" charset="-120"/>
              <a:ea typeface="微軟正黑體" panose="020B0604030504040204" pitchFamily="34" charset="-120"/>
            </a:endParaRPr>
          </a:p>
        </p:txBody>
      </p:sp>
      <p:cxnSp>
        <p:nvCxnSpPr>
          <p:cNvPr id="46" name="直線單箭頭接點 45">
            <a:extLst>
              <a:ext uri="{FF2B5EF4-FFF2-40B4-BE49-F238E27FC236}">
                <a16:creationId xmlns="" xmlns:a16="http://schemas.microsoft.com/office/drawing/2014/main" id="{D3850BBF-F495-F8CE-CE96-016A28C34ADE}"/>
              </a:ext>
            </a:extLst>
          </p:cNvPr>
          <p:cNvCxnSpPr/>
          <p:nvPr/>
        </p:nvCxnSpPr>
        <p:spPr>
          <a:xfrm flipV="1">
            <a:off x="1407436" y="2878392"/>
            <a:ext cx="140228" cy="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 name="直線接點 46">
            <a:extLst>
              <a:ext uri="{FF2B5EF4-FFF2-40B4-BE49-F238E27FC236}">
                <a16:creationId xmlns="" xmlns:a16="http://schemas.microsoft.com/office/drawing/2014/main" id="{9A7BE81F-E122-8C76-B9B5-46BF180A65BA}"/>
              </a:ext>
            </a:extLst>
          </p:cNvPr>
          <p:cNvCxnSpPr/>
          <p:nvPr/>
        </p:nvCxnSpPr>
        <p:spPr>
          <a:xfrm>
            <a:off x="927462" y="2035276"/>
            <a:ext cx="0" cy="598933"/>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48" name="直線接點 47">
            <a:extLst>
              <a:ext uri="{FF2B5EF4-FFF2-40B4-BE49-F238E27FC236}">
                <a16:creationId xmlns="" xmlns:a16="http://schemas.microsoft.com/office/drawing/2014/main" id="{AAD70ABE-0A5A-0079-D014-E9B35CD2014C}"/>
              </a:ext>
            </a:extLst>
          </p:cNvPr>
          <p:cNvCxnSpPr/>
          <p:nvPr/>
        </p:nvCxnSpPr>
        <p:spPr>
          <a:xfrm flipH="1" flipV="1">
            <a:off x="3041273" y="1955626"/>
            <a:ext cx="8191" cy="651193"/>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49" name="直線接點 48">
            <a:extLst>
              <a:ext uri="{FF2B5EF4-FFF2-40B4-BE49-F238E27FC236}">
                <a16:creationId xmlns="" xmlns:a16="http://schemas.microsoft.com/office/drawing/2014/main" id="{AAD70ABE-0A5A-0079-D014-E9B35CD2014C}"/>
              </a:ext>
            </a:extLst>
          </p:cNvPr>
          <p:cNvCxnSpPr/>
          <p:nvPr/>
        </p:nvCxnSpPr>
        <p:spPr>
          <a:xfrm flipV="1">
            <a:off x="4261955" y="3148653"/>
            <a:ext cx="1" cy="42901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50" name="直線接點 49">
            <a:extLst>
              <a:ext uri="{FF2B5EF4-FFF2-40B4-BE49-F238E27FC236}">
                <a16:creationId xmlns="" xmlns:a16="http://schemas.microsoft.com/office/drawing/2014/main" id="{AAD70ABE-0A5A-0079-D014-E9B35CD2014C}"/>
              </a:ext>
            </a:extLst>
          </p:cNvPr>
          <p:cNvCxnSpPr/>
          <p:nvPr/>
        </p:nvCxnSpPr>
        <p:spPr>
          <a:xfrm flipV="1">
            <a:off x="5533875" y="2035276"/>
            <a:ext cx="0" cy="584684"/>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6" name="矩形 5"/>
          <p:cNvSpPr/>
          <p:nvPr/>
        </p:nvSpPr>
        <p:spPr>
          <a:xfrm>
            <a:off x="1407436" y="3586348"/>
            <a:ext cx="4572000" cy="461665"/>
          </a:xfrm>
          <a:prstGeom prst="rect">
            <a:avLst/>
          </a:prstGeom>
        </p:spPr>
        <p:txBody>
          <a:bodyPr>
            <a:spAutoFit/>
          </a:bodyPr>
          <a:lstStyle/>
          <a:p>
            <a:r>
              <a:rPr lang="en-US" altLang="zh-TW" sz="1200" b="1" dirty="0">
                <a:solidFill>
                  <a:schemeClr val="accent6">
                    <a:lumMod val="75000"/>
                  </a:schemeClr>
                </a:solidFill>
                <a:latin typeface="微軟正黑體" panose="020B0604030504040204" pitchFamily="34" charset="-120"/>
                <a:cs typeface="Arial" pitchFamily="34" charset="0"/>
              </a:rPr>
              <a:t>Received GRS </a:t>
            </a:r>
            <a:br>
              <a:rPr lang="en-US" altLang="zh-TW" sz="1200" b="1" dirty="0">
                <a:solidFill>
                  <a:schemeClr val="accent6">
                    <a:lumMod val="75000"/>
                  </a:schemeClr>
                </a:solidFill>
                <a:latin typeface="微軟正黑體" panose="020B0604030504040204" pitchFamily="34" charset="-120"/>
                <a:cs typeface="Arial" pitchFamily="34" charset="0"/>
              </a:rPr>
            </a:br>
            <a:r>
              <a:rPr lang="en-US" altLang="zh-TW" sz="1200" b="1" dirty="0">
                <a:solidFill>
                  <a:schemeClr val="accent6">
                    <a:lumMod val="75000"/>
                  </a:schemeClr>
                </a:solidFill>
                <a:latin typeface="微軟正黑體" panose="020B0604030504040204" pitchFamily="34" charset="-120"/>
                <a:cs typeface="Arial" pitchFamily="34" charset="0"/>
              </a:rPr>
              <a:t>certification</a:t>
            </a:r>
          </a:p>
        </p:txBody>
      </p:sp>
      <p:pic>
        <p:nvPicPr>
          <p:cNvPr id="51" name="Picture 2" descr="D:\YSCHEN\06 公司PPT與工廠資料\1 PPT\20171206-得力集團for曉村\Global-Standard-Logo-FINALFINAL2tone-08-300x137.png">
            <a:extLst>
              <a:ext uri="{FF2B5EF4-FFF2-40B4-BE49-F238E27FC236}">
                <a16:creationId xmlns="" xmlns:a16="http://schemas.microsoft.com/office/drawing/2014/main" id="{71676C83-27E4-C369-F001-F659D1FDA79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465810" y="4067552"/>
            <a:ext cx="998854" cy="456144"/>
          </a:xfrm>
          <a:prstGeom prst="rect">
            <a:avLst/>
          </a:prstGeom>
          <a:noFill/>
          <a:extLst>
            <a:ext uri="{909E8E84-426E-40DD-AFC4-6F175D3DCCD1}">
              <a14:hiddenFill xmlns:a14="http://schemas.microsoft.com/office/drawing/2010/main">
                <a:solidFill>
                  <a:srgbClr val="FFFFFF"/>
                </a:solidFill>
              </a14:hiddenFill>
            </a:ext>
          </a:extLst>
        </p:spPr>
      </p:pic>
      <p:sp>
        <p:nvSpPr>
          <p:cNvPr id="37" name="文字方塊 36">
            <a:extLst>
              <a:ext uri="{FF2B5EF4-FFF2-40B4-BE49-F238E27FC236}">
                <a16:creationId xmlns="" xmlns:a16="http://schemas.microsoft.com/office/drawing/2014/main" id="{6C65EABA-0754-EEF2-F723-11C815828C7B}"/>
              </a:ext>
            </a:extLst>
          </p:cNvPr>
          <p:cNvSpPr txBox="1"/>
          <p:nvPr/>
        </p:nvSpPr>
        <p:spPr>
          <a:xfrm>
            <a:off x="6235969" y="2647559"/>
            <a:ext cx="966159" cy="461665"/>
          </a:xfrm>
          <a:prstGeom prst="rect">
            <a:avLst/>
          </a:prstGeom>
          <a:noFill/>
          <a:ln>
            <a:noFill/>
          </a:ln>
        </p:spPr>
        <p:txBody>
          <a:bodyPr wrap="square">
            <a:spAutoFit/>
          </a:bodyPr>
          <a:lstStyle/>
          <a:p>
            <a:pPr algn="ctr"/>
            <a:r>
              <a:rPr lang="en-US" altLang="zh-TW" sz="2400" b="1" dirty="0">
                <a:solidFill>
                  <a:srgbClr val="0099CC"/>
                </a:solidFill>
                <a:latin typeface="微軟正黑體" panose="020B0604030504040204" pitchFamily="34" charset="-120"/>
                <a:ea typeface="微軟正黑體" panose="020B0604030504040204" pitchFamily="34" charset="-120"/>
              </a:rPr>
              <a:t>2025</a:t>
            </a:r>
            <a:endParaRPr lang="zh-TW" altLang="en-US" sz="2400" b="1" dirty="0">
              <a:solidFill>
                <a:srgbClr val="0099CC"/>
              </a:solidFill>
              <a:latin typeface="微軟正黑體" panose="020B0604030504040204" pitchFamily="34" charset="-120"/>
              <a:ea typeface="微軟正黑體" panose="020B0604030504040204" pitchFamily="34" charset="-120"/>
            </a:endParaRPr>
          </a:p>
        </p:txBody>
      </p:sp>
      <p:cxnSp>
        <p:nvCxnSpPr>
          <p:cNvPr id="38" name="直線接點 37">
            <a:extLst>
              <a:ext uri="{FF2B5EF4-FFF2-40B4-BE49-F238E27FC236}">
                <a16:creationId xmlns="" xmlns:a16="http://schemas.microsoft.com/office/drawing/2014/main" id="{A704C0B9-9888-35A7-2DFC-1F3B437926D5}"/>
              </a:ext>
            </a:extLst>
          </p:cNvPr>
          <p:cNvCxnSpPr/>
          <p:nvPr/>
        </p:nvCxnSpPr>
        <p:spPr>
          <a:xfrm>
            <a:off x="6016955" y="2878392"/>
            <a:ext cx="249599" cy="0"/>
          </a:xfrm>
          <a:prstGeom prst="line">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直線接點 39">
            <a:extLst>
              <a:ext uri="{FF2B5EF4-FFF2-40B4-BE49-F238E27FC236}">
                <a16:creationId xmlns="" xmlns:a16="http://schemas.microsoft.com/office/drawing/2014/main" id="{AAD70ABE-0A5A-0079-D014-E9B35CD2014C}"/>
              </a:ext>
            </a:extLst>
          </p:cNvPr>
          <p:cNvCxnSpPr/>
          <p:nvPr/>
        </p:nvCxnSpPr>
        <p:spPr>
          <a:xfrm flipV="1">
            <a:off x="6541248" y="3088966"/>
            <a:ext cx="1" cy="42901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41" name="TextBox 20">
            <a:extLst>
              <a:ext uri="{FF2B5EF4-FFF2-40B4-BE49-F238E27FC236}">
                <a16:creationId xmlns="" xmlns:a16="http://schemas.microsoft.com/office/drawing/2014/main" id="{84F4597D-A2E6-5927-75E5-6E7DAAF7C11A}"/>
              </a:ext>
            </a:extLst>
          </p:cNvPr>
          <p:cNvSpPr txBox="1"/>
          <p:nvPr/>
        </p:nvSpPr>
        <p:spPr>
          <a:xfrm>
            <a:off x="5580112" y="3598120"/>
            <a:ext cx="2304256" cy="1015663"/>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spcAft>
                <a:spcPts val="0"/>
              </a:spcAft>
            </a:pPr>
            <a:r>
              <a:rPr lang="en-US" altLang="zh-TW" sz="1200" b="1" dirty="0">
                <a:solidFill>
                  <a:schemeClr val="accent6">
                    <a:lumMod val="75000"/>
                  </a:schemeClr>
                </a:solidFill>
                <a:ea typeface="新細明體" panose="02020500000000000000" pitchFamily="18" charset="-120"/>
              </a:rPr>
              <a:t>Acquired LUCKY </a:t>
            </a:r>
            <a:r>
              <a:rPr lang="en-US" altLang="zh-TW" sz="1200" b="1" dirty="0">
                <a:solidFill>
                  <a:schemeClr val="accent6">
                    <a:lumMod val="75000"/>
                  </a:schemeClr>
                </a:solidFill>
              </a:rPr>
              <a:t>Corporate Groups</a:t>
            </a:r>
            <a:r>
              <a:rPr lang="en-US" altLang="zh-TW" sz="1200" b="1" dirty="0">
                <a:solidFill>
                  <a:schemeClr val="accent6">
                    <a:lumMod val="75000"/>
                  </a:schemeClr>
                </a:solidFill>
                <a:ea typeface="新細明體" panose="02020500000000000000" pitchFamily="18" charset="-120"/>
              </a:rPr>
              <a:t> in January</a:t>
            </a:r>
          </a:p>
          <a:p>
            <a:pPr lvl="0">
              <a:spcAft>
                <a:spcPts val="0"/>
              </a:spcAft>
            </a:pPr>
            <a:endParaRPr lang="en-US" altLang="zh-TW" sz="1200" b="1" dirty="0">
              <a:solidFill>
                <a:schemeClr val="accent6">
                  <a:lumMod val="75000"/>
                </a:schemeClr>
              </a:solidFill>
              <a:ea typeface="新細明體" panose="02020500000000000000" pitchFamily="18" charset="-120"/>
            </a:endParaRPr>
          </a:p>
          <a:p>
            <a:pPr lvl="0">
              <a:spcAft>
                <a:spcPts val="0"/>
              </a:spcAft>
            </a:pPr>
            <a:r>
              <a:rPr lang="en-US" altLang="zh-TW" sz="1200" b="1" dirty="0">
                <a:solidFill>
                  <a:schemeClr val="accent6">
                    <a:lumMod val="75000"/>
                  </a:schemeClr>
                </a:solidFill>
                <a:ea typeface="新細明體" panose="02020500000000000000" pitchFamily="18" charset="-120"/>
              </a:rPr>
              <a:t>Paid deposit for Indonesian factory land in October</a:t>
            </a:r>
            <a:endParaRPr lang="zh-TW" altLang="zh-TW" sz="1200" b="1" dirty="0">
              <a:solidFill>
                <a:schemeClr val="accent6">
                  <a:lumMod val="75000"/>
                </a:schemeClr>
              </a:solidFill>
              <a:ea typeface="新細明體" panose="02020500000000000000" pitchFamily="18" charset="-120"/>
            </a:endParaRPr>
          </a:p>
        </p:txBody>
      </p:sp>
      <p:sp>
        <p:nvSpPr>
          <p:cNvPr id="42" name="文字方塊 41">
            <a:extLst>
              <a:ext uri="{FF2B5EF4-FFF2-40B4-BE49-F238E27FC236}">
                <a16:creationId xmlns="" xmlns:a16="http://schemas.microsoft.com/office/drawing/2014/main" id="{6C65EABA-0754-EEF2-F723-11C815828C7B}"/>
              </a:ext>
            </a:extLst>
          </p:cNvPr>
          <p:cNvSpPr txBox="1"/>
          <p:nvPr/>
        </p:nvSpPr>
        <p:spPr>
          <a:xfrm>
            <a:off x="7350257" y="2627301"/>
            <a:ext cx="966159" cy="461665"/>
          </a:xfrm>
          <a:prstGeom prst="rect">
            <a:avLst/>
          </a:prstGeom>
          <a:noFill/>
          <a:ln>
            <a:noFill/>
          </a:ln>
        </p:spPr>
        <p:txBody>
          <a:bodyPr wrap="square">
            <a:spAutoFit/>
          </a:bodyPr>
          <a:lstStyle/>
          <a:p>
            <a:pPr algn="ctr"/>
            <a:r>
              <a:rPr lang="en-US" altLang="zh-TW" sz="2400" b="1" dirty="0" smtClean="0">
                <a:solidFill>
                  <a:srgbClr val="0099CC"/>
                </a:solidFill>
                <a:latin typeface="微軟正黑體" panose="020B0604030504040204" pitchFamily="34" charset="-120"/>
                <a:ea typeface="微軟正黑體" panose="020B0604030504040204" pitchFamily="34" charset="-120"/>
              </a:rPr>
              <a:t>2026</a:t>
            </a:r>
            <a:endParaRPr lang="zh-TW" altLang="en-US" sz="2400" b="1" dirty="0">
              <a:solidFill>
                <a:srgbClr val="0099CC"/>
              </a:solidFill>
              <a:latin typeface="微軟正黑體" panose="020B0604030504040204" pitchFamily="34" charset="-120"/>
              <a:ea typeface="微軟正黑體" panose="020B0604030504040204" pitchFamily="34" charset="-120"/>
            </a:endParaRPr>
          </a:p>
        </p:txBody>
      </p:sp>
      <p:cxnSp>
        <p:nvCxnSpPr>
          <p:cNvPr id="43" name="直線接點 42">
            <a:extLst>
              <a:ext uri="{FF2B5EF4-FFF2-40B4-BE49-F238E27FC236}">
                <a16:creationId xmlns="" xmlns:a16="http://schemas.microsoft.com/office/drawing/2014/main" id="{A704C0B9-9888-35A7-2DFC-1F3B437926D5}"/>
              </a:ext>
            </a:extLst>
          </p:cNvPr>
          <p:cNvCxnSpPr>
            <a:endCxn id="42" idx="1"/>
          </p:cNvCxnSpPr>
          <p:nvPr/>
        </p:nvCxnSpPr>
        <p:spPr>
          <a:xfrm>
            <a:off x="7125717" y="2858134"/>
            <a:ext cx="224540" cy="0"/>
          </a:xfrm>
          <a:prstGeom prst="line">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3" name="直線接點 52">
            <a:extLst>
              <a:ext uri="{FF2B5EF4-FFF2-40B4-BE49-F238E27FC236}">
                <a16:creationId xmlns="" xmlns:a16="http://schemas.microsoft.com/office/drawing/2014/main" id="{AAD70ABE-0A5A-0079-D014-E9B35CD2014C}"/>
              </a:ext>
            </a:extLst>
          </p:cNvPr>
          <p:cNvCxnSpPr/>
          <p:nvPr/>
        </p:nvCxnSpPr>
        <p:spPr>
          <a:xfrm flipV="1">
            <a:off x="7838131" y="2059074"/>
            <a:ext cx="0" cy="584684"/>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5" name="矩形 4"/>
          <p:cNvSpPr/>
          <p:nvPr/>
        </p:nvSpPr>
        <p:spPr>
          <a:xfrm>
            <a:off x="6748407" y="1128866"/>
            <a:ext cx="2210176" cy="1015663"/>
          </a:xfrm>
          <a:prstGeom prst="rect">
            <a:avLst/>
          </a:prstGeom>
        </p:spPr>
        <p:txBody>
          <a:bodyPr wrap="square">
            <a:spAutoFit/>
          </a:bodyPr>
          <a:lstStyle/>
          <a:p>
            <a:r>
              <a:rPr lang="en-US" altLang="zh-TW" sz="1200" b="1" dirty="0">
                <a:solidFill>
                  <a:schemeClr val="accent6">
                    <a:lumMod val="75000"/>
                  </a:schemeClr>
                </a:solidFill>
                <a:ea typeface="新細明體" panose="02020500000000000000" pitchFamily="18" charset="-120"/>
              </a:rPr>
              <a:t>Acquired future tycoon </a:t>
            </a:r>
            <a:r>
              <a:rPr lang="en-US" altLang="zh-TW" sz="1200" b="1" dirty="0">
                <a:solidFill>
                  <a:schemeClr val="accent6">
                    <a:lumMod val="75000"/>
                  </a:schemeClr>
                </a:solidFill>
              </a:rPr>
              <a:t>Corporate </a:t>
            </a:r>
            <a:r>
              <a:rPr lang="en-US" altLang="zh-TW" sz="1200" b="1" dirty="0" smtClean="0">
                <a:solidFill>
                  <a:schemeClr val="accent6">
                    <a:lumMod val="75000"/>
                  </a:schemeClr>
                </a:solidFill>
              </a:rPr>
              <a:t>Groups</a:t>
            </a:r>
          </a:p>
          <a:p>
            <a:endParaRPr lang="en-US" altLang="zh-TW" sz="1200" b="1" dirty="0">
              <a:solidFill>
                <a:schemeClr val="accent6">
                  <a:lumMod val="75000"/>
                </a:schemeClr>
              </a:solidFill>
              <a:ea typeface="新細明體" panose="02020500000000000000" pitchFamily="18" charset="-120"/>
            </a:endParaRPr>
          </a:p>
          <a:p>
            <a:r>
              <a:rPr lang="en-US" altLang="zh-TW" sz="1200" b="1" dirty="0" smtClean="0">
                <a:solidFill>
                  <a:schemeClr val="accent4">
                    <a:lumMod val="75000"/>
                  </a:schemeClr>
                </a:solidFill>
              </a:rPr>
              <a:t>Established</a:t>
            </a:r>
            <a:r>
              <a:rPr lang="en-US" altLang="zh-TW" sz="1200" b="1" dirty="0" smtClean="0">
                <a:solidFill>
                  <a:schemeClr val="accent6">
                    <a:lumMod val="75000"/>
                  </a:schemeClr>
                </a:solidFill>
              </a:rPr>
              <a:t> </a:t>
            </a:r>
            <a:r>
              <a:rPr lang="en-US" altLang="zh-TW" sz="1200" b="1" dirty="0">
                <a:solidFill>
                  <a:schemeClr val="accent6">
                    <a:lumMod val="75000"/>
                  </a:schemeClr>
                </a:solidFill>
                <a:ea typeface="新細明體" panose="02020500000000000000" pitchFamily="18" charset="-120"/>
              </a:rPr>
              <a:t>APEX (ANHUI) </a:t>
            </a:r>
            <a:r>
              <a:rPr lang="en-US" altLang="zh-TW" sz="1200" b="1" dirty="0" smtClean="0">
                <a:solidFill>
                  <a:schemeClr val="accent6">
                    <a:lumMod val="75000"/>
                  </a:schemeClr>
                </a:solidFill>
                <a:ea typeface="新細明體" panose="02020500000000000000" pitchFamily="18" charset="-120"/>
              </a:rPr>
              <a:t>New </a:t>
            </a:r>
            <a:r>
              <a:rPr lang="en-US" altLang="zh-TW" sz="1200" b="1" dirty="0">
                <a:solidFill>
                  <a:schemeClr val="accent6">
                    <a:lumMod val="75000"/>
                  </a:schemeClr>
                </a:solidFill>
                <a:ea typeface="新細明體" panose="02020500000000000000" pitchFamily="18" charset="-120"/>
              </a:rPr>
              <a:t>Material </a:t>
            </a:r>
            <a:r>
              <a:rPr lang="en-US" altLang="zh-TW" sz="1200" b="1" dirty="0" smtClean="0">
                <a:solidFill>
                  <a:schemeClr val="accent6">
                    <a:lumMod val="75000"/>
                  </a:schemeClr>
                </a:solidFill>
                <a:ea typeface="新細明體" panose="02020500000000000000" pitchFamily="18" charset="-120"/>
              </a:rPr>
              <a:t>Co</a:t>
            </a:r>
            <a:r>
              <a:rPr lang="en-US" altLang="zh-TW" sz="1200" b="1" dirty="0">
                <a:solidFill>
                  <a:schemeClr val="accent6">
                    <a:lumMod val="75000"/>
                  </a:schemeClr>
                </a:solidFill>
                <a:ea typeface="新細明體" panose="02020500000000000000" pitchFamily="18" charset="-120"/>
              </a:rPr>
              <a:t>., Ltd. </a:t>
            </a:r>
            <a:endParaRPr lang="zh-TW" altLang="en-US" sz="1200" b="1" dirty="0"/>
          </a:p>
        </p:txBody>
      </p:sp>
    </p:spTree>
    <p:extLst>
      <p:ext uri="{BB962C8B-B14F-4D97-AF65-F5344CB8AC3E}">
        <p14:creationId xmlns:p14="http://schemas.microsoft.com/office/powerpoint/2010/main" val="14163056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 name="圖片 2047"/>
          <p:cNvPicPr>
            <a:picLocks noChangeAspect="1"/>
          </p:cNvPicPr>
          <p:nvPr/>
        </p:nvPicPr>
        <p:blipFill rotWithShape="1">
          <a:blip r:embed="rId3" cstate="print">
            <a:duotone>
              <a:schemeClr val="bg2">
                <a:shade val="45000"/>
                <a:satMod val="135000"/>
              </a:schemeClr>
              <a:prstClr val="white"/>
            </a:duotone>
            <a:extLst>
              <a:ext uri="{28A0092B-C50C-407E-A947-70E740481C1C}">
                <a14:useLocalDpi xmlns:a14="http://schemas.microsoft.com/office/drawing/2010/main" val="0"/>
              </a:ext>
            </a:extLst>
          </a:blip>
          <a:srcRect t="33636"/>
          <a:stretch/>
        </p:blipFill>
        <p:spPr>
          <a:xfrm>
            <a:off x="0" y="267494"/>
            <a:ext cx="7474379" cy="2915022"/>
          </a:xfrm>
          <a:prstGeom prst="rect">
            <a:avLst/>
          </a:prstGeom>
        </p:spPr>
      </p:pic>
      <p:sp>
        <p:nvSpPr>
          <p:cNvPr id="28" name="矩形 27"/>
          <p:cNvSpPr/>
          <p:nvPr/>
        </p:nvSpPr>
        <p:spPr>
          <a:xfrm>
            <a:off x="3609926" y="2806423"/>
            <a:ext cx="1460966" cy="942146"/>
          </a:xfrm>
          <a:prstGeom prst="rec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accent3">
                  <a:lumMod val="75000"/>
                </a:schemeClr>
              </a:solidFill>
            </a:endParaRPr>
          </a:p>
        </p:txBody>
      </p:sp>
      <p:sp>
        <p:nvSpPr>
          <p:cNvPr id="2" name="標題 1"/>
          <p:cNvSpPr>
            <a:spLocks noGrp="1"/>
          </p:cNvSpPr>
          <p:nvPr>
            <p:ph type="title"/>
          </p:nvPr>
        </p:nvSpPr>
        <p:spPr>
          <a:xfrm>
            <a:off x="457200" y="304800"/>
            <a:ext cx="8229600" cy="742950"/>
          </a:xfrm>
        </p:spPr>
        <p:txBody>
          <a:bodyPr>
            <a:normAutofit/>
          </a:bodyPr>
          <a:lstStyle/>
          <a:p>
            <a:r>
              <a:rPr lang="en-US" altLang="zh-TW" b="1" dirty="0">
                <a:solidFill>
                  <a:schemeClr val="accent6"/>
                </a:solidFill>
              </a:rPr>
              <a:t>LOCATION</a:t>
            </a:r>
            <a:endParaRPr lang="zh-TW" altLang="en-US" sz="3600" b="1" dirty="0">
              <a:solidFill>
                <a:schemeClr val="accent6"/>
              </a:solidFill>
            </a:endParaRPr>
          </a:p>
        </p:txBody>
      </p:sp>
      <p:pic>
        <p:nvPicPr>
          <p:cNvPr id="1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5834" y="2841656"/>
            <a:ext cx="1271037" cy="90309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28364" y="2832359"/>
            <a:ext cx="1367200" cy="91089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1" name="圖片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01586" y="2838802"/>
            <a:ext cx="1316411" cy="877388"/>
          </a:xfrm>
          <a:prstGeom prst="rect">
            <a:avLst/>
          </a:prstGeom>
        </p:spPr>
      </p:pic>
      <p:sp>
        <p:nvSpPr>
          <p:cNvPr id="22" name="Text Placeholder 17">
            <a:extLst>
              <a:ext uri="{FF2B5EF4-FFF2-40B4-BE49-F238E27FC236}">
                <a16:creationId xmlns="" xmlns:a16="http://schemas.microsoft.com/office/drawing/2014/main" id="{25AEFF5E-298B-43C4-A965-028880CDF1E7}"/>
              </a:ext>
            </a:extLst>
          </p:cNvPr>
          <p:cNvSpPr txBox="1">
            <a:spLocks/>
          </p:cNvSpPr>
          <p:nvPr/>
        </p:nvSpPr>
        <p:spPr>
          <a:xfrm>
            <a:off x="381191" y="3914308"/>
            <a:ext cx="1380319" cy="124807"/>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tx1">
                    <a:lumMod val="75000"/>
                    <a:lumOff val="25000"/>
                  </a:schemeClr>
                </a:solidFill>
                <a:cs typeface="Arial" pitchFamily="34" charset="0"/>
              </a:rPr>
              <a:t>Sales Office</a:t>
            </a:r>
          </a:p>
        </p:txBody>
      </p:sp>
      <p:sp>
        <p:nvSpPr>
          <p:cNvPr id="23" name="Text Placeholder 18">
            <a:extLst>
              <a:ext uri="{FF2B5EF4-FFF2-40B4-BE49-F238E27FC236}">
                <a16:creationId xmlns="" xmlns:a16="http://schemas.microsoft.com/office/drawing/2014/main" id="{ECC5D30E-3B3E-4FC5-9EF3-DE9BFB7FD1F8}"/>
              </a:ext>
            </a:extLst>
          </p:cNvPr>
          <p:cNvSpPr txBox="1">
            <a:spLocks/>
          </p:cNvSpPr>
          <p:nvPr/>
        </p:nvSpPr>
        <p:spPr>
          <a:xfrm>
            <a:off x="398444" y="4235654"/>
            <a:ext cx="1351063" cy="322247"/>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ko-KR" sz="1800" b="1" dirty="0">
                <a:solidFill>
                  <a:schemeClr val="accent1"/>
                </a:solidFill>
                <a:cs typeface="Arial" pitchFamily="34" charset="0"/>
              </a:rPr>
              <a:t>Taipei, TAIWAN</a:t>
            </a:r>
          </a:p>
        </p:txBody>
      </p:sp>
      <p:sp>
        <p:nvSpPr>
          <p:cNvPr id="18" name="矩形 17"/>
          <p:cNvSpPr/>
          <p:nvPr/>
        </p:nvSpPr>
        <p:spPr>
          <a:xfrm>
            <a:off x="398444" y="2806423"/>
            <a:ext cx="1345815" cy="962317"/>
          </a:xfrm>
          <a:prstGeom prst="rect">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196491"/>
              </a:solidFill>
            </a:endParaRPr>
          </a:p>
        </p:txBody>
      </p:sp>
      <p:sp>
        <p:nvSpPr>
          <p:cNvPr id="25" name="矩形 24"/>
          <p:cNvSpPr/>
          <p:nvPr/>
        </p:nvSpPr>
        <p:spPr>
          <a:xfrm>
            <a:off x="1915066" y="2841656"/>
            <a:ext cx="1419887" cy="92708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196491"/>
              </a:solidFill>
            </a:endParaRPr>
          </a:p>
        </p:txBody>
      </p:sp>
      <p:sp>
        <p:nvSpPr>
          <p:cNvPr id="26" name="矩形 25"/>
          <p:cNvSpPr/>
          <p:nvPr/>
        </p:nvSpPr>
        <p:spPr>
          <a:xfrm>
            <a:off x="5479991" y="2807153"/>
            <a:ext cx="1338005" cy="936103"/>
          </a:xfrm>
          <a:prstGeom prst="rect">
            <a:avLst/>
          </a:prstGeom>
          <a:no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196491"/>
              </a:solidFill>
            </a:endParaRPr>
          </a:p>
        </p:txBody>
      </p:sp>
      <p:sp>
        <p:nvSpPr>
          <p:cNvPr id="29" name="Text Placeholder 17">
            <a:extLst>
              <a:ext uri="{FF2B5EF4-FFF2-40B4-BE49-F238E27FC236}">
                <a16:creationId xmlns="" xmlns:a16="http://schemas.microsoft.com/office/drawing/2014/main" id="{25AEFF5E-298B-43C4-A965-028880CDF1E7}"/>
              </a:ext>
            </a:extLst>
          </p:cNvPr>
          <p:cNvSpPr txBox="1">
            <a:spLocks/>
          </p:cNvSpPr>
          <p:nvPr/>
        </p:nvSpPr>
        <p:spPr>
          <a:xfrm>
            <a:off x="2008737" y="3904275"/>
            <a:ext cx="1075236" cy="144875"/>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tx1">
                    <a:lumMod val="75000"/>
                    <a:lumOff val="25000"/>
                  </a:schemeClr>
                </a:solidFill>
                <a:cs typeface="Arial" pitchFamily="34" charset="0"/>
              </a:rPr>
              <a:t>Factory</a:t>
            </a:r>
          </a:p>
        </p:txBody>
      </p:sp>
      <p:sp>
        <p:nvSpPr>
          <p:cNvPr id="30" name="Text Placeholder 18">
            <a:extLst>
              <a:ext uri="{FF2B5EF4-FFF2-40B4-BE49-F238E27FC236}">
                <a16:creationId xmlns="" xmlns:a16="http://schemas.microsoft.com/office/drawing/2014/main" id="{ECC5D30E-3B3E-4FC5-9EF3-DE9BFB7FD1F8}"/>
              </a:ext>
            </a:extLst>
          </p:cNvPr>
          <p:cNvSpPr txBox="1">
            <a:spLocks/>
          </p:cNvSpPr>
          <p:nvPr/>
        </p:nvSpPr>
        <p:spPr>
          <a:xfrm>
            <a:off x="2008737" y="4235654"/>
            <a:ext cx="1075236" cy="382831"/>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ko-KR" sz="1800" b="1" dirty="0">
                <a:solidFill>
                  <a:schemeClr val="accent2">
                    <a:lumMod val="75000"/>
                  </a:schemeClr>
                </a:solidFill>
                <a:cs typeface="Arial" pitchFamily="34" charset="0"/>
              </a:rPr>
              <a:t>Tainan, TAIWAN</a:t>
            </a:r>
          </a:p>
        </p:txBody>
      </p:sp>
      <p:sp>
        <p:nvSpPr>
          <p:cNvPr id="31" name="Text Placeholder 17">
            <a:extLst>
              <a:ext uri="{FF2B5EF4-FFF2-40B4-BE49-F238E27FC236}">
                <a16:creationId xmlns="" xmlns:a16="http://schemas.microsoft.com/office/drawing/2014/main" id="{25AEFF5E-298B-43C4-A965-028880CDF1E7}"/>
              </a:ext>
            </a:extLst>
          </p:cNvPr>
          <p:cNvSpPr txBox="1">
            <a:spLocks/>
          </p:cNvSpPr>
          <p:nvPr/>
        </p:nvSpPr>
        <p:spPr>
          <a:xfrm>
            <a:off x="5228306" y="3876056"/>
            <a:ext cx="1710229" cy="262165"/>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zh-TW" sz="1300" b="1" dirty="0">
                <a:solidFill>
                  <a:schemeClr val="tx1">
                    <a:lumMod val="75000"/>
                    <a:lumOff val="25000"/>
                  </a:schemeClr>
                </a:solidFill>
                <a:cs typeface="Arial" pitchFamily="34" charset="0"/>
              </a:rPr>
              <a:t>Factory </a:t>
            </a:r>
            <a:endParaRPr lang="en-US" altLang="zh-TW" sz="1300" b="1" dirty="0" smtClean="0">
              <a:solidFill>
                <a:schemeClr val="tx1">
                  <a:lumMod val="75000"/>
                  <a:lumOff val="25000"/>
                </a:schemeClr>
              </a:solidFill>
              <a:cs typeface="Arial" pitchFamily="34" charset="0"/>
            </a:endParaRPr>
          </a:p>
        </p:txBody>
      </p:sp>
      <p:sp>
        <p:nvSpPr>
          <p:cNvPr id="33" name="Text Placeholder 18">
            <a:extLst>
              <a:ext uri="{FF2B5EF4-FFF2-40B4-BE49-F238E27FC236}">
                <a16:creationId xmlns="" xmlns:a16="http://schemas.microsoft.com/office/drawing/2014/main" id="{ECC5D30E-3B3E-4FC5-9EF3-DE9BFB7FD1F8}"/>
              </a:ext>
            </a:extLst>
          </p:cNvPr>
          <p:cNvSpPr txBox="1">
            <a:spLocks/>
          </p:cNvSpPr>
          <p:nvPr/>
        </p:nvSpPr>
        <p:spPr>
          <a:xfrm>
            <a:off x="5148064" y="4268456"/>
            <a:ext cx="2067003" cy="414733"/>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ctr" latinLnBrk="0">
              <a:spcBef>
                <a:spcPts val="0"/>
              </a:spcBef>
              <a:buNone/>
            </a:pPr>
            <a:r>
              <a:rPr lang="en-US" altLang="zh-TW" sz="1600" b="1" dirty="0">
                <a:solidFill>
                  <a:schemeClr val="accent4">
                    <a:lumMod val="75000"/>
                  </a:schemeClr>
                </a:solidFill>
              </a:rPr>
              <a:t>Ho Chi Minh City</a:t>
            </a:r>
            <a:r>
              <a:rPr lang="en-US" altLang="ko-KR" sz="1600" b="1" dirty="0" smtClean="0">
                <a:solidFill>
                  <a:srgbClr val="748560">
                    <a:lumMod val="75000"/>
                  </a:srgbClr>
                </a:solidFill>
                <a:cs typeface="Arial" pitchFamily="34" charset="0"/>
              </a:rPr>
              <a:t>, </a:t>
            </a:r>
            <a:r>
              <a:rPr lang="en-US" altLang="ko-KR" sz="1600" b="1" dirty="0">
                <a:solidFill>
                  <a:srgbClr val="748560">
                    <a:lumMod val="75000"/>
                  </a:srgbClr>
                </a:solidFill>
                <a:cs typeface="Arial" pitchFamily="34" charset="0"/>
              </a:rPr>
              <a:t/>
            </a:r>
            <a:br>
              <a:rPr lang="en-US" altLang="ko-KR" sz="1600" b="1" dirty="0">
                <a:solidFill>
                  <a:srgbClr val="748560">
                    <a:lumMod val="75000"/>
                  </a:srgbClr>
                </a:solidFill>
                <a:cs typeface="Arial" pitchFamily="34" charset="0"/>
              </a:rPr>
            </a:br>
            <a:r>
              <a:rPr lang="en-US" altLang="ko-KR" sz="1800" b="1" dirty="0">
                <a:solidFill>
                  <a:srgbClr val="748560">
                    <a:lumMod val="75000"/>
                  </a:srgbClr>
                </a:solidFill>
                <a:cs typeface="Arial" pitchFamily="34" charset="0"/>
              </a:rPr>
              <a:t>VIETNAM</a:t>
            </a:r>
          </a:p>
        </p:txBody>
      </p:sp>
      <p:sp>
        <p:nvSpPr>
          <p:cNvPr id="150" name="Teardrop 6">
            <a:extLst>
              <a:ext uri="{FF2B5EF4-FFF2-40B4-BE49-F238E27FC236}">
                <a16:creationId xmlns="" xmlns:a16="http://schemas.microsoft.com/office/drawing/2014/main" id="{3FF8E6D1-A5CA-4857-BFE4-E947E4F2F934}"/>
              </a:ext>
            </a:extLst>
          </p:cNvPr>
          <p:cNvSpPr/>
          <p:nvPr/>
        </p:nvSpPr>
        <p:spPr>
          <a:xfrm rot="8100000">
            <a:off x="5151278" y="1009315"/>
            <a:ext cx="143363" cy="143363"/>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51" name="Teardrop 6">
            <a:extLst>
              <a:ext uri="{FF2B5EF4-FFF2-40B4-BE49-F238E27FC236}">
                <a16:creationId xmlns="" xmlns:a16="http://schemas.microsoft.com/office/drawing/2014/main" id="{3FF8E6D1-A5CA-4857-BFE4-E947E4F2F934}"/>
              </a:ext>
            </a:extLst>
          </p:cNvPr>
          <p:cNvSpPr/>
          <p:nvPr/>
        </p:nvSpPr>
        <p:spPr>
          <a:xfrm rot="8100000">
            <a:off x="5238362" y="833571"/>
            <a:ext cx="143363" cy="143363"/>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52" name="Teardrop 6">
            <a:extLst>
              <a:ext uri="{FF2B5EF4-FFF2-40B4-BE49-F238E27FC236}">
                <a16:creationId xmlns="" xmlns:a16="http://schemas.microsoft.com/office/drawing/2014/main" id="{3FF8E6D1-A5CA-4857-BFE4-E947E4F2F934}"/>
              </a:ext>
            </a:extLst>
          </p:cNvPr>
          <p:cNvSpPr/>
          <p:nvPr/>
        </p:nvSpPr>
        <p:spPr>
          <a:xfrm rot="8100000">
            <a:off x="4343024" y="1770488"/>
            <a:ext cx="143363" cy="143363"/>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2" name="Text Placeholder 17">
            <a:extLst>
              <a:ext uri="{FF2B5EF4-FFF2-40B4-BE49-F238E27FC236}">
                <a16:creationId xmlns="" xmlns:a16="http://schemas.microsoft.com/office/drawing/2014/main" id="{25AEFF5E-298B-43C4-A965-028880CDF1E7}"/>
              </a:ext>
            </a:extLst>
          </p:cNvPr>
          <p:cNvSpPr txBox="1">
            <a:spLocks/>
          </p:cNvSpPr>
          <p:nvPr/>
        </p:nvSpPr>
        <p:spPr>
          <a:xfrm>
            <a:off x="3496697" y="3889917"/>
            <a:ext cx="1498891" cy="259546"/>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zh-TW" sz="1400" b="1" dirty="0" smtClean="0">
                <a:solidFill>
                  <a:schemeClr val="accent6">
                    <a:lumMod val="50000"/>
                  </a:schemeClr>
                </a:solidFill>
                <a:cs typeface="Arial" pitchFamily="34" charset="0"/>
              </a:rPr>
              <a:t>Factory </a:t>
            </a:r>
          </a:p>
        </p:txBody>
      </p:sp>
      <p:sp>
        <p:nvSpPr>
          <p:cNvPr id="34" name="Text Placeholder 18">
            <a:extLst>
              <a:ext uri="{FF2B5EF4-FFF2-40B4-BE49-F238E27FC236}">
                <a16:creationId xmlns="" xmlns:a16="http://schemas.microsoft.com/office/drawing/2014/main" id="{ECC5D30E-3B3E-4FC5-9EF3-DE9BFB7FD1F8}"/>
              </a:ext>
            </a:extLst>
          </p:cNvPr>
          <p:cNvSpPr txBox="1">
            <a:spLocks/>
          </p:cNvSpPr>
          <p:nvPr/>
        </p:nvSpPr>
        <p:spPr>
          <a:xfrm>
            <a:off x="3635896" y="4372029"/>
            <a:ext cx="1296144" cy="207588"/>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ctr" latinLnBrk="0">
              <a:spcBef>
                <a:spcPts val="0"/>
              </a:spcBef>
              <a:buNone/>
            </a:pPr>
            <a:r>
              <a:rPr lang="en-US" altLang="zh-TW" sz="1600" b="1" dirty="0" smtClean="0">
                <a:solidFill>
                  <a:schemeClr val="accent3">
                    <a:lumMod val="75000"/>
                  </a:schemeClr>
                </a:solidFill>
                <a:cs typeface="Arial" pitchFamily="34" charset="0"/>
              </a:rPr>
              <a:t>Jiangsu,</a:t>
            </a:r>
            <a:endParaRPr lang="en-US" altLang="zh-TW" sz="1800" b="1" dirty="0" smtClean="0">
              <a:solidFill>
                <a:schemeClr val="accent3">
                  <a:lumMod val="75000"/>
                </a:schemeClr>
              </a:solidFill>
              <a:cs typeface="Arial" pitchFamily="34" charset="0"/>
            </a:endParaRPr>
          </a:p>
          <a:p>
            <a:pPr marL="0" lvl="0" indent="0" algn="ctr" latinLnBrk="0">
              <a:spcBef>
                <a:spcPts val="0"/>
              </a:spcBef>
              <a:buNone/>
            </a:pPr>
            <a:r>
              <a:rPr lang="en-US" altLang="zh-TW" sz="1800" b="1" dirty="0" smtClean="0">
                <a:solidFill>
                  <a:schemeClr val="accent3">
                    <a:lumMod val="75000"/>
                  </a:schemeClr>
                </a:solidFill>
                <a:cs typeface="Arial" pitchFamily="34" charset="0"/>
              </a:rPr>
              <a:t>CHINA</a:t>
            </a:r>
            <a:endParaRPr lang="en-US" altLang="ko-KR" sz="1800" b="1" dirty="0">
              <a:solidFill>
                <a:schemeClr val="accent3">
                  <a:lumMod val="75000"/>
                </a:schemeClr>
              </a:solidFill>
              <a:cs typeface="Arial" pitchFamily="34" charset="0"/>
            </a:endParaRPr>
          </a:p>
        </p:txBody>
      </p:sp>
      <p:sp>
        <p:nvSpPr>
          <p:cNvPr id="40" name="Teardrop 6">
            <a:extLst>
              <a:ext uri="{FF2B5EF4-FFF2-40B4-BE49-F238E27FC236}">
                <a16:creationId xmlns="" xmlns:a16="http://schemas.microsoft.com/office/drawing/2014/main" id="{3FF8E6D1-A5CA-4857-BFE4-E947E4F2F934}"/>
              </a:ext>
            </a:extLst>
          </p:cNvPr>
          <p:cNvSpPr/>
          <p:nvPr/>
        </p:nvSpPr>
        <p:spPr>
          <a:xfrm rot="8100000">
            <a:off x="4975009" y="454479"/>
            <a:ext cx="143363" cy="143363"/>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pic>
        <p:nvPicPr>
          <p:cNvPr id="24" name="圖片 23"/>
          <p:cNvPicPr>
            <a:picLocks noChangeAspect="1"/>
          </p:cNvPicPr>
          <p:nvPr/>
        </p:nvPicPr>
        <p:blipFill>
          <a:blip r:embed="rId7"/>
          <a:stretch>
            <a:fillRect/>
          </a:stretch>
        </p:blipFill>
        <p:spPr>
          <a:xfrm>
            <a:off x="3634013" y="2841656"/>
            <a:ext cx="1413012" cy="877149"/>
          </a:xfrm>
          <a:prstGeom prst="rect">
            <a:avLst/>
          </a:prstGeom>
        </p:spPr>
      </p:pic>
      <p:sp>
        <p:nvSpPr>
          <p:cNvPr id="44" name="Text Placeholder 17">
            <a:extLst>
              <a:ext uri="{FF2B5EF4-FFF2-40B4-BE49-F238E27FC236}">
                <a16:creationId xmlns="" xmlns:a16="http://schemas.microsoft.com/office/drawing/2014/main" id="{25AEFF5E-298B-43C4-A965-028880CDF1E7}"/>
              </a:ext>
            </a:extLst>
          </p:cNvPr>
          <p:cNvSpPr txBox="1">
            <a:spLocks/>
          </p:cNvSpPr>
          <p:nvPr/>
        </p:nvSpPr>
        <p:spPr>
          <a:xfrm>
            <a:off x="6859193" y="1652183"/>
            <a:ext cx="2028411" cy="335807"/>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zh-TW" sz="1400" b="1" dirty="0" smtClean="0">
                <a:solidFill>
                  <a:schemeClr val="accent6">
                    <a:lumMod val="50000"/>
                  </a:schemeClr>
                </a:solidFill>
                <a:cs typeface="Arial" pitchFamily="34" charset="0"/>
              </a:rPr>
              <a:t>Factory </a:t>
            </a:r>
            <a:endParaRPr lang="en-US" altLang="zh-TW" sz="1400" b="1" dirty="0">
              <a:solidFill>
                <a:schemeClr val="accent6">
                  <a:lumMod val="50000"/>
                </a:schemeClr>
              </a:solidFill>
              <a:cs typeface="Arial" pitchFamily="34" charset="0"/>
            </a:endParaRPr>
          </a:p>
        </p:txBody>
      </p:sp>
      <p:sp>
        <p:nvSpPr>
          <p:cNvPr id="45" name="Text Placeholder 18">
            <a:extLst>
              <a:ext uri="{FF2B5EF4-FFF2-40B4-BE49-F238E27FC236}">
                <a16:creationId xmlns="" xmlns:a16="http://schemas.microsoft.com/office/drawing/2014/main" id="{ECC5D30E-3B3E-4FC5-9EF3-DE9BFB7FD1F8}"/>
              </a:ext>
            </a:extLst>
          </p:cNvPr>
          <p:cNvSpPr txBox="1">
            <a:spLocks/>
          </p:cNvSpPr>
          <p:nvPr/>
        </p:nvSpPr>
        <p:spPr>
          <a:xfrm>
            <a:off x="7133155" y="2005319"/>
            <a:ext cx="1598998" cy="487518"/>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latinLnBrk="0">
              <a:spcBef>
                <a:spcPts val="0"/>
              </a:spcBef>
              <a:buNone/>
            </a:pPr>
            <a:r>
              <a:rPr lang="en-US" altLang="zh-TW" sz="1600" b="1" dirty="0" smtClean="0">
                <a:solidFill>
                  <a:schemeClr val="accent3">
                    <a:lumMod val="75000"/>
                  </a:schemeClr>
                </a:solidFill>
                <a:cs typeface="Arial" pitchFamily="34" charset="0"/>
              </a:rPr>
              <a:t>Anhui,</a:t>
            </a:r>
          </a:p>
          <a:p>
            <a:pPr marL="0" indent="0" algn="ctr" latinLnBrk="0">
              <a:spcBef>
                <a:spcPts val="0"/>
              </a:spcBef>
              <a:buNone/>
            </a:pPr>
            <a:r>
              <a:rPr lang="en-US" altLang="zh-TW" sz="1800" b="1" dirty="0" smtClean="0">
                <a:solidFill>
                  <a:schemeClr val="accent3">
                    <a:lumMod val="75000"/>
                  </a:schemeClr>
                </a:solidFill>
                <a:cs typeface="Arial" pitchFamily="34" charset="0"/>
              </a:rPr>
              <a:t>CHINA</a:t>
            </a:r>
            <a:endParaRPr lang="en-US" altLang="ko-KR" sz="1800" b="1" dirty="0">
              <a:solidFill>
                <a:schemeClr val="accent3">
                  <a:lumMod val="75000"/>
                </a:schemeClr>
              </a:solidFill>
              <a:cs typeface="Arial" pitchFamily="34" charset="0"/>
            </a:endParaRPr>
          </a:p>
        </p:txBody>
      </p:sp>
      <p:sp>
        <p:nvSpPr>
          <p:cNvPr id="46" name="矩形 45"/>
          <p:cNvSpPr/>
          <p:nvPr/>
        </p:nvSpPr>
        <p:spPr>
          <a:xfrm>
            <a:off x="7150782" y="700171"/>
            <a:ext cx="1579965" cy="952013"/>
          </a:xfrm>
          <a:prstGeom prst="rec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accent3">
                  <a:lumMod val="75000"/>
                </a:schemeClr>
              </a:solidFill>
            </a:endParaRPr>
          </a:p>
        </p:txBody>
      </p:sp>
      <p:pic>
        <p:nvPicPr>
          <p:cNvPr id="47" name="图片 1"/>
          <p:cNvPicPr>
            <a:picLocks noChangeAspect="1"/>
          </p:cNvPicPr>
          <p:nvPr/>
        </p:nvPicPr>
        <p:blipFill>
          <a:blip r:embed="rId8"/>
          <a:stretch>
            <a:fillRect/>
          </a:stretch>
        </p:blipFill>
        <p:spPr>
          <a:xfrm>
            <a:off x="7187396" y="762401"/>
            <a:ext cx="1487401" cy="827552"/>
          </a:xfrm>
          <a:prstGeom prst="rect">
            <a:avLst/>
          </a:prstGeom>
        </p:spPr>
      </p:pic>
      <p:sp>
        <p:nvSpPr>
          <p:cNvPr id="48" name="矩形 47"/>
          <p:cNvSpPr/>
          <p:nvPr/>
        </p:nvSpPr>
        <p:spPr>
          <a:xfrm>
            <a:off x="7198106" y="2756218"/>
            <a:ext cx="1630376" cy="982721"/>
          </a:xfrm>
          <a:prstGeom prst="rect">
            <a:avLst/>
          </a:prstGeom>
          <a:no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196491"/>
              </a:solidFill>
            </a:endParaRPr>
          </a:p>
        </p:txBody>
      </p:sp>
      <p:sp>
        <p:nvSpPr>
          <p:cNvPr id="49" name="Text Placeholder 17">
            <a:extLst>
              <a:ext uri="{FF2B5EF4-FFF2-40B4-BE49-F238E27FC236}">
                <a16:creationId xmlns="" xmlns:a16="http://schemas.microsoft.com/office/drawing/2014/main" id="{25AEFF5E-298B-43C4-A965-028880CDF1E7}"/>
              </a:ext>
            </a:extLst>
          </p:cNvPr>
          <p:cNvSpPr txBox="1">
            <a:spLocks/>
          </p:cNvSpPr>
          <p:nvPr/>
        </p:nvSpPr>
        <p:spPr>
          <a:xfrm>
            <a:off x="7164288" y="3884473"/>
            <a:ext cx="1746546" cy="205647"/>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zh-TW" sz="1400" b="1" dirty="0">
                <a:solidFill>
                  <a:schemeClr val="accent4">
                    <a:lumMod val="50000"/>
                  </a:schemeClr>
                </a:solidFill>
                <a:cs typeface="Arial" pitchFamily="34" charset="0"/>
              </a:rPr>
              <a:t>Factory </a:t>
            </a:r>
            <a:endParaRPr lang="en-US" altLang="zh-TW" sz="1400" b="1" dirty="0" smtClean="0">
              <a:solidFill>
                <a:schemeClr val="accent4">
                  <a:lumMod val="50000"/>
                </a:schemeClr>
              </a:solidFill>
              <a:cs typeface="Arial" pitchFamily="34" charset="0"/>
            </a:endParaRPr>
          </a:p>
        </p:txBody>
      </p:sp>
      <p:sp>
        <p:nvSpPr>
          <p:cNvPr id="50" name="Text Placeholder 18">
            <a:extLst>
              <a:ext uri="{FF2B5EF4-FFF2-40B4-BE49-F238E27FC236}">
                <a16:creationId xmlns="" xmlns:a16="http://schemas.microsoft.com/office/drawing/2014/main" id="{ECC5D30E-3B3E-4FC5-9EF3-DE9BFB7FD1F8}"/>
              </a:ext>
            </a:extLst>
          </p:cNvPr>
          <p:cNvSpPr txBox="1">
            <a:spLocks/>
          </p:cNvSpPr>
          <p:nvPr/>
        </p:nvSpPr>
        <p:spPr>
          <a:xfrm>
            <a:off x="7109186" y="4235654"/>
            <a:ext cx="2034814" cy="487518"/>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latinLnBrk="0">
              <a:spcBef>
                <a:spcPts val="0"/>
              </a:spcBef>
              <a:buNone/>
            </a:pPr>
            <a:r>
              <a:rPr lang="en-US" altLang="zh-TW" sz="1600" b="1" dirty="0">
                <a:solidFill>
                  <a:schemeClr val="accent4">
                    <a:lumMod val="75000"/>
                  </a:schemeClr>
                </a:solidFill>
              </a:rPr>
              <a:t>Dong </a:t>
            </a:r>
            <a:r>
              <a:rPr lang="en-US" altLang="zh-TW" sz="1600" b="1" dirty="0" err="1">
                <a:solidFill>
                  <a:schemeClr val="accent4">
                    <a:lumMod val="75000"/>
                  </a:schemeClr>
                </a:solidFill>
              </a:rPr>
              <a:t>Nai</a:t>
            </a:r>
            <a:r>
              <a:rPr lang="en-US" altLang="zh-TW" sz="1600" b="1" dirty="0">
                <a:solidFill>
                  <a:schemeClr val="accent4">
                    <a:lumMod val="75000"/>
                  </a:schemeClr>
                </a:solidFill>
              </a:rPr>
              <a:t> Province, </a:t>
            </a:r>
            <a:endParaRPr lang="en-US" altLang="zh-TW" sz="1600" b="1" dirty="0" smtClean="0">
              <a:solidFill>
                <a:schemeClr val="accent4">
                  <a:lumMod val="75000"/>
                </a:schemeClr>
              </a:solidFill>
            </a:endParaRPr>
          </a:p>
          <a:p>
            <a:pPr marL="0" indent="0" algn="ctr" latinLnBrk="0">
              <a:spcBef>
                <a:spcPts val="0"/>
              </a:spcBef>
              <a:buNone/>
            </a:pPr>
            <a:r>
              <a:rPr lang="en-US" altLang="ko-KR" sz="1800" b="1" dirty="0" smtClean="0">
                <a:solidFill>
                  <a:srgbClr val="748560">
                    <a:lumMod val="75000"/>
                  </a:srgbClr>
                </a:solidFill>
                <a:cs typeface="Arial" pitchFamily="34" charset="0"/>
              </a:rPr>
              <a:t>VIETNAM</a:t>
            </a:r>
            <a:endParaRPr lang="en-US" altLang="ko-KR" sz="1800" b="1" dirty="0">
              <a:solidFill>
                <a:srgbClr val="748560">
                  <a:lumMod val="75000"/>
                </a:srgbClr>
              </a:solidFill>
              <a:cs typeface="Arial" pitchFamily="34" charset="0"/>
            </a:endParaRPr>
          </a:p>
        </p:txBody>
      </p:sp>
      <p:pic>
        <p:nvPicPr>
          <p:cNvPr id="51" name="圖片 5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229424" y="2785384"/>
            <a:ext cx="1567739" cy="946404"/>
          </a:xfrm>
          <a:prstGeom prst="rect">
            <a:avLst/>
          </a:prstGeom>
        </p:spPr>
      </p:pic>
    </p:spTree>
    <p:extLst>
      <p:ext uri="{BB962C8B-B14F-4D97-AF65-F5344CB8AC3E}">
        <p14:creationId xmlns:p14="http://schemas.microsoft.com/office/powerpoint/2010/main" val="33919472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 name="圖片 2047"/>
          <p:cNvPicPr>
            <a:picLocks noChangeAspect="1"/>
          </p:cNvPicPr>
          <p:nvPr/>
        </p:nvPicPr>
        <p:blipFill rotWithShape="1">
          <a:blip r:embed="rId3" cstate="print">
            <a:duotone>
              <a:schemeClr val="bg2">
                <a:shade val="45000"/>
                <a:satMod val="135000"/>
              </a:schemeClr>
              <a:prstClr val="white"/>
            </a:duotone>
            <a:extLst>
              <a:ext uri="{28A0092B-C50C-407E-A947-70E740481C1C}">
                <a14:useLocalDpi xmlns:a14="http://schemas.microsoft.com/office/drawing/2010/main" val="0"/>
              </a:ext>
            </a:extLst>
          </a:blip>
          <a:srcRect l="26975" t="33636"/>
          <a:stretch/>
        </p:blipFill>
        <p:spPr>
          <a:xfrm>
            <a:off x="-36512" y="267866"/>
            <a:ext cx="5458155" cy="2915022"/>
          </a:xfrm>
          <a:prstGeom prst="rect">
            <a:avLst/>
          </a:prstGeom>
        </p:spPr>
      </p:pic>
      <p:sp>
        <p:nvSpPr>
          <p:cNvPr id="18" name="矩形 17"/>
          <p:cNvSpPr/>
          <p:nvPr/>
        </p:nvSpPr>
        <p:spPr>
          <a:xfrm>
            <a:off x="4211960" y="429544"/>
            <a:ext cx="1314923" cy="808841"/>
          </a:xfrm>
          <a:prstGeom prst="rect">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196491"/>
              </a:solidFill>
            </a:endParaRPr>
          </a:p>
        </p:txBody>
      </p:sp>
      <p:sp>
        <p:nvSpPr>
          <p:cNvPr id="25" name="矩形 24"/>
          <p:cNvSpPr/>
          <p:nvPr/>
        </p:nvSpPr>
        <p:spPr>
          <a:xfrm>
            <a:off x="428442" y="1868825"/>
            <a:ext cx="1324902" cy="826875"/>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196491"/>
              </a:solidFill>
            </a:endParaRPr>
          </a:p>
        </p:txBody>
      </p:sp>
      <p:sp>
        <p:nvSpPr>
          <p:cNvPr id="26" name="矩形 25"/>
          <p:cNvSpPr/>
          <p:nvPr/>
        </p:nvSpPr>
        <p:spPr>
          <a:xfrm>
            <a:off x="7488245" y="2686803"/>
            <a:ext cx="1297141" cy="821051"/>
          </a:xfrm>
          <a:prstGeom prst="rect">
            <a:avLst/>
          </a:prstGeom>
          <a:no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196491"/>
              </a:solidFill>
            </a:endParaRPr>
          </a:p>
        </p:txBody>
      </p:sp>
      <p:sp>
        <p:nvSpPr>
          <p:cNvPr id="29" name="Text Placeholder 17">
            <a:extLst>
              <a:ext uri="{FF2B5EF4-FFF2-40B4-BE49-F238E27FC236}">
                <a16:creationId xmlns="" xmlns:a16="http://schemas.microsoft.com/office/drawing/2014/main" id="{25AEFF5E-298B-43C4-A965-028880CDF1E7}"/>
              </a:ext>
            </a:extLst>
          </p:cNvPr>
          <p:cNvSpPr txBox="1">
            <a:spLocks/>
          </p:cNvSpPr>
          <p:nvPr/>
        </p:nvSpPr>
        <p:spPr>
          <a:xfrm>
            <a:off x="131781" y="3053720"/>
            <a:ext cx="1892882" cy="213694"/>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zh-TW" sz="1600" b="1" dirty="0">
                <a:solidFill>
                  <a:schemeClr val="tx1">
                    <a:lumMod val="75000"/>
                    <a:lumOff val="25000"/>
                  </a:schemeClr>
                </a:solidFill>
                <a:cs typeface="Arial" pitchFamily="34" charset="0"/>
              </a:rPr>
              <a:t>Garment Factory</a:t>
            </a:r>
          </a:p>
          <a:p>
            <a:pPr marL="0" indent="0" algn="ctr">
              <a:buNone/>
            </a:pPr>
            <a:r>
              <a:rPr lang="en-US" altLang="zh-TW" sz="1600" dirty="0">
                <a:solidFill>
                  <a:schemeClr val="tx1">
                    <a:lumMod val="75000"/>
                    <a:lumOff val="25000"/>
                  </a:schemeClr>
                </a:solidFill>
                <a:cs typeface="Arial" pitchFamily="34" charset="0"/>
              </a:rPr>
              <a:t>Lucky VN</a:t>
            </a:r>
            <a:endParaRPr lang="zh-TW" altLang="en-US" sz="1600" dirty="0">
              <a:solidFill>
                <a:schemeClr val="tx1">
                  <a:lumMod val="75000"/>
                  <a:lumOff val="25000"/>
                </a:schemeClr>
              </a:solidFill>
              <a:cs typeface="Arial" pitchFamily="34" charset="0"/>
            </a:endParaRPr>
          </a:p>
        </p:txBody>
      </p:sp>
      <p:sp>
        <p:nvSpPr>
          <p:cNvPr id="30" name="Text Placeholder 18">
            <a:extLst>
              <a:ext uri="{FF2B5EF4-FFF2-40B4-BE49-F238E27FC236}">
                <a16:creationId xmlns="" xmlns:a16="http://schemas.microsoft.com/office/drawing/2014/main" id="{ECC5D30E-3B3E-4FC5-9EF3-DE9BFB7FD1F8}"/>
              </a:ext>
            </a:extLst>
          </p:cNvPr>
          <p:cNvSpPr txBox="1">
            <a:spLocks/>
          </p:cNvSpPr>
          <p:nvPr/>
        </p:nvSpPr>
        <p:spPr>
          <a:xfrm>
            <a:off x="250105" y="3707644"/>
            <a:ext cx="1695289" cy="291716"/>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zh-TW" sz="1400" b="1" dirty="0" err="1">
                <a:solidFill>
                  <a:srgbClr val="CC6600"/>
                </a:solidFill>
              </a:rPr>
              <a:t>Binh</a:t>
            </a:r>
            <a:r>
              <a:rPr lang="en-US" altLang="zh-TW" sz="1400" b="1" dirty="0">
                <a:solidFill>
                  <a:srgbClr val="CC6600"/>
                </a:solidFill>
              </a:rPr>
              <a:t> </a:t>
            </a:r>
            <a:r>
              <a:rPr lang="en-US" altLang="zh-TW" sz="1400" b="1" dirty="0" err="1">
                <a:solidFill>
                  <a:srgbClr val="CC6600"/>
                </a:solidFill>
              </a:rPr>
              <a:t>Phuoc</a:t>
            </a:r>
            <a:endParaRPr lang="en-US" altLang="zh-TW" sz="1400" b="1" dirty="0">
              <a:solidFill>
                <a:srgbClr val="CC6600"/>
              </a:solidFill>
            </a:endParaRPr>
          </a:p>
          <a:p>
            <a:pPr marL="0" indent="0" algn="ctr">
              <a:buNone/>
            </a:pPr>
            <a:r>
              <a:rPr lang="en-US" altLang="zh-TW" sz="1400" b="1" dirty="0">
                <a:solidFill>
                  <a:srgbClr val="CC6600"/>
                </a:solidFill>
              </a:rPr>
              <a:t>Prov.,</a:t>
            </a:r>
          </a:p>
          <a:p>
            <a:pPr marL="0" indent="0" algn="ctr">
              <a:buNone/>
            </a:pPr>
            <a:r>
              <a:rPr lang="en-US" altLang="zh-TW" sz="1400" b="1" dirty="0">
                <a:solidFill>
                  <a:srgbClr val="CC6600"/>
                </a:solidFill>
                <a:cs typeface="Arial" pitchFamily="34" charset="0"/>
              </a:rPr>
              <a:t>VIETNAM</a:t>
            </a:r>
            <a:endParaRPr lang="zh-TW" altLang="en-US" sz="1400" b="1" dirty="0">
              <a:solidFill>
                <a:srgbClr val="CC6600"/>
              </a:solidFill>
              <a:cs typeface="Arial" pitchFamily="34" charset="0"/>
            </a:endParaRPr>
          </a:p>
        </p:txBody>
      </p:sp>
      <p:sp>
        <p:nvSpPr>
          <p:cNvPr id="150" name="Teardrop 6">
            <a:extLst>
              <a:ext uri="{FF2B5EF4-FFF2-40B4-BE49-F238E27FC236}">
                <a16:creationId xmlns="" xmlns:a16="http://schemas.microsoft.com/office/drawing/2014/main" id="{3FF8E6D1-A5CA-4857-BFE4-E947E4F2F934}"/>
              </a:ext>
            </a:extLst>
          </p:cNvPr>
          <p:cNvSpPr/>
          <p:nvPr/>
        </p:nvSpPr>
        <p:spPr>
          <a:xfrm rot="8100000">
            <a:off x="3073436" y="937161"/>
            <a:ext cx="143363" cy="143363"/>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51" name="Teardrop 6">
            <a:extLst>
              <a:ext uri="{FF2B5EF4-FFF2-40B4-BE49-F238E27FC236}">
                <a16:creationId xmlns="" xmlns:a16="http://schemas.microsoft.com/office/drawing/2014/main" id="{3FF8E6D1-A5CA-4857-BFE4-E947E4F2F934}"/>
              </a:ext>
            </a:extLst>
          </p:cNvPr>
          <p:cNvSpPr/>
          <p:nvPr/>
        </p:nvSpPr>
        <p:spPr>
          <a:xfrm rot="8100000">
            <a:off x="3174809" y="779648"/>
            <a:ext cx="143363" cy="143363"/>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52" name="Teardrop 6">
            <a:extLst>
              <a:ext uri="{FF2B5EF4-FFF2-40B4-BE49-F238E27FC236}">
                <a16:creationId xmlns="" xmlns:a16="http://schemas.microsoft.com/office/drawing/2014/main" id="{3FF8E6D1-A5CA-4857-BFE4-E947E4F2F934}"/>
              </a:ext>
            </a:extLst>
          </p:cNvPr>
          <p:cNvSpPr/>
          <p:nvPr/>
        </p:nvSpPr>
        <p:spPr>
          <a:xfrm rot="8100000">
            <a:off x="2210557" y="1700931"/>
            <a:ext cx="143363" cy="143363"/>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7" name="矩形 36"/>
          <p:cNvSpPr/>
          <p:nvPr/>
        </p:nvSpPr>
        <p:spPr>
          <a:xfrm>
            <a:off x="7615639" y="388198"/>
            <a:ext cx="1060817" cy="815400"/>
          </a:xfrm>
          <a:prstGeom prst="rec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accent3">
                  <a:lumMod val="75000"/>
                </a:schemeClr>
              </a:solidFill>
            </a:endParaRPr>
          </a:p>
        </p:txBody>
      </p:sp>
      <p:pic>
        <p:nvPicPr>
          <p:cNvPr id="1026" name="Picture 2" descr="紡織外貿業務專員｜福發實業｜台北市－104 人力銀行"/>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11960" y="400614"/>
            <a:ext cx="1299292" cy="828145"/>
          </a:xfrm>
          <a:prstGeom prst="rect">
            <a:avLst/>
          </a:prstGeom>
          <a:noFill/>
          <a:extLst>
            <a:ext uri="{909E8E84-426E-40DD-AFC4-6F175D3DCCD1}">
              <a14:hiddenFill xmlns:a14="http://schemas.microsoft.com/office/drawing/2010/main">
                <a:solidFill>
                  <a:srgbClr val="FFFFFF"/>
                </a:solidFill>
              </a14:hiddenFill>
            </a:ext>
          </a:extLst>
        </p:spPr>
      </p:pic>
      <p:pic>
        <p:nvPicPr>
          <p:cNvPr id="6" name="圖片 5"/>
          <p:cNvPicPr>
            <a:picLocks noChangeAspect="1"/>
          </p:cNvPicPr>
          <p:nvPr/>
        </p:nvPicPr>
        <p:blipFill>
          <a:blip r:embed="rId5"/>
          <a:stretch>
            <a:fillRect/>
          </a:stretch>
        </p:blipFill>
        <p:spPr>
          <a:xfrm>
            <a:off x="457200" y="1868825"/>
            <a:ext cx="1281101" cy="802965"/>
          </a:xfrm>
          <a:prstGeom prst="rect">
            <a:avLst/>
          </a:prstGeom>
        </p:spPr>
      </p:pic>
      <p:sp>
        <p:nvSpPr>
          <p:cNvPr id="35" name="Text Placeholder 17">
            <a:extLst>
              <a:ext uri="{FF2B5EF4-FFF2-40B4-BE49-F238E27FC236}">
                <a16:creationId xmlns="" xmlns:a16="http://schemas.microsoft.com/office/drawing/2014/main" id="{25AEFF5E-298B-43C4-A965-028880CDF1E7}"/>
              </a:ext>
            </a:extLst>
          </p:cNvPr>
          <p:cNvSpPr txBox="1">
            <a:spLocks/>
          </p:cNvSpPr>
          <p:nvPr/>
        </p:nvSpPr>
        <p:spPr>
          <a:xfrm>
            <a:off x="7355837" y="1347629"/>
            <a:ext cx="1506969" cy="360025"/>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ts val="1200"/>
              </a:lnSpc>
              <a:buNone/>
            </a:pPr>
            <a:r>
              <a:rPr lang="en-US" altLang="zh-TW" sz="1600" b="1" dirty="0">
                <a:solidFill>
                  <a:schemeClr val="bg2">
                    <a:lumMod val="25000"/>
                  </a:schemeClr>
                </a:solidFill>
              </a:rPr>
              <a:t>Garment R&amp;D</a:t>
            </a:r>
          </a:p>
          <a:p>
            <a:pPr marL="0" indent="0" algn="ctr">
              <a:lnSpc>
                <a:spcPts val="1200"/>
              </a:lnSpc>
              <a:buNone/>
            </a:pPr>
            <a:r>
              <a:rPr lang="en-US" altLang="zh-TW" sz="1600" b="1" dirty="0">
                <a:solidFill>
                  <a:schemeClr val="bg2">
                    <a:lumMod val="25000"/>
                  </a:schemeClr>
                </a:solidFill>
              </a:rPr>
              <a:t>Center </a:t>
            </a:r>
            <a:r>
              <a:rPr lang="en-US" sz="1600" b="1" dirty="0">
                <a:solidFill>
                  <a:schemeClr val="tx1">
                    <a:lumMod val="75000"/>
                    <a:lumOff val="25000"/>
                  </a:schemeClr>
                </a:solidFill>
                <a:cs typeface="Arial" pitchFamily="34" charset="0"/>
              </a:rPr>
              <a:t>W&amp;D</a:t>
            </a:r>
          </a:p>
        </p:txBody>
      </p:sp>
      <p:sp>
        <p:nvSpPr>
          <p:cNvPr id="41" name="Teardrop 6">
            <a:extLst>
              <a:ext uri="{FF2B5EF4-FFF2-40B4-BE49-F238E27FC236}">
                <a16:creationId xmlns="" xmlns:a16="http://schemas.microsoft.com/office/drawing/2014/main" id="{3FF8E6D1-A5CA-4857-BFE4-E947E4F2F934}"/>
              </a:ext>
            </a:extLst>
          </p:cNvPr>
          <p:cNvSpPr/>
          <p:nvPr/>
        </p:nvSpPr>
        <p:spPr>
          <a:xfrm rot="8100000">
            <a:off x="2016467" y="1737346"/>
            <a:ext cx="143363" cy="143363"/>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4" name="矩形 43"/>
          <p:cNvSpPr/>
          <p:nvPr/>
        </p:nvSpPr>
        <p:spPr>
          <a:xfrm>
            <a:off x="2156443" y="2642817"/>
            <a:ext cx="1297141" cy="821051"/>
          </a:xfrm>
          <a:prstGeom prst="rect">
            <a:avLst/>
          </a:prstGeom>
          <a:no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196491"/>
              </a:solidFill>
            </a:endParaRPr>
          </a:p>
        </p:txBody>
      </p:sp>
      <p:sp>
        <p:nvSpPr>
          <p:cNvPr id="45" name="矩形 44"/>
          <p:cNvSpPr/>
          <p:nvPr/>
        </p:nvSpPr>
        <p:spPr>
          <a:xfrm>
            <a:off x="5730343" y="2699863"/>
            <a:ext cx="1297141" cy="821051"/>
          </a:xfrm>
          <a:prstGeom prst="rect">
            <a:avLst/>
          </a:prstGeom>
          <a:no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196491"/>
              </a:solidFill>
            </a:endParaRPr>
          </a:p>
        </p:txBody>
      </p:sp>
      <p:sp>
        <p:nvSpPr>
          <p:cNvPr id="46" name="矩形 45"/>
          <p:cNvSpPr/>
          <p:nvPr/>
        </p:nvSpPr>
        <p:spPr>
          <a:xfrm>
            <a:off x="4054202" y="2689443"/>
            <a:ext cx="1297141" cy="821051"/>
          </a:xfrm>
          <a:prstGeom prst="rect">
            <a:avLst/>
          </a:prstGeom>
          <a:no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196491"/>
              </a:solidFill>
            </a:endParaRPr>
          </a:p>
        </p:txBody>
      </p:sp>
      <p:sp>
        <p:nvSpPr>
          <p:cNvPr id="24" name="Text Placeholder 17">
            <a:extLst>
              <a:ext uri="{FF2B5EF4-FFF2-40B4-BE49-F238E27FC236}">
                <a16:creationId xmlns="" xmlns:a16="http://schemas.microsoft.com/office/drawing/2014/main" id="{25AEFF5E-298B-43C4-A965-028880CDF1E7}"/>
              </a:ext>
            </a:extLst>
          </p:cNvPr>
          <p:cNvSpPr txBox="1">
            <a:spLocks/>
          </p:cNvSpPr>
          <p:nvPr/>
        </p:nvSpPr>
        <p:spPr>
          <a:xfrm>
            <a:off x="3826016" y="3677578"/>
            <a:ext cx="1766520" cy="155553"/>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en-US" altLang="zh-TW" sz="1600" b="1" dirty="0">
              <a:solidFill>
                <a:schemeClr val="tx1">
                  <a:lumMod val="75000"/>
                  <a:lumOff val="25000"/>
                </a:schemeClr>
              </a:solidFill>
              <a:cs typeface="Arial" pitchFamily="34" charset="0"/>
            </a:endParaRPr>
          </a:p>
          <a:p>
            <a:pPr marL="0" indent="0" algn="ctr">
              <a:buNone/>
            </a:pPr>
            <a:r>
              <a:rPr lang="en-US" altLang="zh-TW" sz="1600" b="1" dirty="0">
                <a:solidFill>
                  <a:schemeClr val="tx1">
                    <a:lumMod val="75000"/>
                    <a:lumOff val="25000"/>
                  </a:schemeClr>
                </a:solidFill>
                <a:cs typeface="Arial" pitchFamily="34" charset="0"/>
              </a:rPr>
              <a:t>Garment Factory</a:t>
            </a:r>
          </a:p>
          <a:p>
            <a:pPr marL="0" indent="0" algn="ctr">
              <a:buNone/>
            </a:pPr>
            <a:r>
              <a:rPr lang="en-US" altLang="zh-TW" sz="1600" dirty="0">
                <a:solidFill>
                  <a:schemeClr val="tx1">
                    <a:lumMod val="75000"/>
                    <a:lumOff val="25000"/>
                  </a:schemeClr>
                </a:solidFill>
                <a:cs typeface="Arial" pitchFamily="34" charset="0"/>
              </a:rPr>
              <a:t>W&amp;D</a:t>
            </a:r>
            <a:endParaRPr lang="zh-TW" altLang="en-US" sz="1600" b="1" dirty="0">
              <a:solidFill>
                <a:schemeClr val="tx1">
                  <a:lumMod val="75000"/>
                  <a:lumOff val="25000"/>
                </a:schemeClr>
              </a:solidFill>
              <a:cs typeface="Arial" pitchFamily="34" charset="0"/>
            </a:endParaRPr>
          </a:p>
        </p:txBody>
      </p:sp>
      <p:sp>
        <p:nvSpPr>
          <p:cNvPr id="28" name="Text Placeholder 18">
            <a:extLst>
              <a:ext uri="{FF2B5EF4-FFF2-40B4-BE49-F238E27FC236}">
                <a16:creationId xmlns="" xmlns:a16="http://schemas.microsoft.com/office/drawing/2014/main" id="{ECC5D30E-3B3E-4FC5-9EF3-DE9BFB7FD1F8}"/>
              </a:ext>
            </a:extLst>
          </p:cNvPr>
          <p:cNvSpPr txBox="1">
            <a:spLocks/>
          </p:cNvSpPr>
          <p:nvPr/>
        </p:nvSpPr>
        <p:spPr>
          <a:xfrm>
            <a:off x="4054202" y="4479196"/>
            <a:ext cx="1262606" cy="279562"/>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zh-TW" sz="1400" b="1" dirty="0">
                <a:solidFill>
                  <a:srgbClr val="CC6600"/>
                </a:solidFill>
              </a:rPr>
              <a:t>Phnom Penh</a:t>
            </a:r>
          </a:p>
          <a:p>
            <a:pPr marL="0" indent="0" algn="ctr">
              <a:buNone/>
            </a:pPr>
            <a:r>
              <a:rPr lang="en-US" altLang="zh-TW" sz="1400" b="1" dirty="0">
                <a:solidFill>
                  <a:srgbClr val="CC6600"/>
                </a:solidFill>
              </a:rPr>
              <a:t>Prov.,</a:t>
            </a:r>
          </a:p>
          <a:p>
            <a:pPr marL="0" indent="0" algn="ctr">
              <a:buNone/>
            </a:pPr>
            <a:r>
              <a:rPr lang="en-US" altLang="zh-TW" sz="1400" b="1" dirty="0">
                <a:solidFill>
                  <a:srgbClr val="CC6600"/>
                </a:solidFill>
              </a:rPr>
              <a:t>Cambodia</a:t>
            </a:r>
          </a:p>
        </p:txBody>
      </p:sp>
      <p:sp>
        <p:nvSpPr>
          <p:cNvPr id="31" name="Text Placeholder 17">
            <a:extLst>
              <a:ext uri="{FF2B5EF4-FFF2-40B4-BE49-F238E27FC236}">
                <a16:creationId xmlns="" xmlns:a16="http://schemas.microsoft.com/office/drawing/2014/main" id="{25AEFF5E-298B-43C4-A965-028880CDF1E7}"/>
              </a:ext>
            </a:extLst>
          </p:cNvPr>
          <p:cNvSpPr txBox="1">
            <a:spLocks/>
          </p:cNvSpPr>
          <p:nvPr/>
        </p:nvSpPr>
        <p:spPr>
          <a:xfrm>
            <a:off x="5470369" y="3813335"/>
            <a:ext cx="1994198" cy="125103"/>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zh-TW" sz="1600" b="1" dirty="0">
                <a:solidFill>
                  <a:schemeClr val="tx1">
                    <a:lumMod val="75000"/>
                    <a:lumOff val="25000"/>
                  </a:schemeClr>
                </a:solidFill>
                <a:cs typeface="Arial" pitchFamily="34" charset="0"/>
              </a:rPr>
              <a:t>Garment Factory</a:t>
            </a:r>
          </a:p>
          <a:p>
            <a:pPr marL="0" indent="0" algn="ctr">
              <a:buNone/>
            </a:pPr>
            <a:r>
              <a:rPr lang="en-US" altLang="zh-TW" sz="1400" b="1" dirty="0">
                <a:solidFill>
                  <a:schemeClr val="tx1">
                    <a:lumMod val="75000"/>
                    <a:lumOff val="25000"/>
                  </a:schemeClr>
                </a:solidFill>
                <a:latin typeface="微軟正黑體" panose="020B0604030504040204" pitchFamily="34" charset="-120"/>
                <a:ea typeface="微軟正黑體" panose="020B0604030504040204" pitchFamily="34" charset="-120"/>
              </a:rPr>
              <a:t>Li </a:t>
            </a:r>
            <a:r>
              <a:rPr lang="en-US" altLang="zh-TW" sz="1400" b="1" dirty="0" err="1">
                <a:solidFill>
                  <a:schemeClr val="tx1">
                    <a:lumMod val="75000"/>
                    <a:lumOff val="25000"/>
                  </a:schemeClr>
                </a:solidFill>
                <a:latin typeface="微軟正黑體" panose="020B0604030504040204" pitchFamily="34" charset="-120"/>
                <a:ea typeface="微軟正黑體" panose="020B0604030504040204" pitchFamily="34" charset="-120"/>
              </a:rPr>
              <a:t>Qiang</a:t>
            </a:r>
            <a:endParaRPr lang="zh-TW" altLang="en-US" sz="1600" b="1" dirty="0">
              <a:solidFill>
                <a:schemeClr val="tx1">
                  <a:lumMod val="75000"/>
                  <a:lumOff val="25000"/>
                </a:schemeClr>
              </a:solidFill>
              <a:cs typeface="Arial" pitchFamily="34" charset="0"/>
            </a:endParaRPr>
          </a:p>
        </p:txBody>
      </p:sp>
      <p:sp>
        <p:nvSpPr>
          <p:cNvPr id="32" name="Text Placeholder 18">
            <a:extLst>
              <a:ext uri="{FF2B5EF4-FFF2-40B4-BE49-F238E27FC236}">
                <a16:creationId xmlns="" xmlns:a16="http://schemas.microsoft.com/office/drawing/2014/main" id="{ECC5D30E-3B3E-4FC5-9EF3-DE9BFB7FD1F8}"/>
              </a:ext>
            </a:extLst>
          </p:cNvPr>
          <p:cNvSpPr txBox="1">
            <a:spLocks/>
          </p:cNvSpPr>
          <p:nvPr/>
        </p:nvSpPr>
        <p:spPr>
          <a:xfrm>
            <a:off x="5617114" y="4475825"/>
            <a:ext cx="1512168" cy="252503"/>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zh-TW" sz="1400" b="1" dirty="0">
                <a:solidFill>
                  <a:srgbClr val="CC6600"/>
                </a:solidFill>
              </a:rPr>
              <a:t>Kampong Cham Prov.,</a:t>
            </a:r>
          </a:p>
          <a:p>
            <a:pPr marL="0" indent="0" algn="ctr">
              <a:buNone/>
            </a:pPr>
            <a:r>
              <a:rPr lang="en-US" altLang="zh-TW" sz="1400" b="1" dirty="0">
                <a:solidFill>
                  <a:srgbClr val="CC6600"/>
                </a:solidFill>
                <a:cs typeface="Arial" pitchFamily="34" charset="0"/>
              </a:rPr>
              <a:t>Cambodia</a:t>
            </a:r>
            <a:endParaRPr lang="zh-TW" altLang="en-US" sz="1400" b="1" dirty="0">
              <a:solidFill>
                <a:srgbClr val="CC6600"/>
              </a:solidFill>
              <a:cs typeface="Arial" pitchFamily="34" charset="0"/>
            </a:endParaRPr>
          </a:p>
        </p:txBody>
      </p:sp>
      <p:sp>
        <p:nvSpPr>
          <p:cNvPr id="33" name="Text Placeholder 17">
            <a:extLst>
              <a:ext uri="{FF2B5EF4-FFF2-40B4-BE49-F238E27FC236}">
                <a16:creationId xmlns="" xmlns:a16="http://schemas.microsoft.com/office/drawing/2014/main" id="{25AEFF5E-298B-43C4-A965-028880CDF1E7}"/>
              </a:ext>
            </a:extLst>
          </p:cNvPr>
          <p:cNvSpPr txBox="1">
            <a:spLocks/>
          </p:cNvSpPr>
          <p:nvPr/>
        </p:nvSpPr>
        <p:spPr>
          <a:xfrm>
            <a:off x="2256593" y="3816956"/>
            <a:ext cx="1169352" cy="121482"/>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zh-TW" altLang="en-US" sz="1600" b="1" dirty="0">
              <a:solidFill>
                <a:schemeClr val="tx1">
                  <a:lumMod val="75000"/>
                  <a:lumOff val="25000"/>
                </a:schemeClr>
              </a:solidFill>
              <a:cs typeface="Arial" pitchFamily="34" charset="0"/>
            </a:endParaRPr>
          </a:p>
        </p:txBody>
      </p:sp>
      <p:sp>
        <p:nvSpPr>
          <p:cNvPr id="34" name="Text Placeholder 18">
            <a:extLst>
              <a:ext uri="{FF2B5EF4-FFF2-40B4-BE49-F238E27FC236}">
                <a16:creationId xmlns="" xmlns:a16="http://schemas.microsoft.com/office/drawing/2014/main" id="{ECC5D30E-3B3E-4FC5-9EF3-DE9BFB7FD1F8}"/>
              </a:ext>
            </a:extLst>
          </p:cNvPr>
          <p:cNvSpPr txBox="1">
            <a:spLocks/>
          </p:cNvSpPr>
          <p:nvPr/>
        </p:nvSpPr>
        <p:spPr>
          <a:xfrm>
            <a:off x="2209966" y="4441958"/>
            <a:ext cx="1262606" cy="279562"/>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zh-TW" sz="1400" b="1" dirty="0" err="1">
                <a:solidFill>
                  <a:srgbClr val="CC6600"/>
                </a:solidFill>
              </a:rPr>
              <a:t>Kandal</a:t>
            </a:r>
            <a:r>
              <a:rPr lang="en-US" altLang="zh-TW" sz="1400" b="1" dirty="0">
                <a:solidFill>
                  <a:srgbClr val="CC6600"/>
                </a:solidFill>
              </a:rPr>
              <a:t> </a:t>
            </a:r>
          </a:p>
          <a:p>
            <a:pPr marL="0" indent="0" algn="ctr">
              <a:buNone/>
            </a:pPr>
            <a:r>
              <a:rPr lang="en-US" altLang="zh-TW" sz="1400" b="1" dirty="0">
                <a:solidFill>
                  <a:srgbClr val="CC6600"/>
                </a:solidFill>
              </a:rPr>
              <a:t>Prov.,</a:t>
            </a:r>
          </a:p>
          <a:p>
            <a:pPr marL="0" indent="0" algn="ctr">
              <a:buNone/>
            </a:pPr>
            <a:r>
              <a:rPr lang="en-US" altLang="zh-TW" sz="1400" b="1" dirty="0">
                <a:solidFill>
                  <a:srgbClr val="CC6600"/>
                </a:solidFill>
              </a:rPr>
              <a:t>Cambodia</a:t>
            </a:r>
          </a:p>
        </p:txBody>
      </p:sp>
      <p:sp>
        <p:nvSpPr>
          <p:cNvPr id="36" name="Text Placeholder 17">
            <a:extLst>
              <a:ext uri="{FF2B5EF4-FFF2-40B4-BE49-F238E27FC236}">
                <a16:creationId xmlns="" xmlns:a16="http://schemas.microsoft.com/office/drawing/2014/main" id="{25AEFF5E-298B-43C4-A965-028880CDF1E7}"/>
              </a:ext>
            </a:extLst>
          </p:cNvPr>
          <p:cNvSpPr txBox="1">
            <a:spLocks/>
          </p:cNvSpPr>
          <p:nvPr/>
        </p:nvSpPr>
        <p:spPr>
          <a:xfrm>
            <a:off x="7296807" y="3722275"/>
            <a:ext cx="1847193" cy="265691"/>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zh-TW" sz="1600" b="1" dirty="0">
                <a:solidFill>
                  <a:schemeClr val="tx1">
                    <a:lumMod val="75000"/>
                    <a:lumOff val="25000"/>
                  </a:schemeClr>
                </a:solidFill>
                <a:cs typeface="Arial" pitchFamily="34" charset="0"/>
              </a:rPr>
              <a:t>Garment Factory</a:t>
            </a:r>
          </a:p>
          <a:p>
            <a:pPr marL="0" indent="0" algn="ctr">
              <a:buNone/>
            </a:pPr>
            <a:r>
              <a:rPr lang="en-US" altLang="zh-TW" sz="1400" dirty="0">
                <a:solidFill>
                  <a:schemeClr val="tx1">
                    <a:lumMod val="75000"/>
                    <a:lumOff val="25000"/>
                  </a:schemeClr>
                </a:solidFill>
                <a:cs typeface="Arial" pitchFamily="34" charset="0"/>
              </a:rPr>
              <a:t>SHANHUA</a:t>
            </a:r>
            <a:endParaRPr lang="zh-TW" altLang="en-US" sz="1600" b="1" dirty="0">
              <a:solidFill>
                <a:schemeClr val="tx1">
                  <a:lumMod val="75000"/>
                  <a:lumOff val="25000"/>
                </a:schemeClr>
              </a:solidFill>
              <a:cs typeface="Arial" pitchFamily="34" charset="0"/>
            </a:endParaRPr>
          </a:p>
        </p:txBody>
      </p:sp>
      <p:pic>
        <p:nvPicPr>
          <p:cNvPr id="3" name="圖片 2"/>
          <p:cNvPicPr>
            <a:picLocks noChangeAspect="1"/>
          </p:cNvPicPr>
          <p:nvPr/>
        </p:nvPicPr>
        <p:blipFill>
          <a:blip r:embed="rId6"/>
          <a:stretch>
            <a:fillRect/>
          </a:stretch>
        </p:blipFill>
        <p:spPr>
          <a:xfrm>
            <a:off x="4067209" y="2695700"/>
            <a:ext cx="1284134" cy="812139"/>
          </a:xfrm>
          <a:prstGeom prst="rect">
            <a:avLst/>
          </a:prstGeom>
        </p:spPr>
      </p:pic>
      <p:pic>
        <p:nvPicPr>
          <p:cNvPr id="4" name="圖片 3"/>
          <p:cNvPicPr>
            <a:picLocks noChangeAspect="1"/>
          </p:cNvPicPr>
          <p:nvPr/>
        </p:nvPicPr>
        <p:blipFill>
          <a:blip r:embed="rId7"/>
          <a:stretch>
            <a:fillRect/>
          </a:stretch>
        </p:blipFill>
        <p:spPr>
          <a:xfrm>
            <a:off x="5754442" y="2695700"/>
            <a:ext cx="1237512" cy="820077"/>
          </a:xfrm>
          <a:prstGeom prst="rect">
            <a:avLst/>
          </a:prstGeom>
        </p:spPr>
      </p:pic>
      <p:pic>
        <p:nvPicPr>
          <p:cNvPr id="5" name="圖片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495697" y="2691070"/>
            <a:ext cx="1270571" cy="816769"/>
          </a:xfrm>
          <a:prstGeom prst="rect">
            <a:avLst/>
          </a:prstGeom>
        </p:spPr>
      </p:pic>
      <p:pic>
        <p:nvPicPr>
          <p:cNvPr id="8" name="圖片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196879" y="2642817"/>
            <a:ext cx="1229066" cy="796195"/>
          </a:xfrm>
          <a:prstGeom prst="rect">
            <a:avLst/>
          </a:prstGeom>
        </p:spPr>
      </p:pic>
      <p:sp>
        <p:nvSpPr>
          <p:cNvPr id="40" name="標題 1"/>
          <p:cNvSpPr>
            <a:spLocks noGrp="1"/>
          </p:cNvSpPr>
          <p:nvPr>
            <p:ph type="title"/>
          </p:nvPr>
        </p:nvSpPr>
        <p:spPr>
          <a:xfrm>
            <a:off x="457200" y="304800"/>
            <a:ext cx="8229600" cy="742950"/>
          </a:xfrm>
        </p:spPr>
        <p:txBody>
          <a:bodyPr>
            <a:normAutofit/>
          </a:bodyPr>
          <a:lstStyle/>
          <a:p>
            <a:r>
              <a:rPr lang="en-US" altLang="zh-TW" b="1" dirty="0">
                <a:solidFill>
                  <a:schemeClr val="accent6"/>
                </a:solidFill>
              </a:rPr>
              <a:t>LOCATION</a:t>
            </a:r>
            <a:endParaRPr lang="zh-TW" altLang="en-US" sz="3600" b="1" dirty="0">
              <a:solidFill>
                <a:schemeClr val="accent6"/>
              </a:solidFill>
            </a:endParaRPr>
          </a:p>
        </p:txBody>
      </p:sp>
      <p:sp>
        <p:nvSpPr>
          <p:cNvPr id="43" name="Text Placeholder 17">
            <a:extLst>
              <a:ext uri="{FF2B5EF4-FFF2-40B4-BE49-F238E27FC236}">
                <a16:creationId xmlns="" xmlns:a16="http://schemas.microsoft.com/office/drawing/2014/main" id="{25AEFF5E-298B-43C4-A965-028880CDF1E7}"/>
              </a:ext>
            </a:extLst>
          </p:cNvPr>
          <p:cNvSpPr txBox="1">
            <a:spLocks/>
          </p:cNvSpPr>
          <p:nvPr/>
        </p:nvSpPr>
        <p:spPr>
          <a:xfrm>
            <a:off x="4114622" y="1386886"/>
            <a:ext cx="1566000" cy="237227"/>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600" b="1" dirty="0">
                <a:solidFill>
                  <a:schemeClr val="tx1">
                    <a:lumMod val="75000"/>
                    <a:lumOff val="25000"/>
                  </a:schemeClr>
                </a:solidFill>
                <a:cs typeface="Arial" pitchFamily="34" charset="0"/>
              </a:rPr>
              <a:t>Sales Office</a:t>
            </a:r>
          </a:p>
        </p:txBody>
      </p:sp>
      <p:sp>
        <p:nvSpPr>
          <p:cNvPr id="47" name="Text Placeholder 18">
            <a:extLst>
              <a:ext uri="{FF2B5EF4-FFF2-40B4-BE49-F238E27FC236}">
                <a16:creationId xmlns="" xmlns:a16="http://schemas.microsoft.com/office/drawing/2014/main" id="{ECC5D30E-3B3E-4FC5-9EF3-DE9BFB7FD1F8}"/>
              </a:ext>
            </a:extLst>
          </p:cNvPr>
          <p:cNvSpPr txBox="1">
            <a:spLocks/>
          </p:cNvSpPr>
          <p:nvPr/>
        </p:nvSpPr>
        <p:spPr>
          <a:xfrm>
            <a:off x="4164343" y="1736053"/>
            <a:ext cx="1566000" cy="626869"/>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ko-KR" sz="1600" b="1" dirty="0">
                <a:solidFill>
                  <a:schemeClr val="accent1"/>
                </a:solidFill>
                <a:cs typeface="Arial" pitchFamily="34" charset="0"/>
              </a:rPr>
              <a:t>Taipei, TAIWAN</a:t>
            </a:r>
          </a:p>
        </p:txBody>
      </p:sp>
      <p:sp>
        <p:nvSpPr>
          <p:cNvPr id="48" name="Text Placeholder 17">
            <a:extLst>
              <a:ext uri="{FF2B5EF4-FFF2-40B4-BE49-F238E27FC236}">
                <a16:creationId xmlns="" xmlns:a16="http://schemas.microsoft.com/office/drawing/2014/main" id="{25AEFF5E-298B-43C4-A965-028880CDF1E7}"/>
              </a:ext>
            </a:extLst>
          </p:cNvPr>
          <p:cNvSpPr txBox="1">
            <a:spLocks/>
          </p:cNvSpPr>
          <p:nvPr/>
        </p:nvSpPr>
        <p:spPr>
          <a:xfrm>
            <a:off x="1878950" y="3785666"/>
            <a:ext cx="1892882" cy="213694"/>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zh-TW" sz="1600" b="1" dirty="0">
                <a:solidFill>
                  <a:schemeClr val="tx1">
                    <a:lumMod val="75000"/>
                    <a:lumOff val="25000"/>
                  </a:schemeClr>
                </a:solidFill>
                <a:cs typeface="Arial" pitchFamily="34" charset="0"/>
              </a:rPr>
              <a:t>Garment Factory</a:t>
            </a:r>
          </a:p>
          <a:p>
            <a:pPr marL="0" indent="0" algn="ctr">
              <a:buNone/>
            </a:pPr>
            <a:r>
              <a:rPr lang="en-US" altLang="zh-TW" sz="1600" dirty="0">
                <a:solidFill>
                  <a:schemeClr val="tx1">
                    <a:lumMod val="75000"/>
                    <a:lumOff val="25000"/>
                  </a:schemeClr>
                </a:solidFill>
                <a:cs typeface="Arial" pitchFamily="34" charset="0"/>
              </a:rPr>
              <a:t>Lucky</a:t>
            </a:r>
            <a:endParaRPr lang="zh-TW" altLang="en-US" sz="1600" dirty="0">
              <a:solidFill>
                <a:schemeClr val="tx1">
                  <a:lumMod val="75000"/>
                  <a:lumOff val="25000"/>
                </a:schemeClr>
              </a:solidFill>
              <a:cs typeface="Arial" pitchFamily="34" charset="0"/>
            </a:endParaRPr>
          </a:p>
        </p:txBody>
      </p:sp>
      <p:sp>
        <p:nvSpPr>
          <p:cNvPr id="49" name="Text Placeholder 18">
            <a:extLst>
              <a:ext uri="{FF2B5EF4-FFF2-40B4-BE49-F238E27FC236}">
                <a16:creationId xmlns="" xmlns:a16="http://schemas.microsoft.com/office/drawing/2014/main" id="{ECC5D30E-3B3E-4FC5-9EF3-DE9BFB7FD1F8}"/>
              </a:ext>
            </a:extLst>
          </p:cNvPr>
          <p:cNvSpPr txBox="1">
            <a:spLocks/>
          </p:cNvSpPr>
          <p:nvPr/>
        </p:nvSpPr>
        <p:spPr>
          <a:xfrm>
            <a:off x="7355837" y="4469692"/>
            <a:ext cx="1512168" cy="252503"/>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zh-TW" sz="1400" b="1" dirty="0">
                <a:solidFill>
                  <a:srgbClr val="CC6600"/>
                </a:solidFill>
              </a:rPr>
              <a:t>Kampong Cham Prov.,</a:t>
            </a:r>
          </a:p>
          <a:p>
            <a:pPr marL="0" indent="0" algn="ctr">
              <a:buNone/>
            </a:pPr>
            <a:r>
              <a:rPr lang="en-US" altLang="zh-TW" sz="1400" b="1" dirty="0">
                <a:solidFill>
                  <a:srgbClr val="CC6600"/>
                </a:solidFill>
                <a:cs typeface="Arial" pitchFamily="34" charset="0"/>
              </a:rPr>
              <a:t>Cambodia</a:t>
            </a:r>
            <a:endParaRPr lang="zh-TW" altLang="en-US" sz="1400" b="1" dirty="0">
              <a:solidFill>
                <a:srgbClr val="CC6600"/>
              </a:solidFill>
              <a:cs typeface="Arial" pitchFamily="34" charset="0"/>
            </a:endParaRPr>
          </a:p>
        </p:txBody>
      </p:sp>
      <p:sp>
        <p:nvSpPr>
          <p:cNvPr id="50" name="Text Placeholder 18">
            <a:extLst>
              <a:ext uri="{FF2B5EF4-FFF2-40B4-BE49-F238E27FC236}">
                <a16:creationId xmlns="" xmlns:a16="http://schemas.microsoft.com/office/drawing/2014/main" id="{ECC5D30E-3B3E-4FC5-9EF3-DE9BFB7FD1F8}"/>
              </a:ext>
            </a:extLst>
          </p:cNvPr>
          <p:cNvSpPr txBox="1">
            <a:spLocks/>
          </p:cNvSpPr>
          <p:nvPr/>
        </p:nvSpPr>
        <p:spPr>
          <a:xfrm>
            <a:off x="7202374" y="1718705"/>
            <a:ext cx="1680659" cy="626869"/>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ko-KR" sz="1600" b="1" dirty="0">
                <a:solidFill>
                  <a:schemeClr val="accent1"/>
                </a:solidFill>
                <a:cs typeface="Arial" pitchFamily="34" charset="0"/>
              </a:rPr>
              <a:t>Kaohsiung, TAIWAN</a:t>
            </a:r>
          </a:p>
        </p:txBody>
      </p:sp>
      <p:sp>
        <p:nvSpPr>
          <p:cNvPr id="38" name="矩形 37"/>
          <p:cNvSpPr/>
          <p:nvPr/>
        </p:nvSpPr>
        <p:spPr>
          <a:xfrm>
            <a:off x="5825603" y="411510"/>
            <a:ext cx="1324902" cy="826875"/>
          </a:xfrm>
          <a:prstGeom prst="rec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196491"/>
              </a:solidFill>
            </a:endParaRPr>
          </a:p>
        </p:txBody>
      </p:sp>
      <p:sp>
        <p:nvSpPr>
          <p:cNvPr id="39" name="Text Placeholder 17">
            <a:extLst>
              <a:ext uri="{FF2B5EF4-FFF2-40B4-BE49-F238E27FC236}">
                <a16:creationId xmlns="" xmlns:a16="http://schemas.microsoft.com/office/drawing/2014/main" id="{25AEFF5E-298B-43C4-A965-028880CDF1E7}"/>
              </a:ext>
            </a:extLst>
          </p:cNvPr>
          <p:cNvSpPr txBox="1">
            <a:spLocks/>
          </p:cNvSpPr>
          <p:nvPr/>
        </p:nvSpPr>
        <p:spPr>
          <a:xfrm>
            <a:off x="5595796" y="1471354"/>
            <a:ext cx="1784516" cy="160683"/>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ts val="1200"/>
              </a:lnSpc>
              <a:buNone/>
            </a:pPr>
            <a:r>
              <a:rPr lang="en-US" altLang="zh-TW" sz="1600" b="1" dirty="0">
                <a:solidFill>
                  <a:schemeClr val="bg2">
                    <a:lumMod val="25000"/>
                  </a:schemeClr>
                </a:solidFill>
              </a:rPr>
              <a:t>Garment R&amp;D</a:t>
            </a:r>
          </a:p>
          <a:p>
            <a:pPr marL="0" indent="0" algn="ctr">
              <a:lnSpc>
                <a:spcPts val="1200"/>
              </a:lnSpc>
              <a:buNone/>
            </a:pPr>
            <a:r>
              <a:rPr lang="en-US" altLang="zh-TW" sz="1600" b="1" dirty="0">
                <a:solidFill>
                  <a:schemeClr val="bg2">
                    <a:lumMod val="25000"/>
                  </a:schemeClr>
                </a:solidFill>
              </a:rPr>
              <a:t>Center Tainan</a:t>
            </a:r>
            <a:endParaRPr lang="zh-TW" altLang="en-US" sz="1600" b="1" dirty="0">
              <a:solidFill>
                <a:schemeClr val="bg2">
                  <a:lumMod val="25000"/>
                </a:schemeClr>
              </a:solidFill>
              <a:cs typeface="Arial" pitchFamily="34" charset="0"/>
            </a:endParaRPr>
          </a:p>
        </p:txBody>
      </p:sp>
      <p:sp>
        <p:nvSpPr>
          <p:cNvPr id="42" name="Text Placeholder 18">
            <a:extLst>
              <a:ext uri="{FF2B5EF4-FFF2-40B4-BE49-F238E27FC236}">
                <a16:creationId xmlns="" xmlns:a16="http://schemas.microsoft.com/office/drawing/2014/main" id="{ECC5D30E-3B3E-4FC5-9EF3-DE9BFB7FD1F8}"/>
              </a:ext>
            </a:extLst>
          </p:cNvPr>
          <p:cNvSpPr txBox="1">
            <a:spLocks/>
          </p:cNvSpPr>
          <p:nvPr/>
        </p:nvSpPr>
        <p:spPr>
          <a:xfrm>
            <a:off x="5836165" y="1889862"/>
            <a:ext cx="1262606" cy="279562"/>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ko-KR" sz="1600" b="1" dirty="0">
                <a:solidFill>
                  <a:schemeClr val="accent1"/>
                </a:solidFill>
                <a:cs typeface="Arial" pitchFamily="34" charset="0"/>
              </a:rPr>
              <a:t>Tainan, TAIWAN</a:t>
            </a:r>
          </a:p>
        </p:txBody>
      </p:sp>
      <p:pic>
        <p:nvPicPr>
          <p:cNvPr id="51" name="圖片 50"/>
          <p:cNvPicPr>
            <a:picLocks noChangeAspect="1"/>
          </p:cNvPicPr>
          <p:nvPr/>
        </p:nvPicPr>
        <p:blipFill>
          <a:blip r:embed="rId10"/>
          <a:stretch>
            <a:fillRect/>
          </a:stretch>
        </p:blipFill>
        <p:spPr>
          <a:xfrm>
            <a:off x="5842351" y="429543"/>
            <a:ext cx="1305151" cy="799216"/>
          </a:xfrm>
          <a:prstGeom prst="rect">
            <a:avLst/>
          </a:prstGeom>
        </p:spPr>
      </p:pic>
      <p:pic>
        <p:nvPicPr>
          <p:cNvPr id="7" name="圖片 6">
            <a:extLst>
              <a:ext uri="{FF2B5EF4-FFF2-40B4-BE49-F238E27FC236}">
                <a16:creationId xmlns="" xmlns:a16="http://schemas.microsoft.com/office/drawing/2014/main" id="{3BFCE097-C029-8DCE-7D02-E3F3955823E7}"/>
              </a:ext>
            </a:extLst>
          </p:cNvPr>
          <p:cNvPicPr>
            <a:picLocks noChangeAspect="1"/>
          </p:cNvPicPr>
          <p:nvPr/>
        </p:nvPicPr>
        <p:blipFill>
          <a:blip r:embed="rId11"/>
          <a:stretch>
            <a:fillRect/>
          </a:stretch>
        </p:blipFill>
        <p:spPr>
          <a:xfrm>
            <a:off x="7635414" y="381099"/>
            <a:ext cx="1041042" cy="822499"/>
          </a:xfrm>
          <a:prstGeom prst="rect">
            <a:avLst/>
          </a:prstGeom>
        </p:spPr>
      </p:pic>
    </p:spTree>
    <p:extLst>
      <p:ext uri="{BB962C8B-B14F-4D97-AF65-F5344CB8AC3E}">
        <p14:creationId xmlns:p14="http://schemas.microsoft.com/office/powerpoint/2010/main" val="14246284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a:solidFill>
                  <a:schemeClr val="accent6"/>
                </a:solidFill>
              </a:rPr>
              <a:t>CAPACITY ADJUSTMENT</a:t>
            </a:r>
            <a:endParaRPr lang="zh-TW" altLang="en-US" b="1" dirty="0">
              <a:solidFill>
                <a:schemeClr val="accent6"/>
              </a:solidFill>
            </a:endParaRPr>
          </a:p>
        </p:txBody>
      </p:sp>
      <p:sp>
        <p:nvSpPr>
          <p:cNvPr id="5" name="橢圓 4"/>
          <p:cNvSpPr/>
          <p:nvPr/>
        </p:nvSpPr>
        <p:spPr>
          <a:xfrm>
            <a:off x="2915816" y="1142999"/>
            <a:ext cx="1112686" cy="1015663"/>
          </a:xfrm>
          <a:prstGeom prst="ellipse">
            <a:avLst/>
          </a:prstGeom>
          <a:blipFill>
            <a:blip r:embed="rId2" cstate="print"/>
            <a:stretch>
              <a:fillRect b="-4000"/>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文字方塊 11"/>
          <p:cNvSpPr txBox="1"/>
          <p:nvPr/>
        </p:nvSpPr>
        <p:spPr>
          <a:xfrm>
            <a:off x="4046221" y="1143000"/>
            <a:ext cx="1675338" cy="1015663"/>
          </a:xfrm>
          <a:prstGeom prst="rect">
            <a:avLst/>
          </a:prstGeom>
          <a:noFill/>
        </p:spPr>
        <p:txBody>
          <a:bodyPr wrap="square" rtlCol="0">
            <a:spAutoFit/>
          </a:bodyPr>
          <a:lstStyle/>
          <a:p>
            <a:pPr algn="ctr"/>
            <a:r>
              <a:rPr lang="en-US" altLang="zh-TW" sz="2000" dirty="0"/>
              <a:t>P/D </a:t>
            </a:r>
          </a:p>
          <a:p>
            <a:pPr algn="ctr"/>
            <a:r>
              <a:rPr lang="en-US" altLang="zh-TW" sz="2000" b="1" dirty="0"/>
              <a:t>2,100,000 </a:t>
            </a:r>
          </a:p>
          <a:p>
            <a:pPr algn="ctr"/>
            <a:r>
              <a:rPr lang="en-US" altLang="zh-TW" sz="2000" dirty="0"/>
              <a:t>yard/month</a:t>
            </a:r>
            <a:endParaRPr lang="zh-TW" altLang="en-US" sz="2000" dirty="0"/>
          </a:p>
        </p:txBody>
      </p:sp>
      <p:sp>
        <p:nvSpPr>
          <p:cNvPr id="14" name="橢圓 13"/>
          <p:cNvSpPr/>
          <p:nvPr/>
        </p:nvSpPr>
        <p:spPr>
          <a:xfrm>
            <a:off x="366412" y="1243373"/>
            <a:ext cx="1077054" cy="968337"/>
          </a:xfrm>
          <a:prstGeom prst="ellipse">
            <a:avLst/>
          </a:prstGeom>
          <a:blipFill>
            <a:blip r:embed="rId3" cstate="print"/>
            <a:stretch>
              <a:fillRect b="-4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橢圓 14"/>
          <p:cNvSpPr/>
          <p:nvPr/>
        </p:nvSpPr>
        <p:spPr>
          <a:xfrm>
            <a:off x="348736" y="1203598"/>
            <a:ext cx="1118879" cy="1005941"/>
          </a:xfrm>
          <a:prstGeom prst="ellipse">
            <a:avLst/>
          </a:prstGeom>
          <a:noFill/>
          <a:ln>
            <a:solidFill>
              <a:srgbClr val="8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橢圓 17"/>
          <p:cNvSpPr/>
          <p:nvPr/>
        </p:nvSpPr>
        <p:spPr>
          <a:xfrm>
            <a:off x="2975657" y="2533146"/>
            <a:ext cx="1036917" cy="956424"/>
          </a:xfrm>
          <a:prstGeom prst="ellipse">
            <a:avLst/>
          </a:prstGeom>
          <a:blipFill>
            <a:blip r:embed="rId4" cstate="print"/>
            <a:stretch>
              <a:fillRect b="-4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橢圓 18"/>
          <p:cNvSpPr/>
          <p:nvPr/>
        </p:nvSpPr>
        <p:spPr>
          <a:xfrm>
            <a:off x="5940154" y="2481786"/>
            <a:ext cx="1046870" cy="987750"/>
          </a:xfrm>
          <a:prstGeom prst="ellipse">
            <a:avLst/>
          </a:prstGeom>
          <a:blipFill dpi="0" rotWithShape="1">
            <a:blip r:embed="rId5" cstate="print"/>
            <a:srcRect/>
            <a:stretch>
              <a:fillRect b="-4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文字方塊 19"/>
          <p:cNvSpPr txBox="1"/>
          <p:nvPr/>
        </p:nvSpPr>
        <p:spPr>
          <a:xfrm>
            <a:off x="4105200" y="2566753"/>
            <a:ext cx="1602914" cy="1015663"/>
          </a:xfrm>
          <a:prstGeom prst="rect">
            <a:avLst/>
          </a:prstGeom>
          <a:noFill/>
        </p:spPr>
        <p:txBody>
          <a:bodyPr wrap="square" rtlCol="0">
            <a:spAutoFit/>
          </a:bodyPr>
          <a:lstStyle/>
          <a:p>
            <a:pPr algn="ctr"/>
            <a:r>
              <a:rPr lang="en-US" altLang="zh-TW" sz="2000" dirty="0"/>
              <a:t>P/D </a:t>
            </a:r>
          </a:p>
          <a:p>
            <a:pPr algn="ctr"/>
            <a:r>
              <a:rPr lang="en-US" altLang="zh-TW" sz="2000" b="1" dirty="0"/>
              <a:t>5,200,000 </a:t>
            </a:r>
          </a:p>
          <a:p>
            <a:pPr algn="ctr"/>
            <a:r>
              <a:rPr lang="en-US" altLang="zh-TW" sz="2000" dirty="0"/>
              <a:t>yard/month</a:t>
            </a:r>
            <a:endParaRPr lang="zh-TW" altLang="en-US" sz="2000" dirty="0"/>
          </a:p>
        </p:txBody>
      </p:sp>
      <p:sp>
        <p:nvSpPr>
          <p:cNvPr id="21" name="文字方塊 20"/>
          <p:cNvSpPr txBox="1"/>
          <p:nvPr/>
        </p:nvSpPr>
        <p:spPr>
          <a:xfrm>
            <a:off x="6570222" y="2581673"/>
            <a:ext cx="2774612" cy="1015663"/>
          </a:xfrm>
          <a:prstGeom prst="rect">
            <a:avLst/>
          </a:prstGeom>
          <a:noFill/>
        </p:spPr>
        <p:txBody>
          <a:bodyPr wrap="square" rtlCol="0">
            <a:spAutoFit/>
          </a:bodyPr>
          <a:lstStyle/>
          <a:p>
            <a:pPr algn="ctr"/>
            <a:r>
              <a:rPr lang="en-US" altLang="zh-TW" sz="2000" dirty="0"/>
              <a:t>Y/D </a:t>
            </a:r>
          </a:p>
          <a:p>
            <a:pPr algn="ctr"/>
            <a:r>
              <a:rPr lang="en-US" altLang="zh-TW" sz="2000" b="1" dirty="0"/>
              <a:t>1,200,000 </a:t>
            </a:r>
          </a:p>
          <a:p>
            <a:pPr algn="ctr"/>
            <a:r>
              <a:rPr lang="en-US" altLang="zh-TW" sz="2000" dirty="0"/>
              <a:t>yard/month</a:t>
            </a:r>
            <a:endParaRPr lang="zh-TW" altLang="en-US" sz="2000" dirty="0"/>
          </a:p>
        </p:txBody>
      </p:sp>
      <p:sp>
        <p:nvSpPr>
          <p:cNvPr id="22" name="橢圓 21"/>
          <p:cNvSpPr/>
          <p:nvPr/>
        </p:nvSpPr>
        <p:spPr>
          <a:xfrm>
            <a:off x="433491" y="2584709"/>
            <a:ext cx="1009975" cy="924740"/>
          </a:xfrm>
          <a:prstGeom prst="ellipse">
            <a:avLst/>
          </a:prstGeom>
          <a:blipFill>
            <a:blip r:embed="rId6" cstate="print"/>
            <a:stretch>
              <a:fillRect b="-4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橢圓 22"/>
          <p:cNvSpPr/>
          <p:nvPr/>
        </p:nvSpPr>
        <p:spPr>
          <a:xfrm>
            <a:off x="408699" y="2566753"/>
            <a:ext cx="1049194" cy="960653"/>
          </a:xfrm>
          <a:prstGeom prst="ellipse">
            <a:avLst/>
          </a:prstGeom>
          <a:noFill/>
          <a:ln>
            <a:solidFill>
              <a:srgbClr val="66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文字方塊 24"/>
          <p:cNvSpPr txBox="1"/>
          <p:nvPr/>
        </p:nvSpPr>
        <p:spPr>
          <a:xfrm>
            <a:off x="3519351" y="3844021"/>
            <a:ext cx="2774612" cy="1015663"/>
          </a:xfrm>
          <a:prstGeom prst="rect">
            <a:avLst/>
          </a:prstGeom>
          <a:noFill/>
        </p:spPr>
        <p:txBody>
          <a:bodyPr wrap="square" rtlCol="0">
            <a:spAutoFit/>
          </a:bodyPr>
          <a:lstStyle/>
          <a:p>
            <a:pPr algn="ctr"/>
            <a:r>
              <a:rPr lang="en-US" altLang="zh-TW" sz="2000" dirty="0"/>
              <a:t>P/D</a:t>
            </a:r>
          </a:p>
          <a:p>
            <a:pPr algn="ctr"/>
            <a:r>
              <a:rPr lang="en-US" altLang="zh-TW" sz="2000" b="1" dirty="0"/>
              <a:t>2,500,000</a:t>
            </a:r>
            <a:r>
              <a:rPr lang="en-US" altLang="zh-TW" sz="2000" dirty="0"/>
              <a:t/>
            </a:r>
            <a:br>
              <a:rPr lang="en-US" altLang="zh-TW" sz="2000" dirty="0"/>
            </a:br>
            <a:r>
              <a:rPr lang="en-US" altLang="zh-TW" sz="2000" dirty="0"/>
              <a:t>yard/month</a:t>
            </a:r>
            <a:endParaRPr lang="zh-TW" altLang="en-US" sz="2000" dirty="0"/>
          </a:p>
        </p:txBody>
      </p:sp>
      <p:sp>
        <p:nvSpPr>
          <p:cNvPr id="26" name="橢圓 25"/>
          <p:cNvSpPr/>
          <p:nvPr/>
        </p:nvSpPr>
        <p:spPr>
          <a:xfrm>
            <a:off x="410357" y="3867893"/>
            <a:ext cx="1093792" cy="985822"/>
          </a:xfrm>
          <a:prstGeom prst="ellipse">
            <a:avLst/>
          </a:prstGeom>
          <a:blipFill dpi="0" rotWithShape="1">
            <a:blip r:embed="rId7"/>
            <a:srcRect/>
            <a:stretch>
              <a:fillRect/>
            </a:stretch>
          </a:blip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流程圖: 接點 27"/>
          <p:cNvSpPr/>
          <p:nvPr/>
        </p:nvSpPr>
        <p:spPr>
          <a:xfrm>
            <a:off x="2915817" y="3811238"/>
            <a:ext cx="1152128" cy="1063325"/>
          </a:xfrm>
          <a:prstGeom prst="flowChartConnector">
            <a:avLst/>
          </a:prstGeom>
          <a:blipFill dpi="0" rotWithShape="1">
            <a:blip r:embed="rId8" cstate="print">
              <a:extLst>
                <a:ext uri="{28A0092B-C50C-407E-A947-70E740481C1C}">
                  <a14:useLocalDpi xmlns:a14="http://schemas.microsoft.com/office/drawing/2010/main" val="0"/>
                </a:ext>
              </a:extLst>
            </a:blip>
            <a:srcRect/>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橢圓 28"/>
          <p:cNvSpPr/>
          <p:nvPr/>
        </p:nvSpPr>
        <p:spPr>
          <a:xfrm>
            <a:off x="2980432" y="2536102"/>
            <a:ext cx="1049194" cy="960653"/>
          </a:xfrm>
          <a:prstGeom prst="ellipse">
            <a:avLst/>
          </a:prstGeom>
          <a:noFill/>
          <a:ln>
            <a:solidFill>
              <a:srgbClr val="66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橢圓 29"/>
          <p:cNvSpPr/>
          <p:nvPr/>
        </p:nvSpPr>
        <p:spPr>
          <a:xfrm>
            <a:off x="5942605" y="2481787"/>
            <a:ext cx="1049194" cy="987750"/>
          </a:xfrm>
          <a:prstGeom prst="ellipse">
            <a:avLst/>
          </a:prstGeom>
          <a:noFill/>
          <a:ln>
            <a:solidFill>
              <a:srgbClr val="66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橢圓 2"/>
          <p:cNvSpPr/>
          <p:nvPr/>
        </p:nvSpPr>
        <p:spPr>
          <a:xfrm>
            <a:off x="2942022" y="3811238"/>
            <a:ext cx="1086480" cy="1063325"/>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橢圓 31"/>
          <p:cNvSpPr/>
          <p:nvPr/>
        </p:nvSpPr>
        <p:spPr>
          <a:xfrm>
            <a:off x="2925822" y="1161825"/>
            <a:ext cx="1118879" cy="1005941"/>
          </a:xfrm>
          <a:prstGeom prst="ellipse">
            <a:avLst/>
          </a:prstGeom>
          <a:noFill/>
          <a:ln>
            <a:solidFill>
              <a:srgbClr val="8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 name="文字方塊 30"/>
          <p:cNvSpPr txBox="1"/>
          <p:nvPr/>
        </p:nvSpPr>
        <p:spPr>
          <a:xfrm>
            <a:off x="540627" y="1759654"/>
            <a:ext cx="2678515" cy="646331"/>
          </a:xfrm>
          <a:prstGeom prst="rect">
            <a:avLst/>
          </a:prstGeom>
          <a:noFill/>
        </p:spPr>
        <p:txBody>
          <a:bodyPr wrap="square" rtlCol="0">
            <a:spAutoFit/>
          </a:bodyPr>
          <a:lstStyle/>
          <a:p>
            <a:pPr lvl="0" algn="ctr"/>
            <a:r>
              <a:rPr lang="en-US" altLang="ko-KR" b="1" dirty="0">
                <a:solidFill>
                  <a:srgbClr val="CCAF0A">
                    <a:lumMod val="75000"/>
                  </a:srgbClr>
                </a:solidFill>
                <a:cs typeface="Arial" pitchFamily="34" charset="0"/>
              </a:rPr>
              <a:t>Tainan</a:t>
            </a:r>
          </a:p>
          <a:p>
            <a:pPr lvl="0" algn="ctr"/>
            <a:r>
              <a:rPr lang="en-US" altLang="ko-KR" b="1" dirty="0">
                <a:solidFill>
                  <a:srgbClr val="CCAF0A">
                    <a:lumMod val="75000"/>
                  </a:srgbClr>
                </a:solidFill>
                <a:cs typeface="Arial" pitchFamily="34" charset="0"/>
              </a:rPr>
              <a:t>Factory</a:t>
            </a:r>
          </a:p>
        </p:txBody>
      </p:sp>
      <p:sp>
        <p:nvSpPr>
          <p:cNvPr id="34" name="文字方塊 33"/>
          <p:cNvSpPr txBox="1"/>
          <p:nvPr/>
        </p:nvSpPr>
        <p:spPr>
          <a:xfrm>
            <a:off x="1231192" y="4342900"/>
            <a:ext cx="1684624" cy="646331"/>
          </a:xfrm>
          <a:prstGeom prst="rect">
            <a:avLst/>
          </a:prstGeom>
          <a:noFill/>
        </p:spPr>
        <p:txBody>
          <a:bodyPr wrap="square" rtlCol="0">
            <a:spAutoFit/>
          </a:bodyPr>
          <a:lstStyle/>
          <a:p>
            <a:pPr lvl="0" algn="ctr"/>
            <a:r>
              <a:rPr lang="en-US" altLang="ko-KR" b="1" dirty="0">
                <a:solidFill>
                  <a:schemeClr val="accent3">
                    <a:lumMod val="75000"/>
                  </a:schemeClr>
                </a:solidFill>
                <a:cs typeface="Arial" pitchFamily="34" charset="0"/>
              </a:rPr>
              <a:t>Nantong</a:t>
            </a:r>
          </a:p>
          <a:p>
            <a:pPr lvl="0" algn="ctr"/>
            <a:r>
              <a:rPr lang="en-US" altLang="ko-KR" b="1" dirty="0">
                <a:solidFill>
                  <a:schemeClr val="accent3">
                    <a:lumMod val="75000"/>
                  </a:schemeClr>
                </a:solidFill>
                <a:cs typeface="Arial" pitchFamily="34" charset="0"/>
              </a:rPr>
              <a:t>Factory</a:t>
            </a:r>
          </a:p>
        </p:txBody>
      </p:sp>
      <p:sp>
        <p:nvSpPr>
          <p:cNvPr id="35" name="文字方塊 34"/>
          <p:cNvSpPr txBox="1"/>
          <p:nvPr/>
        </p:nvSpPr>
        <p:spPr>
          <a:xfrm>
            <a:off x="1181715" y="3146370"/>
            <a:ext cx="1684624" cy="646331"/>
          </a:xfrm>
          <a:prstGeom prst="rect">
            <a:avLst/>
          </a:prstGeom>
          <a:noFill/>
        </p:spPr>
        <p:txBody>
          <a:bodyPr wrap="square" rtlCol="0">
            <a:spAutoFit/>
          </a:bodyPr>
          <a:lstStyle/>
          <a:p>
            <a:pPr lvl="0" algn="ctr"/>
            <a:r>
              <a:rPr lang="en-US" altLang="ko-KR" b="1" dirty="0">
                <a:solidFill>
                  <a:srgbClr val="748560">
                    <a:lumMod val="75000"/>
                  </a:srgbClr>
                </a:solidFill>
                <a:cs typeface="Arial" pitchFamily="34" charset="0"/>
              </a:rPr>
              <a:t>Vietnam</a:t>
            </a:r>
            <a:br>
              <a:rPr lang="en-US" altLang="ko-KR" b="1" dirty="0">
                <a:solidFill>
                  <a:srgbClr val="748560">
                    <a:lumMod val="75000"/>
                  </a:srgbClr>
                </a:solidFill>
                <a:cs typeface="Arial" pitchFamily="34" charset="0"/>
              </a:rPr>
            </a:br>
            <a:r>
              <a:rPr lang="en-US" altLang="ko-KR" b="1" dirty="0">
                <a:solidFill>
                  <a:srgbClr val="748560">
                    <a:lumMod val="75000"/>
                  </a:srgbClr>
                </a:solidFill>
                <a:cs typeface="Arial" pitchFamily="34" charset="0"/>
              </a:rPr>
              <a:t>De </a:t>
            </a:r>
            <a:r>
              <a:rPr lang="en-US" altLang="ko-KR" b="1" dirty="0" err="1">
                <a:solidFill>
                  <a:srgbClr val="748560">
                    <a:lumMod val="75000"/>
                  </a:srgbClr>
                </a:solidFill>
                <a:cs typeface="Arial" pitchFamily="34" charset="0"/>
              </a:rPr>
              <a:t>Licacy</a:t>
            </a:r>
            <a:endParaRPr lang="en-US" altLang="ko-KR" b="1" dirty="0">
              <a:solidFill>
                <a:srgbClr val="CCAF0A">
                  <a:lumMod val="75000"/>
                </a:srgbClr>
              </a:solidFill>
              <a:cs typeface="Arial" pitchFamily="34" charset="0"/>
            </a:endParaRPr>
          </a:p>
        </p:txBody>
      </p:sp>
    </p:spTree>
    <p:extLst>
      <p:ext uri="{BB962C8B-B14F-4D97-AF65-F5344CB8AC3E}">
        <p14:creationId xmlns:p14="http://schemas.microsoft.com/office/powerpoint/2010/main" val="3395490397"/>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Section Break Slide Master">
  <a:themeElements>
    <a:clrScheme name="ALLPPT COLOR - 104">
      <a:dk1>
        <a:sysClr val="windowText" lastClr="000000"/>
      </a:dk1>
      <a:lt1>
        <a:sysClr val="window" lastClr="FFFFFF"/>
      </a:lt1>
      <a:dk2>
        <a:srgbClr val="1F497D"/>
      </a:dk2>
      <a:lt2>
        <a:srgbClr val="EEECE1"/>
      </a:lt2>
      <a:accent1>
        <a:srgbClr val="196491"/>
      </a:accent1>
      <a:accent2>
        <a:srgbClr val="0587AF"/>
      </a:accent2>
      <a:accent3>
        <a:srgbClr val="19A5BE"/>
      </a:accent3>
      <a:accent4>
        <a:srgbClr val="53C3CD"/>
      </a:accent4>
      <a:accent5>
        <a:srgbClr val="5AB4C1"/>
      </a:accent5>
      <a:accent6>
        <a:srgbClr val="1A8EA9"/>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清晰度">
  <a:themeElements>
    <a:clrScheme name="科技">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Office 古典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清晰度">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spDef>
      <a:spPr>
        <a:solidFill>
          <a:schemeClr val="bg1"/>
        </a:solidFill>
        <a:ln>
          <a:solidFill>
            <a:schemeClr val="bg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9250</TotalTime>
  <Words>532</Words>
  <Application>Microsoft Office PowerPoint</Application>
  <PresentationFormat>如螢幕大小 (16:9)</PresentationFormat>
  <Paragraphs>177</Paragraphs>
  <Slides>23</Slides>
  <Notes>10</Notes>
  <HiddenSlides>0</HiddenSlides>
  <MMClips>0</MMClips>
  <ScaleCrop>false</ScaleCrop>
  <HeadingPairs>
    <vt:vector size="6" baseType="variant">
      <vt:variant>
        <vt:lpstr>使用字型</vt:lpstr>
      </vt:variant>
      <vt:variant>
        <vt:i4>7</vt:i4>
      </vt:variant>
      <vt:variant>
        <vt:lpstr>佈景主題</vt:lpstr>
      </vt:variant>
      <vt:variant>
        <vt:i4>2</vt:i4>
      </vt:variant>
      <vt:variant>
        <vt:lpstr>投影片標題</vt:lpstr>
      </vt:variant>
      <vt:variant>
        <vt:i4>23</vt:i4>
      </vt:variant>
    </vt:vector>
  </HeadingPairs>
  <TitlesOfParts>
    <vt:vector size="32" baseType="lpstr">
      <vt:lpstr>Arial Unicode MS</vt:lpstr>
      <vt:lpstr>돋움</vt:lpstr>
      <vt:lpstr>맑은 고딕</vt:lpstr>
      <vt:lpstr>微軟正黑體</vt:lpstr>
      <vt:lpstr>新細明體</vt:lpstr>
      <vt:lpstr>Arial</vt:lpstr>
      <vt:lpstr>Calibri</vt:lpstr>
      <vt:lpstr>Section Break Slide Master</vt:lpstr>
      <vt:lpstr>清晰度</vt:lpstr>
      <vt:lpstr>PowerPoint 簡報</vt:lpstr>
      <vt:lpstr>Disclaimer</vt:lpstr>
      <vt:lpstr>PowerPoint 簡報</vt:lpstr>
      <vt:lpstr>PowerPoint 簡報</vt:lpstr>
      <vt:lpstr>HISTORY</vt:lpstr>
      <vt:lpstr>HISTORY</vt:lpstr>
      <vt:lpstr>LOCATION</vt:lpstr>
      <vt:lpstr>LOCATION</vt:lpstr>
      <vt:lpstr>CAPACITY ADJUSTMENT</vt:lpstr>
      <vt:lpstr>CAPACITY ADJUSTMENT</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OUR CUSTOMERS (Fabric)</vt:lpstr>
      <vt:lpstr>PowerPoint 簡報</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dluser</dc:creator>
  <cp:lastModifiedBy>DL</cp:lastModifiedBy>
  <cp:revision>392</cp:revision>
  <dcterms:created xsi:type="dcterms:W3CDTF">2020-07-15T01:27:30Z</dcterms:created>
  <dcterms:modified xsi:type="dcterms:W3CDTF">2026-06-18T09:07:21Z</dcterms:modified>
</cp:coreProperties>
</file>